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ppt/revisionInfo.xml" ContentType="application/vnd.ms-powerpoint.revisioninfo+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7"/>
  </p:notesMasterIdLst>
  <p:sldIdLst>
    <p:sldId id="256" r:id="rId2"/>
    <p:sldId id="398" r:id="rId3"/>
    <p:sldId id="393" r:id="rId4"/>
    <p:sldId id="389" r:id="rId5"/>
    <p:sldId id="385" r:id="rId6"/>
    <p:sldId id="411" r:id="rId7"/>
    <p:sldId id="394" r:id="rId8"/>
    <p:sldId id="404" r:id="rId9"/>
    <p:sldId id="414" r:id="rId10"/>
    <p:sldId id="392" r:id="rId11"/>
    <p:sldId id="261" r:id="rId12"/>
    <p:sldId id="400" r:id="rId13"/>
    <p:sldId id="395" r:id="rId14"/>
    <p:sldId id="409" r:id="rId15"/>
    <p:sldId id="418" r:id="rId16"/>
    <p:sldId id="401" r:id="rId17"/>
    <p:sldId id="405" r:id="rId18"/>
    <p:sldId id="258" r:id="rId19"/>
    <p:sldId id="396" r:id="rId20"/>
    <p:sldId id="408" r:id="rId21"/>
    <p:sldId id="417" r:id="rId22"/>
    <p:sldId id="388" r:id="rId23"/>
    <p:sldId id="387" r:id="rId24"/>
    <p:sldId id="416" r:id="rId25"/>
    <p:sldId id="391" r:id="rId26"/>
  </p:sldIdLst>
  <p:sldSz cx="12192000" cy="6858000"/>
  <p:notesSz cx="7010400"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4B896A-6C53-4D17-8B8C-12EE54C26841}" v="337" dt="2025-04-15T13:38:34.553"/>
    <p1510:client id="{AFF7CBC3-29C6-48A3-8990-F60819D19DCA}" v="64" dt="2025-04-15T13:35:27.6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3" d="100"/>
          <a:sy n="73" d="100"/>
        </p:scale>
        <p:origin x="380" y="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 Id="rId35" Type="http://schemas.openxmlformats.org/officeDocument/2006/relationships/customXml" Target="../customXml/item3.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8D28251-1E8E-4AF6-BC60-131A4CB608C0}" type="datetimeFigureOut">
              <a:rPr lang="en-US" smtClean="0"/>
              <a:t>4/15/2025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2636A097-35CB-44DB-ADBE-D1DEC2B64BD8}" type="slidenum">
              <a:rPr lang="en-US" smtClean="0"/>
              <a:t>‹N°›</a:t>
            </a:fld>
            <a:endParaRPr lang="en-US"/>
          </a:p>
        </p:txBody>
      </p:sp>
    </p:spTree>
    <p:extLst>
      <p:ext uri="{BB962C8B-B14F-4D97-AF65-F5344CB8AC3E}">
        <p14:creationId xmlns:p14="http://schemas.microsoft.com/office/powerpoint/2010/main" val="1325533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b="1"/>
              <a:t>Program description</a:t>
            </a:r>
          </a:p>
          <a:p>
            <a:pPr defTabSz="931774">
              <a:defRPr/>
            </a:pPr>
            <a:r>
              <a:rPr lang="en-US" sz="1800" kern="100">
                <a:latin typeface="Calibri" panose="020F0502020204030204" pitchFamily="34" charset="0"/>
                <a:ea typeface="Calibri" panose="020F0502020204030204" pitchFamily="34" charset="0"/>
                <a:cs typeface="Times New Roman" panose="02020603050405020304" pitchFamily="18" charset="0"/>
              </a:rPr>
              <a:t>During the adolescence, teens are experiencing large amount of brain development, emotional development, and physical changes. As a group that of people who are not young children and are not adults, they have unique needs that can be overlooked. Together, we’ll learn about teen brain development and how it may impact teen connections to public libraries. We will also learn how we, as library workers, move forward working with teens as we program, offer services, and enforce library rules.  </a:t>
            </a:r>
          </a:p>
          <a:p>
            <a:endParaRPr lang="en-US"/>
          </a:p>
        </p:txBody>
      </p:sp>
      <p:sp>
        <p:nvSpPr>
          <p:cNvPr id="4" name="Slide Number Placeholder 3"/>
          <p:cNvSpPr>
            <a:spLocks noGrp="1"/>
          </p:cNvSpPr>
          <p:nvPr>
            <p:ph type="sldNum" sz="quarter" idx="5"/>
          </p:nvPr>
        </p:nvSpPr>
        <p:spPr/>
        <p:txBody>
          <a:bodyPr/>
          <a:lstStyle/>
          <a:p>
            <a:fld id="{2636A097-35CB-44DB-ADBE-D1DEC2B64BD8}" type="slidenum">
              <a:rPr lang="en-US" smtClean="0"/>
              <a:t>1</a:t>
            </a:fld>
            <a:endParaRPr lang="en-US"/>
          </a:p>
        </p:txBody>
      </p:sp>
    </p:spTree>
    <p:extLst>
      <p:ext uri="{BB962C8B-B14F-4D97-AF65-F5344CB8AC3E}">
        <p14:creationId xmlns:p14="http://schemas.microsoft.com/office/powerpoint/2010/main" val="444124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r>
              <a:rPr lang="en-US"/>
              <a:t>We’ve talked about brains, but what about a teen’s sense of self and fulfilling their social and emotional needs. Social and Emotional Learning can be broken down into 5 skills. </a:t>
            </a:r>
          </a:p>
          <a:p>
            <a:pPr defTabSz="931774">
              <a:defRPr/>
            </a:pPr>
            <a:endParaRPr lang="en-US"/>
          </a:p>
          <a:p>
            <a:pPr defTabSz="931774">
              <a:defRPr/>
            </a:pPr>
            <a:r>
              <a:rPr lang="en-US"/>
              <a:t>Self-Awareness</a:t>
            </a:r>
            <a:r>
              <a:rPr lang="en-US">
                <a:sym typeface="Wingdings" panose="05000000000000000000" pitchFamily="2" charset="2"/>
              </a:rPr>
              <a:t>- How we think about ourselves</a:t>
            </a:r>
          </a:p>
          <a:p>
            <a:pPr defTabSz="931774">
              <a:defRPr/>
            </a:pPr>
            <a:r>
              <a:rPr lang="en-US">
                <a:sym typeface="Wingdings" panose="05000000000000000000" pitchFamily="2" charset="2"/>
              </a:rPr>
              <a:t>Self-management- the ability to manage those thoughts and feelings </a:t>
            </a:r>
          </a:p>
          <a:p>
            <a:pPr defTabSz="931774">
              <a:defRPr/>
            </a:pPr>
            <a:r>
              <a:rPr lang="en-US">
                <a:sym typeface="Wingdings" panose="05000000000000000000" pitchFamily="2" charset="2"/>
              </a:rPr>
              <a:t>Social awareness- how we understand others</a:t>
            </a:r>
            <a:endParaRPr lang="en-US"/>
          </a:p>
          <a:p>
            <a:r>
              <a:rPr lang="en-US"/>
              <a:t>Relationships skills- how we connect with others</a:t>
            </a:r>
          </a:p>
          <a:p>
            <a:r>
              <a:rPr lang="en-US"/>
              <a:t>Responsible decision-making- how we put it all together to make responsible choices. </a:t>
            </a:r>
          </a:p>
          <a:p>
            <a:endParaRPr lang="en-US"/>
          </a:p>
          <a:p>
            <a:endParaRPr lang="en-US"/>
          </a:p>
        </p:txBody>
      </p:sp>
      <p:sp>
        <p:nvSpPr>
          <p:cNvPr id="4" name="Slide Number Placeholder 3"/>
          <p:cNvSpPr>
            <a:spLocks noGrp="1"/>
          </p:cNvSpPr>
          <p:nvPr>
            <p:ph type="sldNum" sz="quarter" idx="5"/>
          </p:nvPr>
        </p:nvSpPr>
        <p:spPr/>
        <p:txBody>
          <a:bodyPr/>
          <a:lstStyle/>
          <a:p>
            <a:fld id="{82E10FBA-3752-4FAF-84B5-535D14838291}" type="slidenum">
              <a:rPr lang="en-US" smtClean="0"/>
              <a:pPr/>
              <a:t>10</a:t>
            </a:fld>
            <a:endParaRPr lang="en-US"/>
          </a:p>
        </p:txBody>
      </p:sp>
    </p:spTree>
    <p:extLst>
      <p:ext uri="{BB962C8B-B14F-4D97-AF65-F5344CB8AC3E}">
        <p14:creationId xmlns:p14="http://schemas.microsoft.com/office/powerpoint/2010/main" val="924286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r>
              <a:rPr lang="en-US"/>
              <a:t>CASEL- Collaborative for Academic, Social, and Emotional Learning</a:t>
            </a:r>
          </a:p>
          <a:p>
            <a:pPr defTabSz="931774">
              <a:defRPr/>
            </a:pPr>
            <a:r>
              <a:rPr lang="en-US"/>
              <a:t>5 skills</a:t>
            </a:r>
          </a:p>
          <a:p>
            <a:endParaRPr lang="en-US"/>
          </a:p>
          <a:p>
            <a:r>
              <a:rPr lang="en-US" b="1"/>
              <a:t>Talk about the different opportunities for SEL in different spaces</a:t>
            </a:r>
          </a:p>
          <a:p>
            <a:endParaRPr lang="en-US"/>
          </a:p>
          <a:p>
            <a:r>
              <a:rPr lang="en-US"/>
              <a:t>Classroom- individual and group assignments, classroom discussions and managing disagreements, following direction, time management</a:t>
            </a:r>
          </a:p>
          <a:p>
            <a:r>
              <a:rPr lang="en-US"/>
              <a:t>School- Leaving campus for lunch, GPA for extracurricular activities, dress codes policies</a:t>
            </a:r>
          </a:p>
          <a:p>
            <a:r>
              <a:rPr lang="en-US"/>
              <a:t>Families &amp; Caregivers- Chores (Laundry Day) and money</a:t>
            </a:r>
          </a:p>
          <a:p>
            <a:r>
              <a:rPr lang="en-US"/>
              <a:t>Communities- This is where libraries come in!</a:t>
            </a:r>
          </a:p>
        </p:txBody>
      </p:sp>
      <p:sp>
        <p:nvSpPr>
          <p:cNvPr id="4" name="Slide Number Placeholder 3"/>
          <p:cNvSpPr>
            <a:spLocks noGrp="1"/>
          </p:cNvSpPr>
          <p:nvPr>
            <p:ph type="sldNum" sz="quarter" idx="5"/>
          </p:nvPr>
        </p:nvSpPr>
        <p:spPr/>
        <p:txBody>
          <a:bodyPr/>
          <a:lstStyle/>
          <a:p>
            <a:fld id="{2636A097-35CB-44DB-ADBE-D1DEC2B64BD8}" type="slidenum">
              <a:rPr lang="en-US" smtClean="0"/>
              <a:t>11</a:t>
            </a:fld>
            <a:endParaRPr lang="en-US"/>
          </a:p>
        </p:txBody>
      </p:sp>
    </p:spTree>
    <p:extLst>
      <p:ext uri="{BB962C8B-B14F-4D97-AF65-F5344CB8AC3E}">
        <p14:creationId xmlns:p14="http://schemas.microsoft.com/office/powerpoint/2010/main" val="258618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r>
              <a:rPr lang="en-US" b="1"/>
              <a:t>Read Slide</a:t>
            </a:r>
          </a:p>
          <a:p>
            <a:pPr defTabSz="931774">
              <a:defRPr/>
            </a:pPr>
            <a:r>
              <a:rPr lang="en-US"/>
              <a:t>While we as library workers have to establish boundaries for what is appropriate as teens go through SEL in our spaces (i.e. having a fit if they lost at something or can’t solve something) understand that something like conflict management has to be learned and at the same time, that a teen is more likely to reacts from a place of emotion as opposed to a place of reason, may help us manage OUR reactions in tough situations.</a:t>
            </a:r>
          </a:p>
          <a:p>
            <a:pPr defTabSz="931774">
              <a:defRPr/>
            </a:pPr>
            <a:endParaRPr lang="en-US"/>
          </a:p>
        </p:txBody>
      </p:sp>
      <p:sp>
        <p:nvSpPr>
          <p:cNvPr id="4" name="Slide Number Placeholder 3"/>
          <p:cNvSpPr>
            <a:spLocks noGrp="1"/>
          </p:cNvSpPr>
          <p:nvPr>
            <p:ph type="sldNum" sz="quarter" idx="5"/>
          </p:nvPr>
        </p:nvSpPr>
        <p:spPr/>
        <p:txBody>
          <a:bodyPr/>
          <a:lstStyle/>
          <a:p>
            <a:fld id="{2636A097-35CB-44DB-ADBE-D1DEC2B64BD8}" type="slidenum">
              <a:rPr lang="en-US" smtClean="0"/>
              <a:t>12</a:t>
            </a:fld>
            <a:endParaRPr lang="en-US"/>
          </a:p>
        </p:txBody>
      </p:sp>
    </p:spTree>
    <p:extLst>
      <p:ext uri="{BB962C8B-B14F-4D97-AF65-F5344CB8AC3E}">
        <p14:creationId xmlns:p14="http://schemas.microsoft.com/office/powerpoint/2010/main" val="39360435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r>
              <a:rPr lang="en-US"/>
              <a:t>Section header</a:t>
            </a:r>
          </a:p>
          <a:p>
            <a:pPr defTabSz="931774">
              <a:defRPr/>
            </a:pPr>
            <a:r>
              <a:rPr lang="en-US"/>
              <a:t>I’ve worked with Teens, tweens and young adults for most of my library life. I’ve worked with that age demographic in everything from urban distressed municipalities to very affluent rural communities. Teen services vary widely from library to library and community to community. </a:t>
            </a:r>
          </a:p>
          <a:p>
            <a:pPr defTabSz="931774">
              <a:defRPr/>
            </a:pPr>
            <a:endParaRPr lang="en-US"/>
          </a:p>
          <a:p>
            <a:pPr defTabSz="931774">
              <a:defRPr/>
            </a:pPr>
            <a:r>
              <a:rPr lang="en-US"/>
              <a:t>The teens in one community may need, or want, access to test prep for higher education, community volunteer opportunities for competitive college applications, and late-night finals study space.</a:t>
            </a:r>
          </a:p>
          <a:p>
            <a:pPr defTabSz="931774">
              <a:defRPr/>
            </a:pPr>
            <a:endParaRPr lang="en-US"/>
          </a:p>
          <a:p>
            <a:pPr defTabSz="931774">
              <a:defRPr/>
            </a:pPr>
            <a:r>
              <a:rPr lang="en-US"/>
              <a:t>Other teens in another community may need, or want, access to spaces to hang out with friends under tables using library wi-fi, computer access to print papers for school, summer job opportunities because they need money for new clothes for school in the Fall, summer lunch access, and assistance accessing resources for school assignments. </a:t>
            </a:r>
          </a:p>
          <a:p>
            <a:pPr defTabSz="931774">
              <a:defRPr/>
            </a:pPr>
            <a:endParaRPr lang="en-US"/>
          </a:p>
          <a:p>
            <a:pPr defTabSz="931774">
              <a:defRPr/>
            </a:pPr>
            <a:r>
              <a:rPr lang="en-US"/>
              <a:t>Meeting those different needs are going to require different actions by each of us as library workers, and different supports as library institutions, but what do we know about teens as a whole.</a:t>
            </a:r>
          </a:p>
        </p:txBody>
      </p:sp>
      <p:sp>
        <p:nvSpPr>
          <p:cNvPr id="4" name="Slide Number Placeholder 3"/>
          <p:cNvSpPr>
            <a:spLocks noGrp="1"/>
          </p:cNvSpPr>
          <p:nvPr>
            <p:ph type="sldNum" sz="quarter" idx="5"/>
          </p:nvPr>
        </p:nvSpPr>
        <p:spPr/>
        <p:txBody>
          <a:bodyPr/>
          <a:lstStyle/>
          <a:p>
            <a:fld id="{2636A097-35CB-44DB-ADBE-D1DEC2B64BD8}" type="slidenum">
              <a:rPr lang="en-US" smtClean="0"/>
              <a:t>13</a:t>
            </a:fld>
            <a:endParaRPr lang="en-US"/>
          </a:p>
        </p:txBody>
      </p:sp>
    </p:spTree>
    <p:extLst>
      <p:ext uri="{BB962C8B-B14F-4D97-AF65-F5344CB8AC3E}">
        <p14:creationId xmlns:p14="http://schemas.microsoft.com/office/powerpoint/2010/main" val="38287693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r>
              <a:rPr lang="en-US"/>
              <a:t>https://libguides.ctstatelibrary.org/ld.php?content_id=76140053</a:t>
            </a:r>
          </a:p>
          <a:p>
            <a:pPr defTabSz="931774">
              <a:defRPr/>
            </a:pPr>
            <a:r>
              <a:rPr lang="en-US"/>
              <a:t>Gen Z and Millennials: How they use public libraries and identify through media use</a:t>
            </a:r>
          </a:p>
          <a:p>
            <a:pPr defTabSz="931774">
              <a:defRPr/>
            </a:pPr>
            <a:r>
              <a:rPr lang="en-US"/>
              <a:t>Over 2,000 people interviewed</a:t>
            </a:r>
          </a:p>
        </p:txBody>
      </p:sp>
      <p:sp>
        <p:nvSpPr>
          <p:cNvPr id="4" name="Slide Number Placeholder 3"/>
          <p:cNvSpPr>
            <a:spLocks noGrp="1"/>
          </p:cNvSpPr>
          <p:nvPr>
            <p:ph type="sldNum" sz="quarter" idx="5"/>
          </p:nvPr>
        </p:nvSpPr>
        <p:spPr/>
        <p:txBody>
          <a:bodyPr/>
          <a:lstStyle/>
          <a:p>
            <a:fld id="{2636A097-35CB-44DB-ADBE-D1DEC2B64BD8}" type="slidenum">
              <a:rPr lang="en-US" smtClean="0"/>
              <a:t>14</a:t>
            </a:fld>
            <a:endParaRPr lang="en-US"/>
          </a:p>
        </p:txBody>
      </p:sp>
    </p:spTree>
    <p:extLst>
      <p:ext uri="{BB962C8B-B14F-4D97-AF65-F5344CB8AC3E}">
        <p14:creationId xmlns:p14="http://schemas.microsoft.com/office/powerpoint/2010/main" val="27027556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endParaRPr lang="en-US"/>
          </a:p>
        </p:txBody>
      </p:sp>
      <p:sp>
        <p:nvSpPr>
          <p:cNvPr id="4" name="Slide Number Placeholder 3"/>
          <p:cNvSpPr>
            <a:spLocks noGrp="1"/>
          </p:cNvSpPr>
          <p:nvPr>
            <p:ph type="sldNum" sz="quarter" idx="5"/>
          </p:nvPr>
        </p:nvSpPr>
        <p:spPr/>
        <p:txBody>
          <a:bodyPr/>
          <a:lstStyle/>
          <a:p>
            <a:pPr defTabSz="465887">
              <a:defRPr/>
            </a:pPr>
            <a:fld id="{2636A097-35CB-44DB-ADBE-D1DEC2B64BD8}" type="slidenum">
              <a:rPr lang="en-US">
                <a:solidFill>
                  <a:prstClr val="black"/>
                </a:solidFill>
                <a:latin typeface="Calibri" panose="020F0502020204030204"/>
              </a:rPr>
              <a:pPr defTabSz="465887">
                <a:defRPr/>
              </a:pPr>
              <a:t>15</a:t>
            </a:fld>
            <a:endParaRPr lang="en-US">
              <a:solidFill>
                <a:prstClr val="black"/>
              </a:solidFill>
              <a:latin typeface="Calibri" panose="020F0502020204030204"/>
            </a:endParaRPr>
          </a:p>
        </p:txBody>
      </p:sp>
    </p:spTree>
    <p:extLst>
      <p:ext uri="{BB962C8B-B14F-4D97-AF65-F5344CB8AC3E}">
        <p14:creationId xmlns:p14="http://schemas.microsoft.com/office/powerpoint/2010/main" val="3161350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r>
              <a:rPr lang="en-US"/>
              <a:t>Section Header</a:t>
            </a:r>
          </a:p>
        </p:txBody>
      </p:sp>
      <p:sp>
        <p:nvSpPr>
          <p:cNvPr id="4" name="Slide Number Placeholder 3"/>
          <p:cNvSpPr>
            <a:spLocks noGrp="1"/>
          </p:cNvSpPr>
          <p:nvPr>
            <p:ph type="sldNum" sz="quarter" idx="5"/>
          </p:nvPr>
        </p:nvSpPr>
        <p:spPr/>
        <p:txBody>
          <a:bodyPr/>
          <a:lstStyle/>
          <a:p>
            <a:fld id="{2636A097-35CB-44DB-ADBE-D1DEC2B64BD8}" type="slidenum">
              <a:rPr lang="en-US" smtClean="0"/>
              <a:t>16</a:t>
            </a:fld>
            <a:endParaRPr lang="en-US"/>
          </a:p>
        </p:txBody>
      </p:sp>
    </p:spTree>
    <p:extLst>
      <p:ext uri="{BB962C8B-B14F-4D97-AF65-F5344CB8AC3E}">
        <p14:creationId xmlns:p14="http://schemas.microsoft.com/office/powerpoint/2010/main" val="41236097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r>
              <a:rPr lang="en-US"/>
              <a:t>Transformative Outcomes Through Community Engagement- Connected Learning Alliance https://clalliance.org/wp-content/uploads/2024/07/CL-Libaries_Report_Leadership_FINAL.pdf</a:t>
            </a:r>
          </a:p>
          <a:p>
            <a:pPr defTabSz="931774">
              <a:defRPr/>
            </a:pPr>
            <a:endParaRPr lang="en-US"/>
          </a:p>
          <a:p>
            <a:pPr defTabSz="931774">
              <a:defRPr/>
            </a:pPr>
            <a:r>
              <a:rPr lang="en-US" b="1"/>
              <a:t>Read</a:t>
            </a:r>
          </a:p>
          <a:p>
            <a:pPr defTabSz="931774">
              <a:defRPr/>
            </a:pPr>
            <a:r>
              <a:rPr lang="en-US"/>
              <a:t>In conclusion, there is no magic program, magic google folder of program, or magic Pinterest board full of programs that will bring teens into our libraries. Without teen connection and engagement, we don’t have much to stand on unless someone is already a library super user regardless. Remember first half of this presentation. </a:t>
            </a:r>
          </a:p>
          <a:p>
            <a:pPr defTabSz="931774">
              <a:defRPr/>
            </a:pPr>
            <a:endParaRPr lang="en-US"/>
          </a:p>
          <a:p>
            <a:pPr defTabSz="931774">
              <a:defRPr/>
            </a:pPr>
            <a:r>
              <a:rPr lang="en-US" b="1"/>
              <a:t>Read</a:t>
            </a:r>
            <a:endParaRPr lang="en-US" b="0"/>
          </a:p>
          <a:p>
            <a:pPr defTabSz="931774">
              <a:defRPr/>
            </a:pPr>
            <a:r>
              <a:rPr lang="en-US" b="0"/>
              <a:t>When identifying community partners, if the only ones we have are the schools and parks and rec and NOTHING else, we are limiting library reach and teen engagement</a:t>
            </a:r>
            <a:endParaRPr lang="en-US" b="1"/>
          </a:p>
          <a:p>
            <a:pPr defTabSz="931774">
              <a:defRPr/>
            </a:pPr>
            <a:endParaRPr lang="en-US"/>
          </a:p>
        </p:txBody>
      </p:sp>
      <p:sp>
        <p:nvSpPr>
          <p:cNvPr id="4" name="Slide Number Placeholder 3"/>
          <p:cNvSpPr>
            <a:spLocks noGrp="1"/>
          </p:cNvSpPr>
          <p:nvPr>
            <p:ph type="sldNum" sz="quarter" idx="5"/>
          </p:nvPr>
        </p:nvSpPr>
        <p:spPr/>
        <p:txBody>
          <a:bodyPr/>
          <a:lstStyle/>
          <a:p>
            <a:fld id="{2636A097-35CB-44DB-ADBE-D1DEC2B64BD8}" type="slidenum">
              <a:rPr lang="en-US" smtClean="0"/>
              <a:t>17</a:t>
            </a:fld>
            <a:endParaRPr lang="en-US"/>
          </a:p>
        </p:txBody>
      </p:sp>
    </p:spTree>
    <p:extLst>
      <p:ext uri="{BB962C8B-B14F-4D97-AF65-F5344CB8AC3E}">
        <p14:creationId xmlns:p14="http://schemas.microsoft.com/office/powerpoint/2010/main" val="1155914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a:t>Transformative Outcomes Through Community Engagement- Connected Learning Alliance https://clalliance.org/wp-content/uploads/2024/07/CL-Libaries_Report_Leadership_FINAL.pdf</a:t>
            </a:r>
          </a:p>
          <a:p>
            <a:endParaRPr lang="en-US"/>
          </a:p>
          <a:p>
            <a:r>
              <a:rPr lang="en-US"/>
              <a:t>Not: escape room, anima club, blacklight party</a:t>
            </a:r>
          </a:p>
        </p:txBody>
      </p:sp>
      <p:sp>
        <p:nvSpPr>
          <p:cNvPr id="4" name="Slide Number Placeholder 3"/>
          <p:cNvSpPr>
            <a:spLocks noGrp="1"/>
          </p:cNvSpPr>
          <p:nvPr>
            <p:ph type="sldNum" sz="quarter" idx="5"/>
          </p:nvPr>
        </p:nvSpPr>
        <p:spPr/>
        <p:txBody>
          <a:bodyPr/>
          <a:lstStyle/>
          <a:p>
            <a:fld id="{2636A097-35CB-44DB-ADBE-D1DEC2B64BD8}" type="slidenum">
              <a:rPr lang="en-US" smtClean="0"/>
              <a:t>18</a:t>
            </a:fld>
            <a:endParaRPr lang="en-US"/>
          </a:p>
        </p:txBody>
      </p:sp>
    </p:spTree>
    <p:extLst>
      <p:ext uri="{BB962C8B-B14F-4D97-AF65-F5344CB8AC3E}">
        <p14:creationId xmlns:p14="http://schemas.microsoft.com/office/powerpoint/2010/main" val="24328709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a:t>Section header</a:t>
            </a:r>
          </a:p>
        </p:txBody>
      </p:sp>
      <p:sp>
        <p:nvSpPr>
          <p:cNvPr id="4" name="Slide Number Placeholder 3"/>
          <p:cNvSpPr>
            <a:spLocks noGrp="1"/>
          </p:cNvSpPr>
          <p:nvPr>
            <p:ph type="sldNum" sz="quarter" idx="5"/>
          </p:nvPr>
        </p:nvSpPr>
        <p:spPr/>
        <p:txBody>
          <a:bodyPr/>
          <a:lstStyle/>
          <a:p>
            <a:fld id="{2636A097-35CB-44DB-ADBE-D1DEC2B64BD8}" type="slidenum">
              <a:rPr lang="en-US" smtClean="0"/>
              <a:t>19</a:t>
            </a:fld>
            <a:endParaRPr lang="en-US"/>
          </a:p>
        </p:txBody>
      </p:sp>
    </p:spTree>
    <p:extLst>
      <p:ext uri="{BB962C8B-B14F-4D97-AF65-F5344CB8AC3E}">
        <p14:creationId xmlns:p14="http://schemas.microsoft.com/office/powerpoint/2010/main" val="25225421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636A097-35CB-44DB-ADBE-D1DEC2B64BD8}" type="slidenum">
              <a:rPr lang="en-US" smtClean="0"/>
              <a:t>2</a:t>
            </a:fld>
            <a:endParaRPr lang="en-US"/>
          </a:p>
        </p:txBody>
      </p:sp>
    </p:spTree>
    <p:extLst>
      <p:ext uri="{BB962C8B-B14F-4D97-AF65-F5344CB8AC3E}">
        <p14:creationId xmlns:p14="http://schemas.microsoft.com/office/powerpoint/2010/main" val="13944348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endParaRPr lang="en-US"/>
          </a:p>
        </p:txBody>
      </p:sp>
      <p:sp>
        <p:nvSpPr>
          <p:cNvPr id="4" name="Slide Number Placeholder 3"/>
          <p:cNvSpPr>
            <a:spLocks noGrp="1"/>
          </p:cNvSpPr>
          <p:nvPr>
            <p:ph type="sldNum" sz="quarter" idx="5"/>
          </p:nvPr>
        </p:nvSpPr>
        <p:spPr/>
        <p:txBody>
          <a:bodyPr/>
          <a:lstStyle/>
          <a:p>
            <a:fld id="{2636A097-35CB-44DB-ADBE-D1DEC2B64BD8}" type="slidenum">
              <a:rPr lang="en-US" smtClean="0"/>
              <a:t>20</a:t>
            </a:fld>
            <a:endParaRPr lang="en-US"/>
          </a:p>
        </p:txBody>
      </p:sp>
    </p:spTree>
    <p:extLst>
      <p:ext uri="{BB962C8B-B14F-4D97-AF65-F5344CB8AC3E}">
        <p14:creationId xmlns:p14="http://schemas.microsoft.com/office/powerpoint/2010/main" val="2787493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a:t>Teen behavior is tied to the </a:t>
            </a:r>
            <a:r>
              <a:rPr lang="en-US" b="1"/>
              <a:t>brain, nature, nurture, vibes</a:t>
            </a:r>
            <a:r>
              <a:rPr lang="en-US"/>
              <a:t>.</a:t>
            </a:r>
          </a:p>
          <a:p>
            <a:pPr marL="174708" indent="-174708" defTabSz="931774">
              <a:buFont typeface="Arial" panose="020B0604020202020204" pitchFamily="34" charset="0"/>
              <a:buChar char="•"/>
              <a:defRPr/>
            </a:pPr>
            <a:r>
              <a:rPr lang="en-US"/>
              <a:t>We can’t do anything about most of that.</a:t>
            </a:r>
          </a:p>
          <a:p>
            <a:pPr marL="174708" indent="-174708" defTabSz="931774">
              <a:buFont typeface="Arial" panose="020B0604020202020204" pitchFamily="34" charset="0"/>
              <a:buChar char="•"/>
              <a:defRPr/>
            </a:pPr>
            <a:r>
              <a:rPr lang="en-US"/>
              <a:t>They’re going to push boundaries, they may lash out if they feel embarrassed, if they feel undervalued, they’ll react</a:t>
            </a:r>
          </a:p>
        </p:txBody>
      </p:sp>
      <p:sp>
        <p:nvSpPr>
          <p:cNvPr id="4" name="Slide Number Placeholder 3"/>
          <p:cNvSpPr>
            <a:spLocks noGrp="1"/>
          </p:cNvSpPr>
          <p:nvPr>
            <p:ph type="sldNum" sz="quarter" idx="5"/>
          </p:nvPr>
        </p:nvSpPr>
        <p:spPr/>
        <p:txBody>
          <a:bodyPr/>
          <a:lstStyle/>
          <a:p>
            <a:fld id="{2636A097-35CB-44DB-ADBE-D1DEC2B64BD8}" type="slidenum">
              <a:rPr lang="en-US" smtClean="0"/>
              <a:t>21</a:t>
            </a:fld>
            <a:endParaRPr lang="en-US"/>
          </a:p>
        </p:txBody>
      </p:sp>
    </p:spTree>
    <p:extLst>
      <p:ext uri="{BB962C8B-B14F-4D97-AF65-F5344CB8AC3E}">
        <p14:creationId xmlns:p14="http://schemas.microsoft.com/office/powerpoint/2010/main" val="3667490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b="1"/>
              <a:t>Read</a:t>
            </a:r>
          </a:p>
        </p:txBody>
      </p:sp>
      <p:sp>
        <p:nvSpPr>
          <p:cNvPr id="4" name="Slide Number Placeholder 3"/>
          <p:cNvSpPr>
            <a:spLocks noGrp="1"/>
          </p:cNvSpPr>
          <p:nvPr>
            <p:ph type="sldNum" sz="quarter" idx="5"/>
          </p:nvPr>
        </p:nvSpPr>
        <p:spPr/>
        <p:txBody>
          <a:bodyPr/>
          <a:lstStyle/>
          <a:p>
            <a:fld id="{2636A097-35CB-44DB-ADBE-D1DEC2B64BD8}" type="slidenum">
              <a:rPr lang="en-US" smtClean="0"/>
              <a:t>22</a:t>
            </a:fld>
            <a:endParaRPr lang="en-US"/>
          </a:p>
        </p:txBody>
      </p:sp>
    </p:spTree>
    <p:extLst>
      <p:ext uri="{BB962C8B-B14F-4D97-AF65-F5344CB8AC3E}">
        <p14:creationId xmlns:p14="http://schemas.microsoft.com/office/powerpoint/2010/main" val="10988609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174708" indent="-174708">
              <a:buFont typeface="Arial" panose="020B0604020202020204" pitchFamily="34" charset="0"/>
              <a:buChar char="•"/>
            </a:pPr>
            <a:r>
              <a:rPr lang="en-US">
                <a:cs typeface="Calibri"/>
              </a:rPr>
              <a:t>Starting with a positive statement such as "We're happy to see you here today" - It set's a positive tone for the interaction</a:t>
            </a:r>
          </a:p>
          <a:p>
            <a:pPr marL="174708" indent="-174708">
              <a:buFont typeface="Arial" panose="020B0604020202020204" pitchFamily="34" charset="0"/>
              <a:buChar char="•"/>
            </a:pPr>
            <a:r>
              <a:rPr lang="en-US">
                <a:cs typeface="Calibri"/>
              </a:rPr>
              <a:t>Getting to know their names shows you have an interest in them, helps form a connection, and helps improve behavior</a:t>
            </a:r>
          </a:p>
          <a:p>
            <a:pPr marL="174708" indent="-174708">
              <a:buFont typeface="Arial" panose="020B0604020202020204" pitchFamily="34" charset="0"/>
              <a:buChar char="•"/>
            </a:pPr>
            <a:r>
              <a:rPr lang="en-US">
                <a:cs typeface="Calibri"/>
              </a:rPr>
              <a:t>Consistency is the key to success; inconsistency will be your downfall. Don't give them a pass because they're "usually good" or expect inappropriate behavior because they're "Usually an issue"</a:t>
            </a:r>
          </a:p>
          <a:p>
            <a:pPr marL="174708" indent="-174708">
              <a:buFont typeface="Arial" panose="020B0604020202020204" pitchFamily="34" charset="0"/>
              <a:buChar char="•"/>
            </a:pPr>
            <a:r>
              <a:rPr lang="en-US">
                <a:cs typeface="Calibri"/>
              </a:rPr>
              <a:t>Would you address this behavior for any other age group? If no, there's no reason to address it with teens. If yes, then address it.</a:t>
            </a:r>
          </a:p>
          <a:p>
            <a:pPr marL="174708" indent="-174708">
              <a:buFont typeface="Arial" panose="020B0604020202020204" pitchFamily="34" charset="0"/>
              <a:buChar char="•"/>
            </a:pPr>
            <a:r>
              <a:rPr lang="en-US">
                <a:cs typeface="Calibri"/>
              </a:rPr>
              <a:t>Use restorative practices – what happened here? Why do you think that happened? How could you have made the situation better? Who do you think was impacted by your actions? - Put the responses back on them, and not a shrug or yes/no</a:t>
            </a:r>
          </a:p>
          <a:p>
            <a:pPr marL="174708" indent="-174708">
              <a:buFont typeface="Arial" panose="020B0604020202020204" pitchFamily="34" charset="0"/>
              <a:buChar char="•"/>
            </a:pPr>
            <a:r>
              <a:rPr lang="en-US">
                <a:cs typeface="Calibri"/>
              </a:rPr>
              <a:t>Be VERY clear about the rule and what the consequences are. Remember they might not know the rule or why we have the rule. </a:t>
            </a:r>
          </a:p>
          <a:p>
            <a:pPr marL="174708" indent="-174708">
              <a:buFont typeface="Arial" panose="020B0604020202020204" pitchFamily="34" charset="0"/>
              <a:buChar char="•"/>
            </a:pPr>
            <a:r>
              <a:rPr lang="en-US">
                <a:cs typeface="Calibri"/>
              </a:rPr>
              <a:t>Make them aware that their behavior affects others. "It's becoming difficult for others to study while you're playing your music so loud", "The language you're using is making other patrons uncomfortable and forcing them to leave."</a:t>
            </a:r>
            <a:endParaRPr lang="en-US"/>
          </a:p>
        </p:txBody>
      </p:sp>
      <p:sp>
        <p:nvSpPr>
          <p:cNvPr id="4" name="Slide Number Placeholder 3"/>
          <p:cNvSpPr>
            <a:spLocks noGrp="1"/>
          </p:cNvSpPr>
          <p:nvPr>
            <p:ph type="sldNum" sz="quarter" idx="5"/>
          </p:nvPr>
        </p:nvSpPr>
        <p:spPr/>
        <p:txBody>
          <a:bodyPr/>
          <a:lstStyle/>
          <a:p>
            <a:fld id="{2636A097-35CB-44DB-ADBE-D1DEC2B64BD8}" type="slidenum">
              <a:rPr lang="en-US" smtClean="0"/>
              <a:t>23</a:t>
            </a:fld>
            <a:endParaRPr lang="en-US"/>
          </a:p>
        </p:txBody>
      </p:sp>
    </p:spTree>
    <p:extLst>
      <p:ext uri="{BB962C8B-B14F-4D97-AF65-F5344CB8AC3E}">
        <p14:creationId xmlns:p14="http://schemas.microsoft.com/office/powerpoint/2010/main" val="40551490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r>
              <a:rPr lang="en-US" b="0" i="0">
                <a:solidFill>
                  <a:srgbClr val="1F1F1F"/>
                </a:solidFill>
                <a:effectLst/>
                <a:latin typeface="Google Sans"/>
              </a:rPr>
              <a:t>Developmental assets are </a:t>
            </a:r>
            <a:r>
              <a:rPr lang="en-US"/>
              <a:t>the positive supports and strengths that young people need to thrive and succeed.</a:t>
            </a:r>
          </a:p>
        </p:txBody>
      </p:sp>
      <p:sp>
        <p:nvSpPr>
          <p:cNvPr id="4" name="Slide Number Placeholder 3"/>
          <p:cNvSpPr>
            <a:spLocks noGrp="1"/>
          </p:cNvSpPr>
          <p:nvPr>
            <p:ph type="sldNum" sz="quarter" idx="5"/>
          </p:nvPr>
        </p:nvSpPr>
        <p:spPr/>
        <p:txBody>
          <a:bodyPr/>
          <a:lstStyle/>
          <a:p>
            <a:fld id="{2636A097-35CB-44DB-ADBE-D1DEC2B64BD8}" type="slidenum">
              <a:rPr lang="en-US" smtClean="0"/>
              <a:t>24</a:t>
            </a:fld>
            <a:endParaRPr lang="en-US"/>
          </a:p>
        </p:txBody>
      </p:sp>
    </p:spTree>
    <p:extLst>
      <p:ext uri="{BB962C8B-B14F-4D97-AF65-F5344CB8AC3E}">
        <p14:creationId xmlns:p14="http://schemas.microsoft.com/office/powerpoint/2010/main" val="7430204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2E10FBA-3752-4FAF-84B5-535D14838291}" type="slidenum">
              <a:rPr lang="en-US" smtClean="0"/>
              <a:pPr/>
              <a:t>25</a:t>
            </a:fld>
            <a:endParaRPr lang="en-US"/>
          </a:p>
        </p:txBody>
      </p:sp>
    </p:spTree>
    <p:extLst>
      <p:ext uri="{BB962C8B-B14F-4D97-AF65-F5344CB8AC3E}">
        <p14:creationId xmlns:p14="http://schemas.microsoft.com/office/powerpoint/2010/main" val="35733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a:t>Section header</a:t>
            </a:r>
          </a:p>
        </p:txBody>
      </p:sp>
      <p:sp>
        <p:nvSpPr>
          <p:cNvPr id="4" name="Slide Number Placeholder 3"/>
          <p:cNvSpPr>
            <a:spLocks noGrp="1"/>
          </p:cNvSpPr>
          <p:nvPr>
            <p:ph type="sldNum" sz="quarter" idx="5"/>
          </p:nvPr>
        </p:nvSpPr>
        <p:spPr/>
        <p:txBody>
          <a:bodyPr/>
          <a:lstStyle/>
          <a:p>
            <a:fld id="{2636A097-35CB-44DB-ADBE-D1DEC2B64BD8}" type="slidenum">
              <a:rPr lang="en-US" smtClean="0"/>
              <a:t>3</a:t>
            </a:fld>
            <a:endParaRPr lang="en-US"/>
          </a:p>
        </p:txBody>
      </p:sp>
    </p:spTree>
    <p:extLst>
      <p:ext uri="{BB962C8B-B14F-4D97-AF65-F5344CB8AC3E}">
        <p14:creationId xmlns:p14="http://schemas.microsoft.com/office/powerpoint/2010/main" val="632206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a:t>The Teen Brain video made by University of California- https://youtu.be/P629TojpvDU?si=71Qe08meCInxd7FJ </a:t>
            </a:r>
          </a:p>
          <a:p>
            <a:endParaRPr lang="en-US"/>
          </a:p>
          <a:p>
            <a:r>
              <a:rPr lang="en-US"/>
              <a:t>“How do I provide opportunities for healthy risk.” This is what we should hold on to.</a:t>
            </a:r>
          </a:p>
        </p:txBody>
      </p:sp>
      <p:sp>
        <p:nvSpPr>
          <p:cNvPr id="4" name="Slide Number Placeholder 3"/>
          <p:cNvSpPr>
            <a:spLocks noGrp="1"/>
          </p:cNvSpPr>
          <p:nvPr>
            <p:ph type="sldNum" sz="quarter" idx="5"/>
          </p:nvPr>
        </p:nvSpPr>
        <p:spPr/>
        <p:txBody>
          <a:bodyPr/>
          <a:lstStyle/>
          <a:p>
            <a:fld id="{2636A097-35CB-44DB-ADBE-D1DEC2B64BD8}" type="slidenum">
              <a:rPr lang="en-US" smtClean="0"/>
              <a:t>4</a:t>
            </a:fld>
            <a:endParaRPr lang="en-US"/>
          </a:p>
        </p:txBody>
      </p:sp>
    </p:spTree>
    <p:extLst>
      <p:ext uri="{BB962C8B-B14F-4D97-AF65-F5344CB8AC3E}">
        <p14:creationId xmlns:p14="http://schemas.microsoft.com/office/powerpoint/2010/main" val="7457008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a:t>Adults often focus on the negative</a:t>
            </a:r>
          </a:p>
        </p:txBody>
      </p:sp>
      <p:sp>
        <p:nvSpPr>
          <p:cNvPr id="4" name="Slide Number Placeholder 3"/>
          <p:cNvSpPr>
            <a:spLocks noGrp="1"/>
          </p:cNvSpPr>
          <p:nvPr>
            <p:ph type="sldNum" sz="quarter" idx="5"/>
          </p:nvPr>
        </p:nvSpPr>
        <p:spPr/>
        <p:txBody>
          <a:bodyPr/>
          <a:lstStyle/>
          <a:p>
            <a:fld id="{2636A097-35CB-44DB-ADBE-D1DEC2B64BD8}" type="slidenum">
              <a:rPr lang="en-US" smtClean="0"/>
              <a:t>5</a:t>
            </a:fld>
            <a:endParaRPr lang="en-US"/>
          </a:p>
        </p:txBody>
      </p:sp>
    </p:spTree>
    <p:extLst>
      <p:ext uri="{BB962C8B-B14F-4D97-AF65-F5344CB8AC3E}">
        <p14:creationId xmlns:p14="http://schemas.microsoft.com/office/powerpoint/2010/main" val="1223913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a:t>Teens are primed to learn!</a:t>
            </a:r>
          </a:p>
        </p:txBody>
      </p:sp>
      <p:sp>
        <p:nvSpPr>
          <p:cNvPr id="4" name="Slide Number Placeholder 3"/>
          <p:cNvSpPr>
            <a:spLocks noGrp="1"/>
          </p:cNvSpPr>
          <p:nvPr>
            <p:ph type="sldNum" sz="quarter" idx="5"/>
          </p:nvPr>
        </p:nvSpPr>
        <p:spPr/>
        <p:txBody>
          <a:bodyPr/>
          <a:lstStyle/>
          <a:p>
            <a:fld id="{2636A097-35CB-44DB-ADBE-D1DEC2B64BD8}" type="slidenum">
              <a:rPr lang="en-US" smtClean="0"/>
              <a:t>6</a:t>
            </a:fld>
            <a:endParaRPr lang="en-US"/>
          </a:p>
        </p:txBody>
      </p:sp>
    </p:spTree>
    <p:extLst>
      <p:ext uri="{BB962C8B-B14F-4D97-AF65-F5344CB8AC3E}">
        <p14:creationId xmlns:p14="http://schemas.microsoft.com/office/powerpoint/2010/main" val="15456828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a:t>Section header</a:t>
            </a:r>
          </a:p>
        </p:txBody>
      </p:sp>
      <p:sp>
        <p:nvSpPr>
          <p:cNvPr id="4" name="Slide Number Placeholder 3"/>
          <p:cNvSpPr>
            <a:spLocks noGrp="1"/>
          </p:cNvSpPr>
          <p:nvPr>
            <p:ph type="sldNum" sz="quarter" idx="5"/>
          </p:nvPr>
        </p:nvSpPr>
        <p:spPr/>
        <p:txBody>
          <a:bodyPr/>
          <a:lstStyle/>
          <a:p>
            <a:fld id="{2636A097-35CB-44DB-ADBE-D1DEC2B64BD8}" type="slidenum">
              <a:rPr lang="en-US" smtClean="0"/>
              <a:t>7</a:t>
            </a:fld>
            <a:endParaRPr lang="en-US"/>
          </a:p>
        </p:txBody>
      </p:sp>
    </p:spTree>
    <p:extLst>
      <p:ext uri="{BB962C8B-B14F-4D97-AF65-F5344CB8AC3E}">
        <p14:creationId xmlns:p14="http://schemas.microsoft.com/office/powerpoint/2010/main" val="777766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defTabSz="931774">
              <a:defRPr/>
            </a:pPr>
            <a:r>
              <a:rPr lang="en-US"/>
              <a:t>We’re talking about teens, but the development starts in the early adolescent stage of 8-10 years old.</a:t>
            </a:r>
          </a:p>
          <a:p>
            <a:pPr defTabSz="931774">
              <a:defRPr/>
            </a:pPr>
            <a:endParaRPr lang="en-US"/>
          </a:p>
        </p:txBody>
      </p:sp>
      <p:sp>
        <p:nvSpPr>
          <p:cNvPr id="4" name="Slide Number Placeholder 3"/>
          <p:cNvSpPr>
            <a:spLocks noGrp="1"/>
          </p:cNvSpPr>
          <p:nvPr>
            <p:ph type="sldNum" sz="quarter" idx="5"/>
          </p:nvPr>
        </p:nvSpPr>
        <p:spPr/>
        <p:txBody>
          <a:bodyPr/>
          <a:lstStyle/>
          <a:p>
            <a:fld id="{2636A097-35CB-44DB-ADBE-D1DEC2B64BD8}" type="slidenum">
              <a:rPr lang="en-US" smtClean="0"/>
              <a:t>8</a:t>
            </a:fld>
            <a:endParaRPr lang="en-US"/>
          </a:p>
        </p:txBody>
      </p:sp>
    </p:spTree>
    <p:extLst>
      <p:ext uri="{BB962C8B-B14F-4D97-AF65-F5344CB8AC3E}">
        <p14:creationId xmlns:p14="http://schemas.microsoft.com/office/powerpoint/2010/main" val="26212602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r>
              <a:rPr lang="en-US"/>
              <a:t>Ages and Stages</a:t>
            </a:r>
          </a:p>
        </p:txBody>
      </p:sp>
      <p:sp>
        <p:nvSpPr>
          <p:cNvPr id="4" name="Slide Number Placeholder 3"/>
          <p:cNvSpPr>
            <a:spLocks noGrp="1"/>
          </p:cNvSpPr>
          <p:nvPr>
            <p:ph type="sldNum" sz="quarter" idx="5"/>
          </p:nvPr>
        </p:nvSpPr>
        <p:spPr/>
        <p:txBody>
          <a:bodyPr/>
          <a:lstStyle/>
          <a:p>
            <a:fld id="{2636A097-35CB-44DB-ADBE-D1DEC2B64BD8}" type="slidenum">
              <a:rPr lang="en-US" smtClean="0"/>
              <a:t>9</a:t>
            </a:fld>
            <a:endParaRPr lang="en-US"/>
          </a:p>
        </p:txBody>
      </p:sp>
    </p:spTree>
    <p:extLst>
      <p:ext uri="{BB962C8B-B14F-4D97-AF65-F5344CB8AC3E}">
        <p14:creationId xmlns:p14="http://schemas.microsoft.com/office/powerpoint/2010/main" val="2156603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E43F1E06-8885-4DD3-AF67-AD44B2378986}" type="datetimeFigureOut">
              <a:rPr lang="en-US" smtClean="0"/>
              <a:t>4/15/2025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1618929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3F1E06-8885-4DD3-AF67-AD44B2378986}" type="datetimeFigureOut">
              <a:rPr lang="en-US" smtClean="0"/>
              <a:t>4/15/2025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42843784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3F1E06-8885-4DD3-AF67-AD44B2378986}" type="datetimeFigureOut">
              <a:rPr lang="en-US" smtClean="0"/>
              <a:t>4/15/2025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27157128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43F1E06-8885-4DD3-AF67-AD44B2378986}" type="datetimeFigureOut">
              <a:rPr lang="en-US" smtClean="0"/>
              <a:t>4/15/2025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4516626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3F1E06-8885-4DD3-AF67-AD44B2378986}" type="datetimeFigureOut">
              <a:rPr lang="en-US" smtClean="0"/>
              <a:t>4/15/2025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12603415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43F1E06-8885-4DD3-AF67-AD44B2378986}" type="datetimeFigureOut">
              <a:rPr lang="en-US" smtClean="0"/>
              <a:t>4/15/2025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21786785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43F1E06-8885-4DD3-AF67-AD44B2378986}" type="datetimeFigureOut">
              <a:rPr lang="en-US" smtClean="0"/>
              <a:t>4/15/2025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3710387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43F1E06-8885-4DD3-AF67-AD44B2378986}" type="datetimeFigureOut">
              <a:rPr lang="en-US" smtClean="0"/>
              <a:t>4/15/2025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42286849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3F1E06-8885-4DD3-AF67-AD44B2378986}" type="datetimeFigureOut">
              <a:rPr lang="en-US" smtClean="0"/>
              <a:t>4/15/2025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19589145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43F1E06-8885-4DD3-AF67-AD44B2378986}" type="datetimeFigureOut">
              <a:rPr lang="en-US" smtClean="0"/>
              <a:t>4/15/2025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3817374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43F1E06-8885-4DD3-AF67-AD44B2378986}" type="datetimeFigureOut">
              <a:rPr lang="en-US" smtClean="0"/>
              <a:t>4/15/2025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81A835D-8B81-4248-B96D-9C51AA5201B6}" type="slidenum">
              <a:rPr lang="en-US" smtClean="0"/>
              <a:t>‹N°›</a:t>
            </a:fld>
            <a:endParaRPr lang="en-US"/>
          </a:p>
        </p:txBody>
      </p:sp>
    </p:spTree>
    <p:extLst>
      <p:ext uri="{BB962C8B-B14F-4D97-AF65-F5344CB8AC3E}">
        <p14:creationId xmlns:p14="http://schemas.microsoft.com/office/powerpoint/2010/main" val="28621630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3F1E06-8885-4DD3-AF67-AD44B2378986}" type="datetimeFigureOut">
              <a:rPr lang="en-US" smtClean="0"/>
              <a:t>4/15/2025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1A835D-8B81-4248-B96D-9C51AA5201B6}" type="slidenum">
              <a:rPr lang="en-US" smtClean="0"/>
              <a:t>‹N°›</a:t>
            </a:fld>
            <a:endParaRPr lang="en-US"/>
          </a:p>
        </p:txBody>
      </p:sp>
    </p:spTree>
    <p:extLst>
      <p:ext uri="{BB962C8B-B14F-4D97-AF65-F5344CB8AC3E}">
        <p14:creationId xmlns:p14="http://schemas.microsoft.com/office/powerpoint/2010/main" val="225994966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ouXhi_CfBVg&amp;t=261s"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jpeg"/></Relationships>
</file>

<file path=ppt/slides/_rels/slide11.xml.rels><?xml version="1.0" encoding="UTF-8" standalone="yes"?>
<Relationships xmlns="http://schemas.openxmlformats.org/package/2006/relationships"><Relationship Id="rId3" Type="http://schemas.openxmlformats.org/officeDocument/2006/relationships/hyperlink" Target="https://casel.org/fundamentals-of-sel/what-is-the-casel-framework/"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emf"/><Relationship Id="rId5" Type="http://schemas.openxmlformats.org/officeDocument/2006/relationships/image" Target="../media/image3.jpe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2.emf"/></Relationships>
</file>

<file path=ppt/slides/_rels/slide14.xml.rels><?xml version="1.0" encoding="UTF-8" standalone="yes"?>
<Relationships xmlns="http://schemas.openxmlformats.org/package/2006/relationships"><Relationship Id="rId3" Type="http://schemas.openxmlformats.org/officeDocument/2006/relationships/hyperlink" Target="https://libguides.ctstatelibrary.org/ld.php?content_id=76140053"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2.emf"/></Relationships>
</file>

<file path=ppt/slides/_rels/slide17.xml.rels><?xml version="1.0" encoding="UTF-8" standalone="yes"?>
<Relationships xmlns="http://schemas.openxmlformats.org/package/2006/relationships"><Relationship Id="rId3" Type="http://schemas.openxmlformats.org/officeDocument/2006/relationships/hyperlink" Target="https://clalliance.org/wp-content/uploads/2024/07/CL-Libaries_Report_Leadership_FINAL.pdf"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jpeg"/></Relationships>
</file>

<file path=ppt/slides/_rels/slide18.xml.rels><?xml version="1.0" encoding="UTF-8" standalone="yes"?>
<Relationships xmlns="http://schemas.openxmlformats.org/package/2006/relationships"><Relationship Id="rId3" Type="http://schemas.openxmlformats.org/officeDocument/2006/relationships/hyperlink" Target="https://clalliance.org/wp-content/uploads/2024/07/CL-Libaries_Report_Leadership_FINAL.pdf"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2.emf"/></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2.emf"/></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1.jpeg"/><Relationship Id="rId7"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2.emf"/><Relationship Id="rId4" Type="http://schemas.openxmlformats.org/officeDocument/2006/relationships/image" Target="../media/image3.jpe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emf"/></Relationships>
</file>

<file path=ppt/slides/_rels/slide25.xml.rels><?xml version="1.0" encoding="UTF-8" standalone="yes"?>
<Relationships xmlns="http://schemas.openxmlformats.org/package/2006/relationships"><Relationship Id="rId3" Type="http://schemas.openxmlformats.org/officeDocument/2006/relationships/hyperlink" Target="mailto:kymberlee.powe@ct.gov"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2.emf"/><Relationship Id="rId5" Type="http://schemas.openxmlformats.org/officeDocument/2006/relationships/image" Target="../media/image3.jpeg"/><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2.emf"/><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ideo" Target="https://www.youtube.com/embed/P629TojpvDU?feature=oembed" TargetMode="External"/><Relationship Id="rId6" Type="http://schemas.openxmlformats.org/officeDocument/2006/relationships/image" Target="../media/image2.emf"/><Relationship Id="rId5" Type="http://schemas.openxmlformats.org/officeDocument/2006/relationships/image" Target="../media/image3.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emf"/></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9E8321-CB7E-C0CB-5F8F-17DE8F8DED0C}"/>
              </a:ext>
            </a:extLst>
          </p:cNvPr>
          <p:cNvSpPr>
            <a:spLocks noGrp="1"/>
          </p:cNvSpPr>
          <p:nvPr>
            <p:ph type="ctrTitle"/>
          </p:nvPr>
        </p:nvSpPr>
        <p:spPr>
          <a:xfrm>
            <a:off x="1524000" y="1857859"/>
            <a:ext cx="9144000" cy="2387600"/>
          </a:xfrm>
        </p:spPr>
        <p:txBody>
          <a:bodyPr>
            <a:normAutofit/>
          </a:bodyPr>
          <a:lstStyle/>
          <a:p>
            <a:r>
              <a:rPr lang="en-US" sz="11500"/>
              <a:t>Teen Services</a:t>
            </a:r>
          </a:p>
        </p:txBody>
      </p:sp>
      <p:sp>
        <p:nvSpPr>
          <p:cNvPr id="3" name="Subtitle 2">
            <a:extLst>
              <a:ext uri="{FF2B5EF4-FFF2-40B4-BE49-F238E27FC236}">
                <a16:creationId xmlns:a16="http://schemas.microsoft.com/office/drawing/2014/main" id="{6AFCE33B-BA40-F9F1-4DAB-5A3D2E99166B}"/>
              </a:ext>
            </a:extLst>
          </p:cNvPr>
          <p:cNvSpPr>
            <a:spLocks noGrp="1"/>
          </p:cNvSpPr>
          <p:nvPr>
            <p:ph type="subTitle" idx="1"/>
          </p:nvPr>
        </p:nvSpPr>
        <p:spPr>
          <a:xfrm>
            <a:off x="1524000" y="4337534"/>
            <a:ext cx="9144000" cy="1655762"/>
          </a:xfrm>
        </p:spPr>
        <p:txBody>
          <a:bodyPr>
            <a:normAutofit/>
          </a:bodyPr>
          <a:lstStyle/>
          <a:p>
            <a:r>
              <a:rPr lang="en-US" sz="4000"/>
              <a:t>Behavior, programming, and connection </a:t>
            </a:r>
          </a:p>
        </p:txBody>
      </p:sp>
      <p:pic>
        <p:nvPicPr>
          <p:cNvPr id="4" name="Picture 3">
            <a:extLst>
              <a:ext uri="{FF2B5EF4-FFF2-40B4-BE49-F238E27FC236}">
                <a16:creationId xmlns:a16="http://schemas.microsoft.com/office/drawing/2014/main" id="{8154BCEA-CD00-54F1-ABD1-9B66971154F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rcRect r="24662"/>
          <a:stretch/>
        </p:blipFill>
        <p:spPr>
          <a:xfrm>
            <a:off x="3107635" y="-25024"/>
            <a:ext cx="5976729" cy="1570459"/>
          </a:xfrm>
          <a:prstGeom prst="rect">
            <a:avLst/>
          </a:prstGeom>
        </p:spPr>
      </p:pic>
      <p:pic>
        <p:nvPicPr>
          <p:cNvPr id="5" name="Picture 4">
            <a:extLst>
              <a:ext uri="{FF2B5EF4-FFF2-40B4-BE49-F238E27FC236}">
                <a16:creationId xmlns:a16="http://schemas.microsoft.com/office/drawing/2014/main" id="{3535A5E9-1791-ABA4-B151-87EC9322F343}"/>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1495009"/>
            <a:ext cx="12192000" cy="100852"/>
          </a:xfrm>
          <a:prstGeom prst="rect">
            <a:avLst/>
          </a:prstGeom>
        </p:spPr>
      </p:pic>
    </p:spTree>
    <p:extLst>
      <p:ext uri="{BB962C8B-B14F-4D97-AF65-F5344CB8AC3E}">
        <p14:creationId xmlns:p14="http://schemas.microsoft.com/office/powerpoint/2010/main" val="1569944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1FC0BC-C45F-B66A-6368-BED76F499A7C}"/>
              </a:ext>
            </a:extLst>
          </p:cNvPr>
          <p:cNvSpPr>
            <a:spLocks noGrp="1"/>
          </p:cNvSpPr>
          <p:nvPr>
            <p:ph type="title"/>
          </p:nvPr>
        </p:nvSpPr>
        <p:spPr>
          <a:xfrm>
            <a:off x="1981200" y="38101"/>
            <a:ext cx="8229600" cy="820481"/>
          </a:xfrm>
        </p:spPr>
        <p:txBody>
          <a:bodyPr>
            <a:normAutofit/>
          </a:bodyPr>
          <a:lstStyle/>
          <a:p>
            <a:pPr algn="ctr"/>
            <a:r>
              <a:rPr lang="en-US">
                <a:hlinkClick r:id="rId3"/>
              </a:rPr>
              <a:t>Social and Emotional Learning</a:t>
            </a:r>
            <a:endParaRPr lang="en-US"/>
          </a:p>
        </p:txBody>
      </p:sp>
      <p:sp>
        <p:nvSpPr>
          <p:cNvPr id="3" name="Content Placeholder 2">
            <a:extLst>
              <a:ext uri="{FF2B5EF4-FFF2-40B4-BE49-F238E27FC236}">
                <a16:creationId xmlns:a16="http://schemas.microsoft.com/office/drawing/2014/main" id="{69D57570-D7B7-2991-34F7-61E0C69B438B}"/>
              </a:ext>
            </a:extLst>
          </p:cNvPr>
          <p:cNvSpPr>
            <a:spLocks noGrp="1"/>
          </p:cNvSpPr>
          <p:nvPr>
            <p:ph idx="1"/>
          </p:nvPr>
        </p:nvSpPr>
        <p:spPr>
          <a:xfrm>
            <a:off x="139148" y="1178855"/>
            <a:ext cx="11837504" cy="4575901"/>
          </a:xfrm>
        </p:spPr>
        <p:txBody>
          <a:bodyPr>
            <a:normAutofit/>
          </a:bodyPr>
          <a:lstStyle/>
          <a:p>
            <a:r>
              <a:rPr lang="en-US" sz="3200" b="1"/>
              <a:t>Self-Awareness</a:t>
            </a:r>
            <a:r>
              <a:rPr lang="en-US" sz="3200" b="1">
                <a:sym typeface="Wingdings" panose="05000000000000000000" pitchFamily="2" charset="2"/>
              </a:rPr>
              <a:t></a:t>
            </a:r>
            <a:r>
              <a:rPr lang="en-US" sz="3200">
                <a:sym typeface="Wingdings" panose="05000000000000000000" pitchFamily="2" charset="2"/>
              </a:rPr>
              <a:t> Understanding our culture, thoughts, feelings, potential</a:t>
            </a:r>
            <a:endParaRPr lang="en-US" sz="3200"/>
          </a:p>
          <a:p>
            <a:r>
              <a:rPr lang="en-US" sz="3200" b="1"/>
              <a:t>Self-Management </a:t>
            </a:r>
            <a:r>
              <a:rPr lang="en-US" sz="3200" b="1">
                <a:sym typeface="Wingdings" panose="05000000000000000000" pitchFamily="2" charset="2"/>
              </a:rPr>
              <a:t> </a:t>
            </a:r>
            <a:r>
              <a:rPr lang="en-US" sz="3200">
                <a:sym typeface="Wingdings" panose="05000000000000000000" pitchFamily="2" charset="2"/>
              </a:rPr>
              <a:t>Achieve goals, coping with stress</a:t>
            </a:r>
            <a:endParaRPr lang="en-US" sz="3200"/>
          </a:p>
          <a:p>
            <a:r>
              <a:rPr lang="en-US" sz="3200" b="1"/>
              <a:t>Social Awareness </a:t>
            </a:r>
            <a:r>
              <a:rPr lang="en-US" sz="3200" b="1">
                <a:sym typeface="Wingdings" panose="05000000000000000000" pitchFamily="2" charset="2"/>
              </a:rPr>
              <a:t> </a:t>
            </a:r>
            <a:r>
              <a:rPr lang="en-US" sz="3200">
                <a:sym typeface="Wingdings" panose="05000000000000000000" pitchFamily="2" charset="2"/>
              </a:rPr>
              <a:t>Empathy, understand social norms</a:t>
            </a:r>
            <a:endParaRPr lang="en-US" sz="3200"/>
          </a:p>
          <a:p>
            <a:r>
              <a:rPr lang="en-US" sz="3200" b="1"/>
              <a:t>Relationship Skills </a:t>
            </a:r>
            <a:r>
              <a:rPr lang="en-US" sz="3200" b="1">
                <a:sym typeface="Wingdings" panose="05000000000000000000" pitchFamily="2" charset="2"/>
              </a:rPr>
              <a:t> </a:t>
            </a:r>
            <a:r>
              <a:rPr lang="en-US" sz="3200">
                <a:sym typeface="Wingdings" panose="05000000000000000000" pitchFamily="2" charset="2"/>
              </a:rPr>
              <a:t>Problem solving, conflict management, advocating for ourselves and others</a:t>
            </a:r>
            <a:endParaRPr lang="en-US" sz="3200"/>
          </a:p>
          <a:p>
            <a:r>
              <a:rPr lang="en-US" sz="3200" b="1"/>
              <a:t>Responsible Decision-Making </a:t>
            </a:r>
            <a:r>
              <a:rPr lang="en-US" sz="3200" b="1">
                <a:sym typeface="Wingdings" panose="05000000000000000000" pitchFamily="2" charset="2"/>
              </a:rPr>
              <a:t></a:t>
            </a:r>
            <a:r>
              <a:rPr lang="en-US" sz="3200">
                <a:sym typeface="Wingdings" panose="05000000000000000000" pitchFamily="2" charset="2"/>
              </a:rPr>
              <a:t> Critical thinking, analyzing impact</a:t>
            </a:r>
            <a:endParaRPr lang="en-US" sz="3200"/>
          </a:p>
          <a:p>
            <a:pPr marL="0" indent="0">
              <a:buNone/>
            </a:pPr>
            <a:endParaRPr lang="en-US"/>
          </a:p>
        </p:txBody>
      </p:sp>
      <p:sp>
        <p:nvSpPr>
          <p:cNvPr id="6" name="TextBox 5">
            <a:extLst>
              <a:ext uri="{FF2B5EF4-FFF2-40B4-BE49-F238E27FC236}">
                <a16:creationId xmlns:a16="http://schemas.microsoft.com/office/drawing/2014/main" id="{8792AF57-9576-4110-CF4D-B475D7A9F629}"/>
              </a:ext>
            </a:extLst>
          </p:cNvPr>
          <p:cNvSpPr txBox="1"/>
          <p:nvPr/>
        </p:nvSpPr>
        <p:spPr>
          <a:xfrm>
            <a:off x="8915400" y="6232972"/>
            <a:ext cx="914400" cy="369332"/>
          </a:xfrm>
          <a:prstGeom prst="rect">
            <a:avLst/>
          </a:prstGeom>
          <a:noFill/>
        </p:spPr>
        <p:txBody>
          <a:bodyPr wrap="square" rtlCol="0">
            <a:spAutoFit/>
          </a:bodyPr>
          <a:lstStyle/>
          <a:p>
            <a:r>
              <a:rPr lang="en-US">
                <a:hlinkClick r:id="rId3"/>
              </a:rPr>
              <a:t>Source</a:t>
            </a:r>
            <a:endParaRPr lang="en-US"/>
          </a:p>
        </p:txBody>
      </p:sp>
      <p:pic>
        <p:nvPicPr>
          <p:cNvPr id="7" name="Picture 6">
            <a:extLst>
              <a:ext uri="{FF2B5EF4-FFF2-40B4-BE49-F238E27FC236}">
                <a16:creationId xmlns:a16="http://schemas.microsoft.com/office/drawing/2014/main" id="{861C4447-3EFA-C9AD-3EC9-59FD5898177C}"/>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8" name="Picture 7">
            <a:extLst>
              <a:ext uri="{FF2B5EF4-FFF2-40B4-BE49-F238E27FC236}">
                <a16:creationId xmlns:a16="http://schemas.microsoft.com/office/drawing/2014/main" id="{67422E8C-D9DC-8AC6-64BC-ED0AE196B61F}"/>
              </a:ext>
              <a:ext uri="{C183D7F6-B498-43B3-948B-1728B52AA6E4}">
                <adec:decorative xmlns:adec="http://schemas.microsoft.com/office/drawing/2017/decorative" val="1"/>
              </a:ext>
            </a:extLst>
          </p:cNvPr>
          <p:cNvPicPr>
            <a:picLocks/>
          </p:cNvPicPr>
          <p:nvPr/>
        </p:nvPicPr>
        <p:blipFill>
          <a:blip r:embed="rId5"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15859865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1"/>
            <a:ext cx="7886700" cy="914401"/>
          </a:xfrm>
        </p:spPr>
        <p:txBody>
          <a:bodyPr>
            <a:normAutofit/>
          </a:bodyPr>
          <a:lstStyle/>
          <a:p>
            <a:pPr algn="ctr"/>
            <a:r>
              <a:rPr lang="en-US">
                <a:hlinkClick r:id="rId3"/>
              </a:rPr>
              <a:t>CASEL Framework</a:t>
            </a:r>
            <a:endParaRPr lang="en-US"/>
          </a:p>
        </p:txBody>
      </p:sp>
      <p:pic>
        <p:nvPicPr>
          <p:cNvPr id="6" name="Picture 4" descr="CASEL Framework graphic">
            <a:extLst>
              <a:ext uri="{FF2B5EF4-FFF2-40B4-BE49-F238E27FC236}">
                <a16:creationId xmlns:a16="http://schemas.microsoft.com/office/drawing/2014/main" id="{3C04C0A0-8908-71D3-E78C-3DD04E7798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7302" y="971274"/>
            <a:ext cx="5777396" cy="577739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C119E6F1-0BE3-BE27-2E50-B03C52CE0CFD}"/>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7" name="Picture 6">
            <a:extLst>
              <a:ext uri="{FF2B5EF4-FFF2-40B4-BE49-F238E27FC236}">
                <a16:creationId xmlns:a16="http://schemas.microsoft.com/office/drawing/2014/main" id="{500D4DF6-4E87-6859-276F-ABB3D95D6320}"/>
              </a:ext>
              <a:ext uri="{C183D7F6-B498-43B3-948B-1728B52AA6E4}">
                <adec:decorative xmlns:adec="http://schemas.microsoft.com/office/drawing/2017/decorative" val="1"/>
              </a:ext>
            </a:extLst>
          </p:cNvPr>
          <p:cNvPicPr>
            <a:picLocks/>
          </p:cNvPicPr>
          <p:nvPr/>
        </p:nvPicPr>
        <p:blipFill>
          <a:blip r:embed="rId6"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40959526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1"/>
            <a:ext cx="7886700" cy="914401"/>
          </a:xfrm>
        </p:spPr>
        <p:txBody>
          <a:bodyPr>
            <a:normAutofit/>
          </a:bodyPr>
          <a:lstStyle/>
          <a:p>
            <a:pPr algn="ctr"/>
            <a:r>
              <a:rPr lang="en-US"/>
              <a:t>Public Libraries and SEL</a:t>
            </a:r>
          </a:p>
        </p:txBody>
      </p:sp>
      <p:sp>
        <p:nvSpPr>
          <p:cNvPr id="10" name="Content Placeholder 9">
            <a:extLst>
              <a:ext uri="{FF2B5EF4-FFF2-40B4-BE49-F238E27FC236}">
                <a16:creationId xmlns:a16="http://schemas.microsoft.com/office/drawing/2014/main" id="{BC34A40F-8191-F66B-E3C8-4BA17106D582}"/>
              </a:ext>
            </a:extLst>
          </p:cNvPr>
          <p:cNvSpPr>
            <a:spLocks noGrp="1"/>
          </p:cNvSpPr>
          <p:nvPr>
            <p:ph idx="1"/>
          </p:nvPr>
        </p:nvSpPr>
        <p:spPr>
          <a:xfrm>
            <a:off x="298173" y="1084704"/>
            <a:ext cx="11648661" cy="4876616"/>
          </a:xfrm>
        </p:spPr>
        <p:txBody>
          <a:bodyPr/>
          <a:lstStyle/>
          <a:p>
            <a:r>
              <a:rPr lang="en-US"/>
              <a:t>Teens from different schools congregate and interact.</a:t>
            </a:r>
          </a:p>
          <a:p>
            <a:r>
              <a:rPr lang="en-US"/>
              <a:t>Teens co-design programs for other teens of younger children.</a:t>
            </a:r>
          </a:p>
          <a:p>
            <a:pPr lvl="1"/>
            <a:r>
              <a:rPr lang="en-US"/>
              <a:t>Connected Learning and program design</a:t>
            </a:r>
          </a:p>
          <a:p>
            <a:r>
              <a:rPr lang="en-US"/>
              <a:t>Teens learn to lose during library programming.</a:t>
            </a:r>
          </a:p>
          <a:p>
            <a:r>
              <a:rPr lang="en-US"/>
              <a:t>Teens learn to taking ownership and build leadership skills. </a:t>
            </a:r>
          </a:p>
          <a:p>
            <a:pPr lvl="1"/>
            <a:r>
              <a:rPr lang="en-US"/>
              <a:t>Portion of the library collection</a:t>
            </a:r>
          </a:p>
          <a:p>
            <a:pPr lvl="1"/>
            <a:r>
              <a:rPr lang="en-US"/>
              <a:t>Junior Friends of the Library</a:t>
            </a:r>
          </a:p>
          <a:p>
            <a:pPr lvl="1"/>
            <a:r>
              <a:rPr lang="en-US"/>
              <a:t>Teen library board position</a:t>
            </a:r>
          </a:p>
        </p:txBody>
      </p:sp>
      <p:sp>
        <p:nvSpPr>
          <p:cNvPr id="3" name="TextBox 2">
            <a:extLst>
              <a:ext uri="{FF2B5EF4-FFF2-40B4-BE49-F238E27FC236}">
                <a16:creationId xmlns:a16="http://schemas.microsoft.com/office/drawing/2014/main" id="{2219D7DB-AB44-48A4-E42E-0AC950B7968C}"/>
              </a:ext>
            </a:extLst>
          </p:cNvPr>
          <p:cNvSpPr txBox="1"/>
          <p:nvPr/>
        </p:nvSpPr>
        <p:spPr>
          <a:xfrm>
            <a:off x="2415152" y="5961319"/>
            <a:ext cx="7557453" cy="523220"/>
          </a:xfrm>
          <a:prstGeom prst="rect">
            <a:avLst/>
          </a:prstGeom>
          <a:noFill/>
        </p:spPr>
        <p:txBody>
          <a:bodyPr wrap="none" rtlCol="0">
            <a:spAutoFit/>
          </a:bodyPr>
          <a:lstStyle/>
          <a:p>
            <a:r>
              <a:rPr lang="en-US" sz="2800" b="1"/>
              <a:t>“How do I provide opportunities for healthy risk.”</a:t>
            </a:r>
          </a:p>
        </p:txBody>
      </p:sp>
      <p:pic>
        <p:nvPicPr>
          <p:cNvPr id="6" name="Picture 5">
            <a:extLst>
              <a:ext uri="{FF2B5EF4-FFF2-40B4-BE49-F238E27FC236}">
                <a16:creationId xmlns:a16="http://schemas.microsoft.com/office/drawing/2014/main" id="{2C2412D4-FA03-831A-B9A6-77A6DFE1160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7" name="Picture 6">
            <a:extLst>
              <a:ext uri="{FF2B5EF4-FFF2-40B4-BE49-F238E27FC236}">
                <a16:creationId xmlns:a16="http://schemas.microsoft.com/office/drawing/2014/main" id="{E4E14058-243B-6DBA-8E35-10857B161718}"/>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2286941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DCB742-34DB-C740-6A26-E3D29BCA1506}"/>
              </a:ext>
            </a:extLst>
          </p:cNvPr>
          <p:cNvSpPr>
            <a:spLocks noGrp="1"/>
          </p:cNvSpPr>
          <p:nvPr>
            <p:ph type="title"/>
          </p:nvPr>
        </p:nvSpPr>
        <p:spPr/>
        <p:txBody>
          <a:bodyPr/>
          <a:lstStyle/>
          <a:p>
            <a:r>
              <a:rPr lang="en-US"/>
              <a:t>Teens and the library</a:t>
            </a:r>
          </a:p>
        </p:txBody>
      </p:sp>
      <p:sp>
        <p:nvSpPr>
          <p:cNvPr id="5" name="Text Placeholder 4">
            <a:extLst>
              <a:ext uri="{FF2B5EF4-FFF2-40B4-BE49-F238E27FC236}">
                <a16:creationId xmlns:a16="http://schemas.microsoft.com/office/drawing/2014/main" id="{196A4103-34CF-1B06-5B3A-EBB8085D3B73}"/>
              </a:ext>
            </a:extLst>
          </p:cNvPr>
          <p:cNvSpPr>
            <a:spLocks noGrp="1"/>
          </p:cNvSpPr>
          <p:nvPr>
            <p:ph type="body" idx="1"/>
          </p:nvPr>
        </p:nvSpPr>
        <p:spPr/>
        <p:txBody>
          <a:bodyPr/>
          <a:lstStyle/>
          <a:p>
            <a:endParaRPr lang="en-US"/>
          </a:p>
        </p:txBody>
      </p:sp>
      <p:pic>
        <p:nvPicPr>
          <p:cNvPr id="2" name="Picture 1">
            <a:extLst>
              <a:ext uri="{FF2B5EF4-FFF2-40B4-BE49-F238E27FC236}">
                <a16:creationId xmlns:a16="http://schemas.microsoft.com/office/drawing/2014/main" id="{2C3B8B58-E138-9313-4E56-D12042612F76}"/>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3" name="Picture 2">
            <a:extLst>
              <a:ext uri="{FF2B5EF4-FFF2-40B4-BE49-F238E27FC236}">
                <a16:creationId xmlns:a16="http://schemas.microsoft.com/office/drawing/2014/main" id="{FCB682A1-E72F-7903-44BE-DD9621907B9E}"/>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3604471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1"/>
            <a:ext cx="7886700" cy="914401"/>
          </a:xfrm>
        </p:spPr>
        <p:txBody>
          <a:bodyPr>
            <a:normAutofit/>
          </a:bodyPr>
          <a:lstStyle/>
          <a:p>
            <a:pPr algn="ctr"/>
            <a:r>
              <a:rPr lang="en-US">
                <a:hlinkClick r:id="rId3"/>
              </a:rPr>
              <a:t>Gen Z and Millennials</a:t>
            </a:r>
            <a:endParaRPr lang="en-US"/>
          </a:p>
        </p:txBody>
      </p:sp>
      <p:sp>
        <p:nvSpPr>
          <p:cNvPr id="10" name="Content Placeholder 9">
            <a:extLst>
              <a:ext uri="{FF2B5EF4-FFF2-40B4-BE49-F238E27FC236}">
                <a16:creationId xmlns:a16="http://schemas.microsoft.com/office/drawing/2014/main" id="{BC34A40F-8191-F66B-E3C8-4BA17106D582}"/>
              </a:ext>
            </a:extLst>
          </p:cNvPr>
          <p:cNvSpPr>
            <a:spLocks noGrp="1"/>
          </p:cNvSpPr>
          <p:nvPr>
            <p:ph idx="1"/>
          </p:nvPr>
        </p:nvSpPr>
        <p:spPr>
          <a:xfrm>
            <a:off x="188843" y="1084702"/>
            <a:ext cx="11738114" cy="5534476"/>
          </a:xfrm>
        </p:spPr>
        <p:txBody>
          <a:bodyPr>
            <a:normAutofit/>
          </a:bodyPr>
          <a:lstStyle/>
          <a:p>
            <a:r>
              <a:rPr lang="en-US"/>
              <a:t>Gen Z is 12- 27 years old</a:t>
            </a:r>
          </a:p>
          <a:p>
            <a:r>
              <a:rPr lang="en-US"/>
              <a:t>“Gen Z and Millennials are consuming books: on average they buy 1 </a:t>
            </a:r>
            <a:r>
              <a:rPr lang="en-US" err="1"/>
              <a:t>ebook</a:t>
            </a:r>
            <a:r>
              <a:rPr lang="en-US"/>
              <a:t>, 1 audiobook, and 2 print books per month.”</a:t>
            </a:r>
          </a:p>
          <a:p>
            <a:r>
              <a:rPr lang="en-US"/>
              <a:t>“Gen Z buys and reads more than Millennials in all formats… [and] the younger Gen </a:t>
            </a:r>
            <a:r>
              <a:rPr lang="en-US" err="1"/>
              <a:t>Zers</a:t>
            </a:r>
            <a:r>
              <a:rPr lang="en-US"/>
              <a:t> are, the more print books they buy.”</a:t>
            </a:r>
          </a:p>
          <a:p>
            <a:r>
              <a:rPr lang="en-US"/>
              <a:t>“54% of Gen Z and Millennials report having used physical libraries within a twelve-month period.”</a:t>
            </a:r>
          </a:p>
          <a:p>
            <a:r>
              <a:rPr lang="en-US"/>
              <a:t>“Browsing public libraries is Gen Z’s #3 preferred place to discover books.”</a:t>
            </a:r>
          </a:p>
          <a:p>
            <a:r>
              <a:rPr lang="en-US"/>
              <a:t>“There was a 23% point increase in Americans who attend library programs from 2014 to 2019.”</a:t>
            </a:r>
          </a:p>
          <a:p>
            <a:r>
              <a:rPr lang="en-US"/>
              <a:t>“43% of Gen Z and Millennials don’t identify as readers. Of that “non-reader” group, 54% have been to their local library in the past twelve months.” </a:t>
            </a:r>
          </a:p>
        </p:txBody>
      </p:sp>
      <p:pic>
        <p:nvPicPr>
          <p:cNvPr id="3" name="Picture 2">
            <a:extLst>
              <a:ext uri="{FF2B5EF4-FFF2-40B4-BE49-F238E27FC236}">
                <a16:creationId xmlns:a16="http://schemas.microsoft.com/office/drawing/2014/main" id="{D8CEB525-E667-4001-CED2-B5C732DAC043}"/>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6" name="Picture 5">
            <a:extLst>
              <a:ext uri="{FF2B5EF4-FFF2-40B4-BE49-F238E27FC236}">
                <a16:creationId xmlns:a16="http://schemas.microsoft.com/office/drawing/2014/main" id="{3325B741-2A72-6034-E406-B76437F66AC7}"/>
              </a:ext>
              <a:ext uri="{C183D7F6-B498-43B3-948B-1728B52AA6E4}">
                <adec:decorative xmlns:adec="http://schemas.microsoft.com/office/drawing/2017/decorative" val="1"/>
              </a:ext>
            </a:extLst>
          </p:cNvPr>
          <p:cNvPicPr>
            <a:picLocks/>
          </p:cNvPicPr>
          <p:nvPr/>
        </p:nvPicPr>
        <p:blipFill>
          <a:blip r:embed="rId5"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21694369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1"/>
            <a:ext cx="7886700" cy="914401"/>
          </a:xfrm>
        </p:spPr>
        <p:txBody>
          <a:bodyPr>
            <a:normAutofit/>
          </a:bodyPr>
          <a:lstStyle/>
          <a:p>
            <a:pPr algn="ctr"/>
            <a:r>
              <a:rPr lang="en-US"/>
              <a:t>What does this tell us?</a:t>
            </a:r>
          </a:p>
        </p:txBody>
      </p:sp>
      <p:sp>
        <p:nvSpPr>
          <p:cNvPr id="10" name="Content Placeholder 9">
            <a:extLst>
              <a:ext uri="{FF2B5EF4-FFF2-40B4-BE49-F238E27FC236}">
                <a16:creationId xmlns:a16="http://schemas.microsoft.com/office/drawing/2014/main" id="{BC34A40F-8191-F66B-E3C8-4BA17106D582}"/>
              </a:ext>
            </a:extLst>
          </p:cNvPr>
          <p:cNvSpPr>
            <a:spLocks noGrp="1"/>
          </p:cNvSpPr>
          <p:nvPr>
            <p:ph idx="1"/>
          </p:nvPr>
        </p:nvSpPr>
        <p:spPr>
          <a:xfrm>
            <a:off x="208721" y="1084703"/>
            <a:ext cx="11827565" cy="5211091"/>
          </a:xfrm>
        </p:spPr>
        <p:txBody>
          <a:bodyPr>
            <a:normAutofit/>
          </a:bodyPr>
          <a:lstStyle/>
          <a:p>
            <a:r>
              <a:rPr lang="en-US"/>
              <a:t>We were </a:t>
            </a:r>
            <a:r>
              <a:rPr lang="en-US" i="1"/>
              <a:t>all</a:t>
            </a:r>
            <a:r>
              <a:rPr lang="en-US"/>
              <a:t> teens once!</a:t>
            </a:r>
          </a:p>
          <a:p>
            <a:r>
              <a:rPr lang="en-US"/>
              <a:t>Teen brains work differently from adults. Different isn’t wrong.</a:t>
            </a:r>
          </a:p>
          <a:p>
            <a:r>
              <a:rPr lang="en-US"/>
              <a:t>Libraries are a space for learning</a:t>
            </a:r>
          </a:p>
          <a:p>
            <a:pPr lvl="1"/>
            <a:r>
              <a:rPr lang="en-US"/>
              <a:t>Traditional learning</a:t>
            </a:r>
          </a:p>
          <a:p>
            <a:pPr lvl="1"/>
            <a:r>
              <a:rPr lang="en-US"/>
              <a:t>Social and emotional learning</a:t>
            </a:r>
          </a:p>
          <a:p>
            <a:r>
              <a:rPr lang="en-US"/>
              <a:t>Teens </a:t>
            </a:r>
            <a:r>
              <a:rPr lang="en-US" i="1"/>
              <a:t>are</a:t>
            </a:r>
            <a:r>
              <a:rPr lang="en-US"/>
              <a:t> reading.</a:t>
            </a:r>
          </a:p>
          <a:p>
            <a:r>
              <a:rPr lang="en-US"/>
              <a:t>Teens who aren’t “readers” may still be using the library.</a:t>
            </a:r>
          </a:p>
          <a:p>
            <a:r>
              <a:rPr lang="en-US"/>
              <a:t>Teens may be future library adults who can support libraries in need.</a:t>
            </a:r>
          </a:p>
        </p:txBody>
      </p:sp>
      <p:pic>
        <p:nvPicPr>
          <p:cNvPr id="3" name="Picture 2">
            <a:extLst>
              <a:ext uri="{FF2B5EF4-FFF2-40B4-BE49-F238E27FC236}">
                <a16:creationId xmlns:a16="http://schemas.microsoft.com/office/drawing/2014/main" id="{E5363595-8FCE-653A-B7F9-8D392ED1C99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6" name="Picture 5">
            <a:extLst>
              <a:ext uri="{FF2B5EF4-FFF2-40B4-BE49-F238E27FC236}">
                <a16:creationId xmlns:a16="http://schemas.microsoft.com/office/drawing/2014/main" id="{4CF4B493-E818-C320-705F-B891813A4B8E}"/>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2601292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p:txBody>
          <a:bodyPr>
            <a:normAutofit/>
          </a:bodyPr>
          <a:lstStyle/>
          <a:p>
            <a:r>
              <a:rPr lang="en-US"/>
              <a:t>Connecting with Teens</a:t>
            </a:r>
          </a:p>
        </p:txBody>
      </p:sp>
      <p:sp>
        <p:nvSpPr>
          <p:cNvPr id="4" name="Text Placeholder 3">
            <a:extLst>
              <a:ext uri="{FF2B5EF4-FFF2-40B4-BE49-F238E27FC236}">
                <a16:creationId xmlns:a16="http://schemas.microsoft.com/office/drawing/2014/main" id="{C91FDF28-5310-0AE6-92A6-6C4EB3C85DBF}"/>
              </a:ext>
            </a:extLst>
          </p:cNvPr>
          <p:cNvSpPr>
            <a:spLocks noGrp="1"/>
          </p:cNvSpPr>
          <p:nvPr>
            <p:ph type="body" idx="1"/>
          </p:nvPr>
        </p:nvSpPr>
        <p:spPr/>
        <p:txBody>
          <a:bodyPr/>
          <a:lstStyle/>
          <a:p>
            <a:endParaRPr lang="en-US"/>
          </a:p>
        </p:txBody>
      </p:sp>
      <p:pic>
        <p:nvPicPr>
          <p:cNvPr id="3" name="Picture 2">
            <a:extLst>
              <a:ext uri="{FF2B5EF4-FFF2-40B4-BE49-F238E27FC236}">
                <a16:creationId xmlns:a16="http://schemas.microsoft.com/office/drawing/2014/main" id="{86F01FF4-8B17-6BD7-F26E-C0F0094B255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6" name="Picture 5">
            <a:extLst>
              <a:ext uri="{FF2B5EF4-FFF2-40B4-BE49-F238E27FC236}">
                <a16:creationId xmlns:a16="http://schemas.microsoft.com/office/drawing/2014/main" id="{373B9148-AC4C-12B6-47C6-FA716D3F92C1}"/>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8657868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1"/>
            <a:ext cx="7886700" cy="914401"/>
          </a:xfrm>
        </p:spPr>
        <p:txBody>
          <a:bodyPr>
            <a:normAutofit/>
          </a:bodyPr>
          <a:lstStyle/>
          <a:p>
            <a:pPr algn="ctr"/>
            <a:r>
              <a:rPr lang="en-US">
                <a:hlinkClick r:id="rId3"/>
              </a:rPr>
              <a:t>But how</a:t>
            </a:r>
            <a:endParaRPr lang="en-US"/>
          </a:p>
        </p:txBody>
      </p:sp>
      <p:sp>
        <p:nvSpPr>
          <p:cNvPr id="10" name="Content Placeholder 9">
            <a:extLst>
              <a:ext uri="{FF2B5EF4-FFF2-40B4-BE49-F238E27FC236}">
                <a16:creationId xmlns:a16="http://schemas.microsoft.com/office/drawing/2014/main" id="{BC34A40F-8191-F66B-E3C8-4BA17106D582}"/>
              </a:ext>
            </a:extLst>
          </p:cNvPr>
          <p:cNvSpPr>
            <a:spLocks noGrp="1"/>
          </p:cNvSpPr>
          <p:nvPr>
            <p:ph idx="1"/>
          </p:nvPr>
        </p:nvSpPr>
        <p:spPr>
          <a:xfrm>
            <a:off x="248477" y="1084703"/>
            <a:ext cx="11608905" cy="5092261"/>
          </a:xfrm>
        </p:spPr>
        <p:txBody>
          <a:bodyPr/>
          <a:lstStyle/>
          <a:p>
            <a:pPr marL="0" indent="0">
              <a:buNone/>
            </a:pPr>
            <a:r>
              <a:rPr lang="en-US"/>
              <a:t>“[Teens are] not going to come to our programs if they don’t know you… Being able to develop those relationships and understand what they need [is crucial]…” – </a:t>
            </a:r>
            <a:r>
              <a:rPr lang="en-US" b="1"/>
              <a:t>Jessica Chaney, former Teen Services Coordinator, Memphis Public Library</a:t>
            </a:r>
            <a:endParaRPr lang="en-US"/>
          </a:p>
          <a:p>
            <a:pPr marL="0" indent="0">
              <a:buNone/>
            </a:pPr>
            <a:endParaRPr lang="en-US"/>
          </a:p>
          <a:p>
            <a:pPr marL="0" indent="0">
              <a:buNone/>
            </a:pPr>
            <a:r>
              <a:rPr lang="en-US"/>
              <a:t>“While traditional partnerships with schools to parks and recreation departments align with many teen services and interests, restricting partnerships to these organizations limits possibilities in supporting teen culture, identity, and opportunity.”</a:t>
            </a:r>
          </a:p>
        </p:txBody>
      </p:sp>
      <p:pic>
        <p:nvPicPr>
          <p:cNvPr id="3" name="Picture 2">
            <a:extLst>
              <a:ext uri="{FF2B5EF4-FFF2-40B4-BE49-F238E27FC236}">
                <a16:creationId xmlns:a16="http://schemas.microsoft.com/office/drawing/2014/main" id="{684B4050-44AD-0228-2677-FA32631B5422}"/>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6" name="Picture 5">
            <a:extLst>
              <a:ext uri="{FF2B5EF4-FFF2-40B4-BE49-F238E27FC236}">
                <a16:creationId xmlns:a16="http://schemas.microsoft.com/office/drawing/2014/main" id="{4DE19B1B-E87D-6270-BB01-91675389C139}"/>
              </a:ext>
              <a:ext uri="{C183D7F6-B498-43B3-948B-1728B52AA6E4}">
                <adec:decorative xmlns:adec="http://schemas.microsoft.com/office/drawing/2017/decorative" val="1"/>
              </a:ext>
            </a:extLst>
          </p:cNvPr>
          <p:cNvPicPr>
            <a:picLocks/>
          </p:cNvPicPr>
          <p:nvPr/>
        </p:nvPicPr>
        <p:blipFill>
          <a:blip r:embed="rId5"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1665030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1"/>
            <a:ext cx="7886700" cy="914401"/>
          </a:xfrm>
        </p:spPr>
        <p:txBody>
          <a:bodyPr>
            <a:normAutofit/>
          </a:bodyPr>
          <a:lstStyle/>
          <a:p>
            <a:pPr algn="ctr"/>
            <a:r>
              <a:rPr lang="en-US">
                <a:hlinkClick r:id="rId3"/>
              </a:rPr>
              <a:t>Engagement</a:t>
            </a:r>
            <a:endParaRPr lang="en-US"/>
          </a:p>
        </p:txBody>
      </p:sp>
      <p:sp>
        <p:nvSpPr>
          <p:cNvPr id="3" name="Content Placeholder 2">
            <a:extLst>
              <a:ext uri="{FF2B5EF4-FFF2-40B4-BE49-F238E27FC236}">
                <a16:creationId xmlns:a16="http://schemas.microsoft.com/office/drawing/2014/main" id="{605A0DA0-1452-4F2B-AFC1-7EC5EBE6CA1B}"/>
              </a:ext>
            </a:extLst>
          </p:cNvPr>
          <p:cNvSpPr>
            <a:spLocks noGrp="1"/>
          </p:cNvSpPr>
          <p:nvPr>
            <p:ph idx="1"/>
          </p:nvPr>
        </p:nvSpPr>
        <p:spPr>
          <a:xfrm>
            <a:off x="228600" y="972881"/>
            <a:ext cx="11519452" cy="5204083"/>
          </a:xfrm>
        </p:spPr>
        <p:txBody>
          <a:bodyPr>
            <a:normAutofit/>
          </a:bodyPr>
          <a:lstStyle/>
          <a:p>
            <a:pPr marL="0" indent="0">
              <a:buNone/>
            </a:pPr>
            <a:r>
              <a:rPr lang="en-US"/>
              <a:t>“Authentically engaging teens also requires new partnerships with community organizations focused on offerings in areas such as the arts, athletics, media technology, and youth organizing. All of this requires a cultural shift that goes beyond the implementation of specific programs- including:</a:t>
            </a:r>
          </a:p>
          <a:p>
            <a:pPr lvl="1"/>
            <a:r>
              <a:rPr lang="en-US" sz="2800"/>
              <a:t>A </a:t>
            </a:r>
            <a:r>
              <a:rPr lang="en-US" sz="2800" b="1"/>
              <a:t>focus</a:t>
            </a:r>
            <a:r>
              <a:rPr lang="en-US" sz="2800"/>
              <a:t> on </a:t>
            </a:r>
            <a:r>
              <a:rPr lang="en-US" sz="2800" b="1"/>
              <a:t>relationship-building</a:t>
            </a:r>
          </a:p>
          <a:p>
            <a:pPr lvl="1"/>
            <a:r>
              <a:rPr lang="en-US" sz="2800"/>
              <a:t>A </a:t>
            </a:r>
            <a:r>
              <a:rPr lang="en-US" sz="2800" b="1"/>
              <a:t>tolerance</a:t>
            </a:r>
            <a:r>
              <a:rPr lang="en-US" sz="2800"/>
              <a:t> for </a:t>
            </a:r>
            <a:r>
              <a:rPr lang="en-US" sz="2800" b="1"/>
              <a:t>risk-taking</a:t>
            </a:r>
          </a:p>
          <a:p>
            <a:pPr lvl="1"/>
            <a:r>
              <a:rPr lang="en-US" sz="2800" b="1"/>
              <a:t>Flexibility</a:t>
            </a:r>
            <a:r>
              <a:rPr lang="en-US" sz="2800"/>
              <a:t> in </a:t>
            </a:r>
            <a:r>
              <a:rPr lang="en-US" sz="2800" b="1"/>
              <a:t>responsibilities and schedules</a:t>
            </a:r>
          </a:p>
          <a:p>
            <a:pPr lvl="1"/>
            <a:r>
              <a:rPr lang="en-US" sz="2800" b="1"/>
              <a:t>Re-envisioning</a:t>
            </a:r>
            <a:r>
              <a:rPr lang="en-US" sz="2800"/>
              <a:t> use of </a:t>
            </a:r>
            <a:r>
              <a:rPr lang="en-US" sz="2800" b="1"/>
              <a:t>community and library spaces</a:t>
            </a:r>
          </a:p>
          <a:p>
            <a:pPr lvl="1"/>
            <a:r>
              <a:rPr lang="en-US" sz="2800" b="1"/>
              <a:t>Involving youth and staff </a:t>
            </a:r>
            <a:r>
              <a:rPr lang="en-US" sz="2800"/>
              <a:t>in planning, decision-making, and implementation</a:t>
            </a:r>
          </a:p>
          <a:p>
            <a:pPr lvl="1"/>
            <a:r>
              <a:rPr lang="en-US" sz="2800"/>
              <a:t>And </a:t>
            </a:r>
            <a:r>
              <a:rPr lang="en-US" sz="2800" b="1"/>
              <a:t>openness</a:t>
            </a:r>
            <a:r>
              <a:rPr lang="en-US" sz="2800"/>
              <a:t> to </a:t>
            </a:r>
            <a:r>
              <a:rPr lang="en-US" sz="2800" b="1"/>
              <a:t>experimentation</a:t>
            </a:r>
            <a:r>
              <a:rPr lang="en-US" sz="2800"/>
              <a:t>”</a:t>
            </a:r>
            <a:endParaRPr lang="en-US" sz="2800" b="1"/>
          </a:p>
        </p:txBody>
      </p:sp>
      <p:pic>
        <p:nvPicPr>
          <p:cNvPr id="6" name="Picture 5">
            <a:extLst>
              <a:ext uri="{FF2B5EF4-FFF2-40B4-BE49-F238E27FC236}">
                <a16:creationId xmlns:a16="http://schemas.microsoft.com/office/drawing/2014/main" id="{79C8CA04-14D9-0F65-96EF-2D8CBA90D536}"/>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7" name="Picture 6">
            <a:extLst>
              <a:ext uri="{FF2B5EF4-FFF2-40B4-BE49-F238E27FC236}">
                <a16:creationId xmlns:a16="http://schemas.microsoft.com/office/drawing/2014/main" id="{BBB9D866-1692-3D9E-FB07-15C818801A80}"/>
              </a:ext>
              <a:ext uri="{C183D7F6-B498-43B3-948B-1728B52AA6E4}">
                <adec:decorative xmlns:adec="http://schemas.microsoft.com/office/drawing/2017/decorative" val="1"/>
              </a:ext>
            </a:extLst>
          </p:cNvPr>
          <p:cNvPicPr>
            <a:picLocks/>
          </p:cNvPicPr>
          <p:nvPr/>
        </p:nvPicPr>
        <p:blipFill>
          <a:blip r:embed="rId5"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35612289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DCB742-34DB-C740-6A26-E3D29BCA1506}"/>
              </a:ext>
            </a:extLst>
          </p:cNvPr>
          <p:cNvSpPr>
            <a:spLocks noGrp="1"/>
          </p:cNvSpPr>
          <p:nvPr>
            <p:ph type="title"/>
          </p:nvPr>
        </p:nvSpPr>
        <p:spPr/>
        <p:txBody>
          <a:bodyPr/>
          <a:lstStyle/>
          <a:p>
            <a:r>
              <a:rPr lang="en-US"/>
              <a:t>Where do we go from here?</a:t>
            </a:r>
          </a:p>
        </p:txBody>
      </p:sp>
      <p:sp>
        <p:nvSpPr>
          <p:cNvPr id="5" name="Text Placeholder 4">
            <a:extLst>
              <a:ext uri="{FF2B5EF4-FFF2-40B4-BE49-F238E27FC236}">
                <a16:creationId xmlns:a16="http://schemas.microsoft.com/office/drawing/2014/main" id="{196A4103-34CF-1B06-5B3A-EBB8085D3B73}"/>
              </a:ext>
            </a:extLst>
          </p:cNvPr>
          <p:cNvSpPr>
            <a:spLocks noGrp="1"/>
          </p:cNvSpPr>
          <p:nvPr>
            <p:ph type="body" idx="1"/>
          </p:nvPr>
        </p:nvSpPr>
        <p:spPr/>
        <p:txBody>
          <a:bodyPr/>
          <a:lstStyle/>
          <a:p>
            <a:endParaRPr lang="en-US"/>
          </a:p>
        </p:txBody>
      </p:sp>
      <p:pic>
        <p:nvPicPr>
          <p:cNvPr id="2" name="Picture 1">
            <a:extLst>
              <a:ext uri="{FF2B5EF4-FFF2-40B4-BE49-F238E27FC236}">
                <a16:creationId xmlns:a16="http://schemas.microsoft.com/office/drawing/2014/main" id="{9EFBA762-525B-CC76-6A23-8B672122ED75}"/>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3" name="Picture 2">
            <a:extLst>
              <a:ext uri="{FF2B5EF4-FFF2-40B4-BE49-F238E27FC236}">
                <a16:creationId xmlns:a16="http://schemas.microsoft.com/office/drawing/2014/main" id="{F90E8FBB-EA10-C9DE-39AA-7A3017DDA64B}"/>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3353464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7AE4515-7D7F-77F0-0493-D9F275958F2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1"/>
            <a:ext cx="7886700" cy="914401"/>
          </a:xfrm>
        </p:spPr>
        <p:txBody>
          <a:bodyPr>
            <a:normAutofit/>
          </a:bodyPr>
          <a:lstStyle/>
          <a:p>
            <a:pPr algn="ctr"/>
            <a:r>
              <a:rPr lang="en-US"/>
              <a:t>Who am I?</a:t>
            </a:r>
          </a:p>
        </p:txBody>
      </p:sp>
      <p:sp>
        <p:nvSpPr>
          <p:cNvPr id="3" name="Content Placeholder 2">
            <a:extLst>
              <a:ext uri="{FF2B5EF4-FFF2-40B4-BE49-F238E27FC236}">
                <a16:creationId xmlns:a16="http://schemas.microsoft.com/office/drawing/2014/main" id="{605A0DA0-1452-4F2B-AFC1-7EC5EBE6CA1B}"/>
              </a:ext>
            </a:extLst>
          </p:cNvPr>
          <p:cNvSpPr>
            <a:spLocks noGrp="1"/>
          </p:cNvSpPr>
          <p:nvPr>
            <p:ph idx="1"/>
          </p:nvPr>
        </p:nvSpPr>
        <p:spPr>
          <a:xfrm>
            <a:off x="238539" y="972881"/>
            <a:ext cx="11807687" cy="5204083"/>
          </a:xfrm>
        </p:spPr>
        <p:txBody>
          <a:bodyPr>
            <a:normAutofit lnSpcReduction="10000"/>
          </a:bodyPr>
          <a:lstStyle/>
          <a:p>
            <a:pPr marL="0" indent="0" algn="ctr">
              <a:buNone/>
            </a:pPr>
            <a:r>
              <a:rPr lang="en-US" sz="4800"/>
              <a:t>Kym Powe (she/her)</a:t>
            </a:r>
          </a:p>
          <a:p>
            <a:r>
              <a:rPr lang="en-US"/>
              <a:t>CT State Library Children and YA Consultant</a:t>
            </a:r>
          </a:p>
          <a:p>
            <a:r>
              <a:rPr lang="en-US"/>
              <a:t>Believer in Mermaids and Fairies</a:t>
            </a:r>
          </a:p>
          <a:p>
            <a:r>
              <a:rPr lang="en-US"/>
              <a:t>Older sister</a:t>
            </a:r>
          </a:p>
          <a:p>
            <a:r>
              <a:rPr lang="en-US"/>
              <a:t>D&amp;D player</a:t>
            </a:r>
          </a:p>
          <a:p>
            <a:r>
              <a:rPr lang="en-US"/>
              <a:t>Plant mom</a:t>
            </a:r>
          </a:p>
          <a:p>
            <a:r>
              <a:rPr lang="en-US"/>
              <a:t>Cozy gamer</a:t>
            </a:r>
          </a:p>
          <a:p>
            <a:r>
              <a:rPr lang="en-US"/>
              <a:t>Crocheter</a:t>
            </a:r>
          </a:p>
          <a:p>
            <a:r>
              <a:rPr lang="en-US"/>
              <a:t>Theatre kid</a:t>
            </a:r>
          </a:p>
          <a:p>
            <a:r>
              <a:rPr lang="en-US"/>
              <a:t>Former Teen</a:t>
            </a:r>
          </a:p>
        </p:txBody>
      </p:sp>
      <p:pic>
        <p:nvPicPr>
          <p:cNvPr id="5" name="Picture 4">
            <a:extLst>
              <a:ext uri="{FF2B5EF4-FFF2-40B4-BE49-F238E27FC236}">
                <a16:creationId xmlns:a16="http://schemas.microsoft.com/office/drawing/2014/main" id="{BB5AF882-CFDD-46AA-F340-3BF585F9FBA4}"/>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pic>
        <p:nvPicPr>
          <p:cNvPr id="6" name="Google Shape;71;p14" descr="Picture of Kym Powe as a teen.">
            <a:extLst>
              <a:ext uri="{FF2B5EF4-FFF2-40B4-BE49-F238E27FC236}">
                <a16:creationId xmlns:a16="http://schemas.microsoft.com/office/drawing/2014/main" id="{AF0DC748-895D-04AC-2956-0ACCD54F2A20}"/>
              </a:ext>
            </a:extLst>
          </p:cNvPr>
          <p:cNvPicPr preferRelativeResize="0"/>
          <p:nvPr/>
        </p:nvPicPr>
        <p:blipFill rotWithShape="1">
          <a:blip r:embed="rId5">
            <a:alphaModFix/>
          </a:blip>
          <a:srcRect l="475" t="5052" r="18923" b="22465"/>
          <a:stretch/>
        </p:blipFill>
        <p:spPr>
          <a:xfrm>
            <a:off x="5628228" y="2193588"/>
            <a:ext cx="3238936" cy="3691531"/>
          </a:xfrm>
          <a:prstGeom prst="rect">
            <a:avLst/>
          </a:prstGeom>
          <a:noFill/>
          <a:ln>
            <a:noFill/>
          </a:ln>
        </p:spPr>
      </p:pic>
      <p:pic>
        <p:nvPicPr>
          <p:cNvPr id="11" name="Picture 10" descr="Picture of Kym as an adult">
            <a:extLst>
              <a:ext uri="{FF2B5EF4-FFF2-40B4-BE49-F238E27FC236}">
                <a16:creationId xmlns:a16="http://schemas.microsoft.com/office/drawing/2014/main" id="{ED2721D8-6822-CABB-1CD3-E471FFDF2C3C}"/>
              </a:ext>
            </a:extLst>
          </p:cNvPr>
          <p:cNvPicPr>
            <a:picLocks noChangeAspect="1"/>
          </p:cNvPicPr>
          <p:nvPr/>
        </p:nvPicPr>
        <p:blipFill rotWithShape="1">
          <a:blip r:embed="rId6">
            <a:extLst>
              <a:ext uri="{28A0092B-C50C-407E-A947-70E740481C1C}">
                <a14:useLocalDpi xmlns:a14="http://schemas.microsoft.com/office/drawing/2010/main" val="0"/>
              </a:ext>
            </a:extLst>
          </a:blip>
          <a:srcRect l="22277" r="25207" b="1939"/>
          <a:stretch/>
        </p:blipFill>
        <p:spPr>
          <a:xfrm>
            <a:off x="8867164" y="2255596"/>
            <a:ext cx="2602593" cy="3567513"/>
          </a:xfrm>
          <a:prstGeom prst="rect">
            <a:avLst/>
          </a:prstGeom>
        </p:spPr>
      </p:pic>
    </p:spTree>
    <p:extLst>
      <p:ext uri="{BB962C8B-B14F-4D97-AF65-F5344CB8AC3E}">
        <p14:creationId xmlns:p14="http://schemas.microsoft.com/office/powerpoint/2010/main" val="5035340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DC8197E-49F8-AC82-032A-B22EB11D01C0}"/>
              </a:ext>
            </a:extLst>
          </p:cNvPr>
          <p:cNvSpPr>
            <a:spLocks noGrp="1"/>
          </p:cNvSpPr>
          <p:nvPr>
            <p:ph type="title"/>
          </p:nvPr>
        </p:nvSpPr>
        <p:spPr>
          <a:xfrm>
            <a:off x="2153841" y="110871"/>
            <a:ext cx="7886700" cy="823911"/>
          </a:xfrm>
        </p:spPr>
        <p:txBody>
          <a:bodyPr>
            <a:normAutofit/>
          </a:bodyPr>
          <a:lstStyle/>
          <a:p>
            <a:pPr algn="ctr"/>
            <a:r>
              <a:rPr lang="en-US"/>
              <a:t>Tall Toddlers vs. Tiny Adults</a:t>
            </a:r>
          </a:p>
        </p:txBody>
      </p:sp>
      <p:sp>
        <p:nvSpPr>
          <p:cNvPr id="6" name="Text Placeholder 5">
            <a:extLst>
              <a:ext uri="{FF2B5EF4-FFF2-40B4-BE49-F238E27FC236}">
                <a16:creationId xmlns:a16="http://schemas.microsoft.com/office/drawing/2014/main" id="{15B03AB9-FCE9-8231-1FBF-38DA92BE57FC}"/>
              </a:ext>
            </a:extLst>
          </p:cNvPr>
          <p:cNvSpPr>
            <a:spLocks noGrp="1"/>
          </p:cNvSpPr>
          <p:nvPr>
            <p:ph type="body" idx="1"/>
          </p:nvPr>
        </p:nvSpPr>
        <p:spPr>
          <a:xfrm>
            <a:off x="636104" y="965070"/>
            <a:ext cx="5386078" cy="823912"/>
          </a:xfrm>
        </p:spPr>
        <p:txBody>
          <a:bodyPr/>
          <a:lstStyle/>
          <a:p>
            <a:pPr algn="ctr"/>
            <a:r>
              <a:rPr lang="en-US" sz="3200"/>
              <a:t>Teen</a:t>
            </a:r>
            <a:r>
              <a:rPr lang="en-US"/>
              <a:t> </a:t>
            </a:r>
            <a:r>
              <a:rPr lang="en-US" sz="3200"/>
              <a:t>Brains</a:t>
            </a:r>
          </a:p>
        </p:txBody>
      </p:sp>
      <p:sp>
        <p:nvSpPr>
          <p:cNvPr id="7" name="Content Placeholder 6">
            <a:extLst>
              <a:ext uri="{FF2B5EF4-FFF2-40B4-BE49-F238E27FC236}">
                <a16:creationId xmlns:a16="http://schemas.microsoft.com/office/drawing/2014/main" id="{593B0B51-21D2-7749-AB40-3BF97D4E9ED2}"/>
              </a:ext>
            </a:extLst>
          </p:cNvPr>
          <p:cNvSpPr>
            <a:spLocks noGrp="1"/>
          </p:cNvSpPr>
          <p:nvPr>
            <p:ph sz="half" idx="2"/>
          </p:nvPr>
        </p:nvSpPr>
        <p:spPr>
          <a:xfrm>
            <a:off x="636104" y="1831463"/>
            <a:ext cx="5386078" cy="4358201"/>
          </a:xfrm>
        </p:spPr>
        <p:txBody>
          <a:bodyPr/>
          <a:lstStyle/>
          <a:p>
            <a:r>
              <a:rPr lang="en-US"/>
              <a:t>Powered by amygdala</a:t>
            </a:r>
          </a:p>
          <a:p>
            <a:r>
              <a:rPr lang="en-US"/>
              <a:t>High Stress: fight or flight</a:t>
            </a:r>
          </a:p>
          <a:p>
            <a:r>
              <a:rPr lang="en-US"/>
              <a:t>Judge neutral behaviors as negative</a:t>
            </a:r>
          </a:p>
          <a:p>
            <a:r>
              <a:rPr lang="en-US"/>
              <a:t>Reward-driven and motivated by risk</a:t>
            </a:r>
          </a:p>
        </p:txBody>
      </p:sp>
      <p:sp>
        <p:nvSpPr>
          <p:cNvPr id="8" name="Text Placeholder 7">
            <a:extLst>
              <a:ext uri="{FF2B5EF4-FFF2-40B4-BE49-F238E27FC236}">
                <a16:creationId xmlns:a16="http://schemas.microsoft.com/office/drawing/2014/main" id="{98A536C4-5A58-AF12-A278-3167E3D15AA7}"/>
              </a:ext>
            </a:extLst>
          </p:cNvPr>
          <p:cNvSpPr>
            <a:spLocks noGrp="1"/>
          </p:cNvSpPr>
          <p:nvPr>
            <p:ph type="body" sz="quarter" idx="3"/>
          </p:nvPr>
        </p:nvSpPr>
        <p:spPr>
          <a:xfrm>
            <a:off x="6153151" y="965070"/>
            <a:ext cx="5402745" cy="823912"/>
          </a:xfrm>
        </p:spPr>
        <p:txBody>
          <a:bodyPr>
            <a:normAutofit/>
          </a:bodyPr>
          <a:lstStyle/>
          <a:p>
            <a:pPr algn="ctr"/>
            <a:r>
              <a:rPr lang="en-US" sz="3200"/>
              <a:t>Adult Brains</a:t>
            </a:r>
          </a:p>
        </p:txBody>
      </p:sp>
      <p:sp>
        <p:nvSpPr>
          <p:cNvPr id="9" name="Content Placeholder 8">
            <a:extLst>
              <a:ext uri="{FF2B5EF4-FFF2-40B4-BE49-F238E27FC236}">
                <a16:creationId xmlns:a16="http://schemas.microsoft.com/office/drawing/2014/main" id="{0E04C283-8131-F9B0-0F42-1E0A47B476E8}"/>
              </a:ext>
            </a:extLst>
          </p:cNvPr>
          <p:cNvSpPr>
            <a:spLocks noGrp="1"/>
          </p:cNvSpPr>
          <p:nvPr>
            <p:ph sz="quarter" idx="4"/>
          </p:nvPr>
        </p:nvSpPr>
        <p:spPr>
          <a:xfrm>
            <a:off x="6153151" y="1831463"/>
            <a:ext cx="5402745" cy="4358201"/>
          </a:xfrm>
        </p:spPr>
        <p:txBody>
          <a:bodyPr/>
          <a:lstStyle/>
          <a:p>
            <a:r>
              <a:rPr lang="en-US"/>
              <a:t>More developed pre-frontal cortex</a:t>
            </a:r>
          </a:p>
          <a:p>
            <a:r>
              <a:rPr lang="en-US"/>
              <a:t>Higher level reasoning</a:t>
            </a:r>
          </a:p>
          <a:p>
            <a:r>
              <a:rPr lang="en-US"/>
              <a:t>Better able to assess others’ behaviors</a:t>
            </a:r>
          </a:p>
          <a:p>
            <a:r>
              <a:rPr lang="en-US"/>
              <a:t>Can analyze risk/ reward/ consequences</a:t>
            </a:r>
          </a:p>
        </p:txBody>
      </p:sp>
      <p:pic>
        <p:nvPicPr>
          <p:cNvPr id="2" name="Picture 1">
            <a:extLst>
              <a:ext uri="{FF2B5EF4-FFF2-40B4-BE49-F238E27FC236}">
                <a16:creationId xmlns:a16="http://schemas.microsoft.com/office/drawing/2014/main" id="{B2D582B9-FC62-12AF-737C-4DCB77D84F8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10" name="Picture 9">
            <a:extLst>
              <a:ext uri="{FF2B5EF4-FFF2-40B4-BE49-F238E27FC236}">
                <a16:creationId xmlns:a16="http://schemas.microsoft.com/office/drawing/2014/main" id="{F19AFC05-66E9-0218-77E6-49FE21E8FE60}"/>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36721951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1"/>
            <a:ext cx="7886700" cy="914401"/>
          </a:xfrm>
        </p:spPr>
        <p:txBody>
          <a:bodyPr>
            <a:normAutofit/>
          </a:bodyPr>
          <a:lstStyle/>
          <a:p>
            <a:pPr algn="ctr"/>
            <a:r>
              <a:rPr lang="en-US"/>
              <a:t>Behavior</a:t>
            </a:r>
          </a:p>
        </p:txBody>
      </p:sp>
      <p:pic>
        <p:nvPicPr>
          <p:cNvPr id="6" name="Content Placeholder 5" descr="Puzzles in brain">
            <a:extLst>
              <a:ext uri="{FF2B5EF4-FFF2-40B4-BE49-F238E27FC236}">
                <a16:creationId xmlns:a16="http://schemas.microsoft.com/office/drawing/2014/main" id="{F95B5981-36A3-F3EC-2EFB-9C36917E8AB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276475" y="1084263"/>
            <a:ext cx="2974542" cy="1983028"/>
          </a:xfrm>
        </p:spPr>
      </p:pic>
      <p:pic>
        <p:nvPicPr>
          <p:cNvPr id="8" name="Picture 7" descr="Worm's-eye view of a large tree">
            <a:extLst>
              <a:ext uri="{FF2B5EF4-FFF2-40B4-BE49-F238E27FC236}">
                <a16:creationId xmlns:a16="http://schemas.microsoft.com/office/drawing/2014/main" id="{E0080598-A30B-DEF8-B5A3-FFF4525269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8841" y="1084263"/>
            <a:ext cx="2974542" cy="1983028"/>
          </a:xfrm>
          <a:prstGeom prst="rect">
            <a:avLst/>
          </a:prstGeom>
        </p:spPr>
      </p:pic>
      <p:pic>
        <p:nvPicPr>
          <p:cNvPr id="11" name="Picture 10" descr="Woman holding baby in her arms">
            <a:extLst>
              <a:ext uri="{FF2B5EF4-FFF2-40B4-BE49-F238E27FC236}">
                <a16:creationId xmlns:a16="http://schemas.microsoft.com/office/drawing/2014/main" id="{D1B12A64-F83D-1C3F-49CC-95FA443D5D1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6475" y="3904883"/>
            <a:ext cx="2974542" cy="1983028"/>
          </a:xfrm>
          <a:prstGeom prst="rect">
            <a:avLst/>
          </a:prstGeom>
        </p:spPr>
      </p:pic>
      <p:pic>
        <p:nvPicPr>
          <p:cNvPr id="1026" name="Picture 2" descr="Vibes - Good or Bad ?">
            <a:extLst>
              <a:ext uri="{FF2B5EF4-FFF2-40B4-BE49-F238E27FC236}">
                <a16:creationId xmlns:a16="http://schemas.microsoft.com/office/drawing/2014/main" id="{6C254D31-F436-E81E-9F8D-7B043362D8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78696" y="3758981"/>
            <a:ext cx="2274832" cy="2274832"/>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C115EE3F-3B0E-5119-1460-6465CE385829}"/>
              </a:ext>
            </a:extLst>
          </p:cNvPr>
          <p:cNvSpPr txBox="1"/>
          <p:nvPr/>
        </p:nvSpPr>
        <p:spPr>
          <a:xfrm>
            <a:off x="3374101" y="3123237"/>
            <a:ext cx="5443798" cy="646331"/>
          </a:xfrm>
          <a:prstGeom prst="rect">
            <a:avLst/>
          </a:prstGeom>
          <a:noFill/>
        </p:spPr>
        <p:txBody>
          <a:bodyPr wrap="none" rtlCol="0">
            <a:spAutoFit/>
          </a:bodyPr>
          <a:lstStyle/>
          <a:p>
            <a:r>
              <a:rPr lang="en-US" sz="3600"/>
              <a:t>Brain, nature, nurture, vibes</a:t>
            </a:r>
          </a:p>
        </p:txBody>
      </p:sp>
      <p:pic>
        <p:nvPicPr>
          <p:cNvPr id="3" name="Picture 2">
            <a:extLst>
              <a:ext uri="{FF2B5EF4-FFF2-40B4-BE49-F238E27FC236}">
                <a16:creationId xmlns:a16="http://schemas.microsoft.com/office/drawing/2014/main" id="{5A231B19-03D9-B5EF-B8A6-EF391704B92A}"/>
              </a:ext>
              <a:ext uri="{C183D7F6-B498-43B3-948B-1728B52AA6E4}">
                <adec:decorative xmlns:adec="http://schemas.microsoft.com/office/drawing/2017/decorative" val="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7" name="Picture 6">
            <a:extLst>
              <a:ext uri="{FF2B5EF4-FFF2-40B4-BE49-F238E27FC236}">
                <a16:creationId xmlns:a16="http://schemas.microsoft.com/office/drawing/2014/main" id="{6C8B09AF-97C1-A36B-6C19-848E35FF6F11}"/>
              </a:ext>
              <a:ext uri="{C183D7F6-B498-43B3-948B-1728B52AA6E4}">
                <adec:decorative xmlns:adec="http://schemas.microsoft.com/office/drawing/2017/decorative" val="1"/>
              </a:ext>
            </a:extLst>
          </p:cNvPr>
          <p:cNvPicPr>
            <a:picLocks/>
          </p:cNvPicPr>
          <p:nvPr/>
        </p:nvPicPr>
        <p:blipFill>
          <a:blip r:embed="rId8"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12562300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33052"/>
            <a:ext cx="7886700" cy="914401"/>
          </a:xfrm>
        </p:spPr>
        <p:txBody>
          <a:bodyPr>
            <a:normAutofit fontScale="90000"/>
          </a:bodyPr>
          <a:lstStyle/>
          <a:p>
            <a:pPr algn="ctr"/>
            <a:r>
              <a:rPr lang="en-US"/>
              <a:t>What to do about challenging behavior</a:t>
            </a:r>
          </a:p>
        </p:txBody>
      </p:sp>
      <p:sp>
        <p:nvSpPr>
          <p:cNvPr id="3" name="Content Placeholder 2">
            <a:extLst>
              <a:ext uri="{FF2B5EF4-FFF2-40B4-BE49-F238E27FC236}">
                <a16:creationId xmlns:a16="http://schemas.microsoft.com/office/drawing/2014/main" id="{605A0DA0-1452-4F2B-AFC1-7EC5EBE6CA1B}"/>
              </a:ext>
            </a:extLst>
          </p:cNvPr>
          <p:cNvSpPr>
            <a:spLocks noGrp="1"/>
          </p:cNvSpPr>
          <p:nvPr>
            <p:ph idx="1"/>
          </p:nvPr>
        </p:nvSpPr>
        <p:spPr>
          <a:xfrm>
            <a:off x="407503" y="1046602"/>
            <a:ext cx="11469757" cy="5130361"/>
          </a:xfrm>
        </p:spPr>
        <p:txBody>
          <a:bodyPr/>
          <a:lstStyle/>
          <a:p>
            <a:r>
              <a:rPr lang="en-US"/>
              <a:t>Be proactive</a:t>
            </a:r>
          </a:p>
          <a:p>
            <a:r>
              <a:rPr lang="en-US"/>
              <a:t>Build relationships</a:t>
            </a:r>
          </a:p>
          <a:p>
            <a:r>
              <a:rPr lang="en-US"/>
              <a:t>Reward positive behavior</a:t>
            </a:r>
          </a:p>
          <a:p>
            <a:r>
              <a:rPr lang="en-US"/>
              <a:t>Establish clear rules and consequences</a:t>
            </a:r>
          </a:p>
          <a:p>
            <a:r>
              <a:rPr lang="en-US"/>
              <a:t>Enforce rules equitably </a:t>
            </a:r>
          </a:p>
          <a:p>
            <a:r>
              <a:rPr lang="en-US"/>
              <a:t>Keep them busy</a:t>
            </a:r>
          </a:p>
          <a:p>
            <a:r>
              <a:rPr lang="en-US"/>
              <a:t>Be consistent</a:t>
            </a:r>
          </a:p>
          <a:p>
            <a:r>
              <a:rPr lang="en-US"/>
              <a:t>Avoid power struggles</a:t>
            </a:r>
          </a:p>
        </p:txBody>
      </p:sp>
      <p:pic>
        <p:nvPicPr>
          <p:cNvPr id="6" name="Picture 5">
            <a:extLst>
              <a:ext uri="{FF2B5EF4-FFF2-40B4-BE49-F238E27FC236}">
                <a16:creationId xmlns:a16="http://schemas.microsoft.com/office/drawing/2014/main" id="{6A48ABC5-7E5F-3AFA-4FCC-9D9325FD79E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7" name="Picture 6">
            <a:extLst>
              <a:ext uri="{FF2B5EF4-FFF2-40B4-BE49-F238E27FC236}">
                <a16:creationId xmlns:a16="http://schemas.microsoft.com/office/drawing/2014/main" id="{24AF8796-6C1E-9FC5-32C2-33259AC57E67}"/>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21720500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34618"/>
            <a:ext cx="7886700" cy="862064"/>
          </a:xfrm>
        </p:spPr>
        <p:txBody>
          <a:bodyPr>
            <a:normAutofit/>
          </a:bodyPr>
          <a:lstStyle/>
          <a:p>
            <a:pPr algn="ctr"/>
            <a:r>
              <a:rPr lang="en-US"/>
              <a:t>Positive interactions with teens</a:t>
            </a:r>
          </a:p>
        </p:txBody>
      </p:sp>
      <p:sp>
        <p:nvSpPr>
          <p:cNvPr id="7" name="Content Placeholder 6">
            <a:extLst>
              <a:ext uri="{FF2B5EF4-FFF2-40B4-BE49-F238E27FC236}">
                <a16:creationId xmlns:a16="http://schemas.microsoft.com/office/drawing/2014/main" id="{6845E619-0A03-21B8-8FEB-7179497BBFF5}"/>
              </a:ext>
            </a:extLst>
          </p:cNvPr>
          <p:cNvSpPr>
            <a:spLocks noGrp="1"/>
          </p:cNvSpPr>
          <p:nvPr>
            <p:ph sz="half" idx="1"/>
          </p:nvPr>
        </p:nvSpPr>
        <p:spPr>
          <a:xfrm>
            <a:off x="6153150" y="1167789"/>
            <a:ext cx="5276850" cy="5075276"/>
          </a:xfrm>
        </p:spPr>
        <p:txBody>
          <a:bodyPr>
            <a:normAutofit/>
          </a:bodyPr>
          <a:lstStyle/>
          <a:p>
            <a:r>
              <a:rPr lang="en-US"/>
              <a:t>Prioritize positive statements</a:t>
            </a:r>
          </a:p>
          <a:p>
            <a:r>
              <a:rPr lang="en-US"/>
              <a:t>Get to know their names</a:t>
            </a:r>
          </a:p>
          <a:p>
            <a:r>
              <a:rPr lang="en-US"/>
              <a:t>Be consistent, patient, fair, &amp; kind</a:t>
            </a:r>
          </a:p>
          <a:p>
            <a:r>
              <a:rPr lang="en-US"/>
              <a:t>Treat as you would all other ages</a:t>
            </a:r>
          </a:p>
          <a:p>
            <a:r>
              <a:rPr lang="en-US"/>
              <a:t>Ask open-ended questions</a:t>
            </a:r>
          </a:p>
          <a:p>
            <a:r>
              <a:rPr lang="en-US"/>
              <a:t>Explain code of conduct and WHY</a:t>
            </a:r>
          </a:p>
          <a:p>
            <a:r>
              <a:rPr lang="en-US"/>
              <a:t>Be clear about rules and consequences</a:t>
            </a:r>
          </a:p>
          <a:p>
            <a:r>
              <a:rPr lang="en-US"/>
              <a:t>Connect to emotions</a:t>
            </a:r>
          </a:p>
        </p:txBody>
      </p:sp>
      <p:pic>
        <p:nvPicPr>
          <p:cNvPr id="8" name="Picture 3219" descr="World cloud: Respectful, understanding, caring, supportive, communication, encouraging, co-operation, open, appreciative ">
            <a:extLst>
              <a:ext uri="{FF2B5EF4-FFF2-40B4-BE49-F238E27FC236}">
                <a16:creationId xmlns:a16="http://schemas.microsoft.com/office/drawing/2014/main" id="{1BCEC81E-AF38-E7C1-7879-C12B16B4A27C}"/>
              </a:ext>
            </a:extLst>
          </p:cNvPr>
          <p:cNvPicPr>
            <a:picLocks noChangeAspect="1"/>
          </p:cNvPicPr>
          <p:nvPr/>
        </p:nvPicPr>
        <p:blipFill>
          <a:blip r:embed="rId3"/>
          <a:stretch>
            <a:fillRect/>
          </a:stretch>
        </p:blipFill>
        <p:spPr>
          <a:xfrm>
            <a:off x="762000" y="2281643"/>
            <a:ext cx="4576526" cy="2294714"/>
          </a:xfrm>
          <a:prstGeom prst="rect">
            <a:avLst/>
          </a:prstGeom>
        </p:spPr>
      </p:pic>
      <p:pic>
        <p:nvPicPr>
          <p:cNvPr id="3" name="Picture 2">
            <a:extLst>
              <a:ext uri="{FF2B5EF4-FFF2-40B4-BE49-F238E27FC236}">
                <a16:creationId xmlns:a16="http://schemas.microsoft.com/office/drawing/2014/main" id="{3E21F75A-9EF1-8BFC-6A3C-D83BDA457908}"/>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6" name="Picture 5">
            <a:extLst>
              <a:ext uri="{FF2B5EF4-FFF2-40B4-BE49-F238E27FC236}">
                <a16:creationId xmlns:a16="http://schemas.microsoft.com/office/drawing/2014/main" id="{FD7E5281-E8D9-61DC-C852-AD79D4FC3E59}"/>
              </a:ext>
              <a:ext uri="{C183D7F6-B498-43B3-948B-1728B52AA6E4}">
                <adec:decorative xmlns:adec="http://schemas.microsoft.com/office/drawing/2017/decorative" val="1"/>
              </a:ext>
            </a:extLst>
          </p:cNvPr>
          <p:cNvPicPr>
            <a:picLocks/>
          </p:cNvPicPr>
          <p:nvPr/>
        </p:nvPicPr>
        <p:blipFill>
          <a:blip r:embed="rId5"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40662408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D7328D-F5B8-18A1-000C-2CBBBF2AA55E}"/>
              </a:ext>
            </a:extLst>
          </p:cNvPr>
          <p:cNvSpPr>
            <a:spLocks noGrp="1"/>
          </p:cNvSpPr>
          <p:nvPr>
            <p:ph type="title"/>
          </p:nvPr>
        </p:nvSpPr>
        <p:spPr>
          <a:xfrm>
            <a:off x="2152650" y="78060"/>
            <a:ext cx="7886700" cy="780522"/>
          </a:xfrm>
        </p:spPr>
        <p:txBody>
          <a:bodyPr>
            <a:normAutofit/>
          </a:bodyPr>
          <a:lstStyle/>
          <a:p>
            <a:r>
              <a:rPr lang="en-US"/>
              <a:t>Developmental Assets</a:t>
            </a:r>
          </a:p>
        </p:txBody>
      </p:sp>
      <p:sp>
        <p:nvSpPr>
          <p:cNvPr id="6" name="Content Placeholder 5">
            <a:extLst>
              <a:ext uri="{FF2B5EF4-FFF2-40B4-BE49-F238E27FC236}">
                <a16:creationId xmlns:a16="http://schemas.microsoft.com/office/drawing/2014/main" id="{F1F38D3F-2FD1-888E-2A8B-1DF300EA43C3}"/>
              </a:ext>
            </a:extLst>
          </p:cNvPr>
          <p:cNvSpPr>
            <a:spLocks noGrp="1"/>
          </p:cNvSpPr>
          <p:nvPr>
            <p:ph sz="half" idx="1"/>
          </p:nvPr>
        </p:nvSpPr>
        <p:spPr/>
        <p:txBody>
          <a:bodyPr/>
          <a:lstStyle/>
          <a:p>
            <a:r>
              <a:rPr lang="en-US" b="1"/>
              <a:t>Empowerment: </a:t>
            </a:r>
            <a:r>
              <a:rPr lang="en-US"/>
              <a:t>Young people need to feel valued and valuable. This happens when youth feel safe and respected.</a:t>
            </a:r>
          </a:p>
        </p:txBody>
      </p:sp>
      <p:sp>
        <p:nvSpPr>
          <p:cNvPr id="7" name="Content Placeholder 6">
            <a:extLst>
              <a:ext uri="{FF2B5EF4-FFF2-40B4-BE49-F238E27FC236}">
                <a16:creationId xmlns:a16="http://schemas.microsoft.com/office/drawing/2014/main" id="{2B8420C3-189C-A5C9-8591-970CB279C9F1}"/>
              </a:ext>
            </a:extLst>
          </p:cNvPr>
          <p:cNvSpPr>
            <a:spLocks noGrp="1"/>
          </p:cNvSpPr>
          <p:nvPr>
            <p:ph sz="half" idx="2"/>
          </p:nvPr>
        </p:nvSpPr>
        <p:spPr/>
        <p:txBody>
          <a:bodyPr/>
          <a:lstStyle/>
          <a:p>
            <a:r>
              <a:rPr lang="en-US" b="1"/>
              <a:t>Boundaries and Expectations: </a:t>
            </a:r>
            <a:r>
              <a:rPr lang="en-US"/>
              <a:t>Young people need clear rules, consistent consequences… and encouragement to do their best.</a:t>
            </a:r>
          </a:p>
        </p:txBody>
      </p:sp>
      <p:pic>
        <p:nvPicPr>
          <p:cNvPr id="2" name="Picture 1">
            <a:extLst>
              <a:ext uri="{FF2B5EF4-FFF2-40B4-BE49-F238E27FC236}">
                <a16:creationId xmlns:a16="http://schemas.microsoft.com/office/drawing/2014/main" id="{DE00616A-0545-5A0C-F343-7584509C206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8" name="Picture 7">
            <a:extLst>
              <a:ext uri="{FF2B5EF4-FFF2-40B4-BE49-F238E27FC236}">
                <a16:creationId xmlns:a16="http://schemas.microsoft.com/office/drawing/2014/main" id="{99B4A217-A2F5-9B42-6A96-A8B7F6836428}"/>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222033324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74F0B-841C-9A2E-B5E8-729C6DF8B4A4}"/>
              </a:ext>
            </a:extLst>
          </p:cNvPr>
          <p:cNvSpPr>
            <a:spLocks noGrp="1"/>
          </p:cNvSpPr>
          <p:nvPr>
            <p:ph type="title"/>
          </p:nvPr>
        </p:nvSpPr>
        <p:spPr>
          <a:xfrm>
            <a:off x="1981200" y="58483"/>
            <a:ext cx="8229600" cy="876299"/>
          </a:xfrm>
        </p:spPr>
        <p:txBody>
          <a:bodyPr>
            <a:normAutofit/>
          </a:bodyPr>
          <a:lstStyle/>
          <a:p>
            <a:pPr algn="ctr"/>
            <a:r>
              <a:rPr lang="en-US"/>
              <a:t>Thank you &amp; Questions</a:t>
            </a:r>
          </a:p>
        </p:txBody>
      </p:sp>
      <p:sp>
        <p:nvSpPr>
          <p:cNvPr id="6" name="Content Placeholder 5">
            <a:extLst>
              <a:ext uri="{FF2B5EF4-FFF2-40B4-BE49-F238E27FC236}">
                <a16:creationId xmlns:a16="http://schemas.microsoft.com/office/drawing/2014/main" id="{1EBEB6B1-DEDB-CE67-6399-A8A2E8CCB6C1}"/>
              </a:ext>
            </a:extLst>
          </p:cNvPr>
          <p:cNvSpPr txBox="1">
            <a:spLocks/>
          </p:cNvSpPr>
          <p:nvPr/>
        </p:nvSpPr>
        <p:spPr>
          <a:xfrm>
            <a:off x="5542661" y="2360567"/>
            <a:ext cx="6034399" cy="213686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Arial" panose="020B0604020202020204" pitchFamily="34" charset="0"/>
              <a:buNone/>
            </a:pPr>
            <a:r>
              <a:rPr lang="en-US" sz="3200" b="1">
                <a:latin typeface="Arial" pitchFamily="34" charset="0"/>
                <a:cs typeface="Arial" pitchFamily="34" charset="0"/>
              </a:rPr>
              <a:t>Kymberlee Powe</a:t>
            </a:r>
          </a:p>
          <a:p>
            <a:pPr>
              <a:buFont typeface="Arial" panose="020B0604020202020204" pitchFamily="34" charset="0"/>
              <a:buNone/>
            </a:pPr>
            <a:r>
              <a:rPr lang="en-US" sz="3200">
                <a:latin typeface="Arial" pitchFamily="34" charset="0"/>
                <a:cs typeface="Arial" pitchFamily="34" charset="0"/>
              </a:rPr>
              <a:t>Children/ YA Consultant</a:t>
            </a:r>
          </a:p>
          <a:p>
            <a:pPr>
              <a:buFont typeface="Arial" panose="020B0604020202020204" pitchFamily="34" charset="0"/>
              <a:buNone/>
            </a:pPr>
            <a:r>
              <a:rPr lang="en-US" sz="3200">
                <a:latin typeface="Arial" pitchFamily="34" charset="0"/>
                <a:cs typeface="Arial" pitchFamily="34" charset="0"/>
              </a:rPr>
              <a:t>Connecticut State Library,</a:t>
            </a:r>
          </a:p>
          <a:p>
            <a:pPr>
              <a:buFont typeface="Arial" panose="020B0604020202020204" pitchFamily="34" charset="0"/>
              <a:buNone/>
            </a:pPr>
            <a:r>
              <a:rPr lang="en-US" sz="3200">
                <a:latin typeface="Arial" pitchFamily="34" charset="0"/>
                <a:cs typeface="Arial" pitchFamily="34" charset="0"/>
              </a:rPr>
              <a:t>Division of Library Development </a:t>
            </a:r>
          </a:p>
          <a:p>
            <a:pPr>
              <a:buFont typeface="Arial" panose="020B0604020202020204" pitchFamily="34" charset="0"/>
              <a:buNone/>
            </a:pPr>
            <a:r>
              <a:rPr lang="en-US" sz="3200">
                <a:latin typeface="Arial" pitchFamily="34" charset="0"/>
                <a:cs typeface="Arial" pitchFamily="34" charset="0"/>
                <a:hlinkClick r:id="rId3"/>
              </a:rPr>
              <a:t>kymberlee.powe@ct.gov</a:t>
            </a:r>
            <a:r>
              <a:rPr lang="en-US" sz="3200">
                <a:latin typeface="Arial" pitchFamily="34" charset="0"/>
                <a:cs typeface="Arial" pitchFamily="34" charset="0"/>
              </a:rPr>
              <a:t> </a:t>
            </a:r>
          </a:p>
        </p:txBody>
      </p:sp>
      <p:pic>
        <p:nvPicPr>
          <p:cNvPr id="9" name="Picture 8">
            <a:extLst>
              <a:ext uri="{FF2B5EF4-FFF2-40B4-BE49-F238E27FC236}">
                <a16:creationId xmlns:a16="http://schemas.microsoft.com/office/drawing/2014/main" id="{42969894-5C8B-6E94-2B56-459B2C96564D}"/>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0207" y="1612446"/>
            <a:ext cx="3633108" cy="3633108"/>
          </a:xfrm>
          <a:prstGeom prst="rect">
            <a:avLst/>
          </a:prstGeom>
        </p:spPr>
      </p:pic>
      <p:pic>
        <p:nvPicPr>
          <p:cNvPr id="3" name="Picture 2">
            <a:extLst>
              <a:ext uri="{FF2B5EF4-FFF2-40B4-BE49-F238E27FC236}">
                <a16:creationId xmlns:a16="http://schemas.microsoft.com/office/drawing/2014/main" id="{51DA9F96-1C70-2810-FEC3-C0ADA1AACED7}"/>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7" name="Picture 6">
            <a:extLst>
              <a:ext uri="{FF2B5EF4-FFF2-40B4-BE49-F238E27FC236}">
                <a16:creationId xmlns:a16="http://schemas.microsoft.com/office/drawing/2014/main" id="{04FC9879-0ACC-74AE-F0C3-435EDBB0E569}"/>
              </a:ext>
              <a:ext uri="{C183D7F6-B498-43B3-948B-1728B52AA6E4}">
                <adec:decorative xmlns:adec="http://schemas.microsoft.com/office/drawing/2017/decorative" val="1"/>
              </a:ext>
            </a:extLst>
          </p:cNvPr>
          <p:cNvPicPr>
            <a:picLocks/>
          </p:cNvPicPr>
          <p:nvPr/>
        </p:nvPicPr>
        <p:blipFill>
          <a:blip r:embed="rId6"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873724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DCB742-34DB-C740-6A26-E3D29BCA1506}"/>
              </a:ext>
            </a:extLst>
          </p:cNvPr>
          <p:cNvSpPr>
            <a:spLocks noGrp="1"/>
          </p:cNvSpPr>
          <p:nvPr>
            <p:ph type="title"/>
          </p:nvPr>
        </p:nvSpPr>
        <p:spPr/>
        <p:txBody>
          <a:bodyPr/>
          <a:lstStyle/>
          <a:p>
            <a:r>
              <a:rPr lang="en-US"/>
              <a:t>Who are teens?</a:t>
            </a:r>
          </a:p>
        </p:txBody>
      </p:sp>
      <p:sp>
        <p:nvSpPr>
          <p:cNvPr id="5" name="Text Placeholder 4">
            <a:extLst>
              <a:ext uri="{FF2B5EF4-FFF2-40B4-BE49-F238E27FC236}">
                <a16:creationId xmlns:a16="http://schemas.microsoft.com/office/drawing/2014/main" id="{196A4103-34CF-1B06-5B3A-EBB8085D3B73}"/>
              </a:ext>
            </a:extLst>
          </p:cNvPr>
          <p:cNvSpPr>
            <a:spLocks noGrp="1"/>
          </p:cNvSpPr>
          <p:nvPr>
            <p:ph type="body" idx="1"/>
          </p:nvPr>
        </p:nvSpPr>
        <p:spPr/>
        <p:txBody>
          <a:bodyPr/>
          <a:lstStyle/>
          <a:p>
            <a:r>
              <a:rPr lang="en-US"/>
              <a:t>What’s happening in their brains?</a:t>
            </a:r>
          </a:p>
        </p:txBody>
      </p:sp>
      <p:pic>
        <p:nvPicPr>
          <p:cNvPr id="8" name="Picture 7" descr="Parts of the Student Brain graphic">
            <a:extLst>
              <a:ext uri="{FF2B5EF4-FFF2-40B4-BE49-F238E27FC236}">
                <a16:creationId xmlns:a16="http://schemas.microsoft.com/office/drawing/2014/main" id="{C7AE632B-4B0C-CBAF-9920-C9499BFDC737}"/>
              </a:ext>
            </a:extLst>
          </p:cNvPr>
          <p:cNvPicPr>
            <a:picLocks noChangeAspect="1"/>
          </p:cNvPicPr>
          <p:nvPr/>
        </p:nvPicPr>
        <p:blipFill>
          <a:blip r:embed="rId3"/>
          <a:stretch>
            <a:fillRect/>
          </a:stretch>
        </p:blipFill>
        <p:spPr>
          <a:xfrm>
            <a:off x="6634347" y="1364229"/>
            <a:ext cx="4805854" cy="3784033"/>
          </a:xfrm>
          <a:prstGeom prst="rect">
            <a:avLst/>
          </a:prstGeom>
        </p:spPr>
      </p:pic>
      <p:pic>
        <p:nvPicPr>
          <p:cNvPr id="2" name="Picture 1">
            <a:extLst>
              <a:ext uri="{FF2B5EF4-FFF2-40B4-BE49-F238E27FC236}">
                <a16:creationId xmlns:a16="http://schemas.microsoft.com/office/drawing/2014/main" id="{D1C4F8F4-5449-B1EB-0B91-00E4E6F5EA99}"/>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3" name="Picture 2">
            <a:extLst>
              <a:ext uri="{FF2B5EF4-FFF2-40B4-BE49-F238E27FC236}">
                <a16:creationId xmlns:a16="http://schemas.microsoft.com/office/drawing/2014/main" id="{C0D6E84F-A90D-BB4B-1E7B-2C22F42FC127}"/>
              </a:ext>
              <a:ext uri="{C183D7F6-B498-43B3-948B-1728B52AA6E4}">
                <adec:decorative xmlns:adec="http://schemas.microsoft.com/office/drawing/2017/decorative" val="1"/>
              </a:ext>
            </a:extLst>
          </p:cNvPr>
          <p:cNvPicPr>
            <a:picLocks/>
          </p:cNvPicPr>
          <p:nvPr/>
        </p:nvPicPr>
        <p:blipFill>
          <a:blip r:embed="rId5"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39497930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1"/>
            <a:ext cx="7886700" cy="914401"/>
          </a:xfrm>
        </p:spPr>
        <p:txBody>
          <a:bodyPr>
            <a:normAutofit/>
          </a:bodyPr>
          <a:lstStyle/>
          <a:p>
            <a:pPr algn="ctr"/>
            <a:r>
              <a:rPr lang="en-US"/>
              <a:t>What does the brain say?</a:t>
            </a:r>
          </a:p>
        </p:txBody>
      </p:sp>
      <p:pic>
        <p:nvPicPr>
          <p:cNvPr id="8" name="Online Media 7" title="Why the teenage brain has an evolutionary advantage">
            <a:hlinkClick r:id="" action="ppaction://media"/>
            <a:extLst>
              <a:ext uri="{FF2B5EF4-FFF2-40B4-BE49-F238E27FC236}">
                <a16:creationId xmlns:a16="http://schemas.microsoft.com/office/drawing/2014/main" id="{68F232A1-58C0-4629-AF20-9CFD80A31345}"/>
              </a:ext>
            </a:extLst>
          </p:cNvPr>
          <p:cNvPicPr>
            <a:picLocks noGrp="1" noRot="1" noChangeAspect="1"/>
          </p:cNvPicPr>
          <p:nvPr>
            <p:ph idx="1"/>
            <a:videoFile r:link="rId1"/>
          </p:nvPr>
        </p:nvPicPr>
        <p:blipFill>
          <a:blip r:embed="rId4"/>
          <a:stretch>
            <a:fillRect/>
          </a:stretch>
        </p:blipFill>
        <p:spPr>
          <a:xfrm>
            <a:off x="1691116" y="1343768"/>
            <a:ext cx="8809768" cy="4977519"/>
          </a:xfrm>
          <a:prstGeom prst="rect">
            <a:avLst/>
          </a:prstGeom>
        </p:spPr>
      </p:pic>
      <p:pic>
        <p:nvPicPr>
          <p:cNvPr id="3" name="Picture 2">
            <a:extLst>
              <a:ext uri="{FF2B5EF4-FFF2-40B4-BE49-F238E27FC236}">
                <a16:creationId xmlns:a16="http://schemas.microsoft.com/office/drawing/2014/main" id="{8A9BA717-C59F-B359-EF33-960FBCD1C001}"/>
              </a:ext>
              <a:ext uri="{C183D7F6-B498-43B3-948B-1728B52AA6E4}">
                <adec:decorative xmlns:adec="http://schemas.microsoft.com/office/drawing/2017/decorative" val="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6" name="Picture 5">
            <a:extLst>
              <a:ext uri="{FF2B5EF4-FFF2-40B4-BE49-F238E27FC236}">
                <a16:creationId xmlns:a16="http://schemas.microsoft.com/office/drawing/2014/main" id="{8176D84F-05E6-2E18-2B8B-2406B1FCAADC}"/>
              </a:ext>
              <a:ext uri="{C183D7F6-B498-43B3-948B-1728B52AA6E4}">
                <adec:decorative xmlns:adec="http://schemas.microsoft.com/office/drawing/2017/decorative" val="1"/>
              </a:ext>
            </a:extLst>
          </p:cNvPr>
          <p:cNvPicPr>
            <a:picLocks/>
          </p:cNvPicPr>
          <p:nvPr/>
        </p:nvPicPr>
        <p:blipFill>
          <a:blip r:embed="rId6"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2479831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BEB57-4FB3-8F25-8BCE-37ADEB50C7BF}"/>
              </a:ext>
            </a:extLst>
          </p:cNvPr>
          <p:cNvSpPr>
            <a:spLocks noGrp="1"/>
          </p:cNvSpPr>
          <p:nvPr>
            <p:ph type="title"/>
          </p:nvPr>
        </p:nvSpPr>
        <p:spPr>
          <a:xfrm>
            <a:off x="1981200" y="190501"/>
            <a:ext cx="8229600" cy="706181"/>
          </a:xfrm>
        </p:spPr>
        <p:txBody>
          <a:bodyPr>
            <a:normAutofit/>
          </a:bodyPr>
          <a:lstStyle/>
          <a:p>
            <a:pPr algn="ctr"/>
            <a:r>
              <a:rPr lang="en-US"/>
              <a:t>Negative</a:t>
            </a:r>
          </a:p>
        </p:txBody>
      </p:sp>
      <p:sp>
        <p:nvSpPr>
          <p:cNvPr id="3" name="Content Placeholder 2">
            <a:extLst>
              <a:ext uri="{FF2B5EF4-FFF2-40B4-BE49-F238E27FC236}">
                <a16:creationId xmlns:a16="http://schemas.microsoft.com/office/drawing/2014/main" id="{CA72C7AF-979E-6011-7D10-AB23AA95D266}"/>
              </a:ext>
            </a:extLst>
          </p:cNvPr>
          <p:cNvSpPr>
            <a:spLocks noGrp="1"/>
          </p:cNvSpPr>
          <p:nvPr>
            <p:ph idx="1"/>
          </p:nvPr>
        </p:nvSpPr>
        <p:spPr>
          <a:xfrm>
            <a:off x="288235" y="1104901"/>
            <a:ext cx="11598965" cy="5021263"/>
          </a:xfrm>
        </p:spPr>
        <p:txBody>
          <a:bodyPr>
            <a:normAutofit/>
          </a:bodyPr>
          <a:lstStyle/>
          <a:p>
            <a:r>
              <a:rPr lang="en-US" sz="3200"/>
              <a:t>Not fully developed</a:t>
            </a:r>
          </a:p>
          <a:p>
            <a:r>
              <a:rPr lang="en-US" sz="3200"/>
              <a:t>Can’t analyze risk, reward, consequence</a:t>
            </a:r>
          </a:p>
          <a:p>
            <a:r>
              <a:rPr lang="en-US" sz="3200"/>
              <a:t>High stress = fight or flight</a:t>
            </a:r>
          </a:p>
          <a:p>
            <a:r>
              <a:rPr lang="en-US" sz="3200"/>
              <a:t>Misinterpret social cues</a:t>
            </a:r>
          </a:p>
          <a:p>
            <a:r>
              <a:rPr lang="en-US" sz="3200"/>
              <a:t>Misinterpret facial expressions</a:t>
            </a:r>
          </a:p>
          <a:p>
            <a:r>
              <a:rPr lang="en-US" sz="3200"/>
              <a:t>Risk-oriented</a:t>
            </a:r>
          </a:p>
        </p:txBody>
      </p:sp>
      <p:pic>
        <p:nvPicPr>
          <p:cNvPr id="8" name="Picture 7" descr="Brain with a stethoscope">
            <a:extLst>
              <a:ext uri="{FF2B5EF4-FFF2-40B4-BE49-F238E27FC236}">
                <a16:creationId xmlns:a16="http://schemas.microsoft.com/office/drawing/2014/main" id="{A0AAAB6F-D9C9-4180-4813-60AC717305C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8041" y="2257064"/>
            <a:ext cx="4981681" cy="3735508"/>
          </a:xfrm>
          <a:prstGeom prst="rect">
            <a:avLst/>
          </a:prstGeom>
        </p:spPr>
      </p:pic>
      <p:pic>
        <p:nvPicPr>
          <p:cNvPr id="6" name="Picture 5">
            <a:extLst>
              <a:ext uri="{FF2B5EF4-FFF2-40B4-BE49-F238E27FC236}">
                <a16:creationId xmlns:a16="http://schemas.microsoft.com/office/drawing/2014/main" id="{9A0013C6-809C-00A7-C792-2CAEA64BA84D}"/>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7" name="Picture 6">
            <a:extLst>
              <a:ext uri="{FF2B5EF4-FFF2-40B4-BE49-F238E27FC236}">
                <a16:creationId xmlns:a16="http://schemas.microsoft.com/office/drawing/2014/main" id="{059D29FF-2A26-80CA-43DE-231D36958B7E}"/>
              </a:ext>
              <a:ext uri="{C183D7F6-B498-43B3-948B-1728B52AA6E4}">
                <adec:decorative xmlns:adec="http://schemas.microsoft.com/office/drawing/2017/decorative" val="1"/>
              </a:ext>
            </a:extLst>
          </p:cNvPr>
          <p:cNvPicPr>
            <a:picLocks/>
          </p:cNvPicPr>
          <p:nvPr/>
        </p:nvPicPr>
        <p:blipFill>
          <a:blip r:embed="rId5"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6014523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BEB57-4FB3-8F25-8BCE-37ADEB50C7BF}"/>
              </a:ext>
            </a:extLst>
          </p:cNvPr>
          <p:cNvSpPr>
            <a:spLocks noGrp="1"/>
          </p:cNvSpPr>
          <p:nvPr>
            <p:ph type="title"/>
          </p:nvPr>
        </p:nvSpPr>
        <p:spPr>
          <a:xfrm>
            <a:off x="1981200" y="190501"/>
            <a:ext cx="8229600" cy="706181"/>
          </a:xfrm>
        </p:spPr>
        <p:txBody>
          <a:bodyPr>
            <a:normAutofit/>
          </a:bodyPr>
          <a:lstStyle/>
          <a:p>
            <a:pPr algn="ctr"/>
            <a:r>
              <a:rPr lang="en-US"/>
              <a:t>Teens are primed to learn!</a:t>
            </a:r>
          </a:p>
        </p:txBody>
      </p:sp>
      <p:sp>
        <p:nvSpPr>
          <p:cNvPr id="3" name="Content Placeholder 2">
            <a:extLst>
              <a:ext uri="{FF2B5EF4-FFF2-40B4-BE49-F238E27FC236}">
                <a16:creationId xmlns:a16="http://schemas.microsoft.com/office/drawing/2014/main" id="{CA72C7AF-979E-6011-7D10-AB23AA95D266}"/>
              </a:ext>
            </a:extLst>
          </p:cNvPr>
          <p:cNvSpPr>
            <a:spLocks noGrp="1"/>
          </p:cNvSpPr>
          <p:nvPr>
            <p:ph idx="1"/>
          </p:nvPr>
        </p:nvSpPr>
        <p:spPr>
          <a:xfrm>
            <a:off x="288235" y="1104901"/>
            <a:ext cx="11589026" cy="5268817"/>
          </a:xfrm>
        </p:spPr>
        <p:txBody>
          <a:bodyPr>
            <a:normAutofit/>
          </a:bodyPr>
          <a:lstStyle/>
          <a:p>
            <a:r>
              <a:rPr lang="en-US" sz="3200"/>
              <a:t>Cognitive, neurological &amp; behavioral flexibility</a:t>
            </a:r>
          </a:p>
          <a:p>
            <a:r>
              <a:rPr lang="en-US" sz="3200"/>
              <a:t>Reward-driven</a:t>
            </a:r>
          </a:p>
          <a:p>
            <a:r>
              <a:rPr lang="en-US" sz="3200"/>
              <a:t>Passionate</a:t>
            </a:r>
          </a:p>
          <a:p>
            <a:r>
              <a:rPr lang="en-US" sz="3200"/>
              <a:t>Resilient</a:t>
            </a:r>
          </a:p>
          <a:p>
            <a:r>
              <a:rPr lang="en-US" sz="3200"/>
              <a:t>Motivated by risk</a:t>
            </a:r>
          </a:p>
          <a:p>
            <a:pPr marL="0" indent="0">
              <a:buNone/>
            </a:pPr>
            <a:endParaRPr lang="en-US" sz="3200"/>
          </a:p>
        </p:txBody>
      </p:sp>
      <p:pic>
        <p:nvPicPr>
          <p:cNvPr id="7" name="Picture 6" descr="Students using laptops in class">
            <a:extLst>
              <a:ext uri="{FF2B5EF4-FFF2-40B4-BE49-F238E27FC236}">
                <a16:creationId xmlns:a16="http://schemas.microsoft.com/office/drawing/2014/main" id="{7D91C33A-A9B0-1CF8-9004-BD5602E36EA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99803" y="1948071"/>
            <a:ext cx="5077517" cy="3385012"/>
          </a:xfrm>
          <a:prstGeom prst="rect">
            <a:avLst/>
          </a:prstGeom>
        </p:spPr>
      </p:pic>
      <p:pic>
        <p:nvPicPr>
          <p:cNvPr id="6" name="Picture 5">
            <a:extLst>
              <a:ext uri="{FF2B5EF4-FFF2-40B4-BE49-F238E27FC236}">
                <a16:creationId xmlns:a16="http://schemas.microsoft.com/office/drawing/2014/main" id="{C290FA0D-DE64-1300-F5C7-05E4A4D8C842}"/>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8" name="Picture 7">
            <a:extLst>
              <a:ext uri="{FF2B5EF4-FFF2-40B4-BE49-F238E27FC236}">
                <a16:creationId xmlns:a16="http://schemas.microsoft.com/office/drawing/2014/main" id="{00604363-BBBD-36D3-34F1-A4DBC39DFA5F}"/>
              </a:ext>
              <a:ext uri="{C183D7F6-B498-43B3-948B-1728B52AA6E4}">
                <adec:decorative xmlns:adec="http://schemas.microsoft.com/office/drawing/2017/decorative" val="1"/>
              </a:ext>
            </a:extLst>
          </p:cNvPr>
          <p:cNvPicPr>
            <a:picLocks/>
          </p:cNvPicPr>
          <p:nvPr/>
        </p:nvPicPr>
        <p:blipFill>
          <a:blip r:embed="rId5"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20563182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FDCB742-34DB-C740-6A26-E3D29BCA1506}"/>
              </a:ext>
            </a:extLst>
          </p:cNvPr>
          <p:cNvSpPr>
            <a:spLocks noGrp="1"/>
          </p:cNvSpPr>
          <p:nvPr>
            <p:ph type="title"/>
          </p:nvPr>
        </p:nvSpPr>
        <p:spPr/>
        <p:txBody>
          <a:bodyPr/>
          <a:lstStyle/>
          <a:p>
            <a:r>
              <a:rPr lang="en-US"/>
              <a:t>What do teens need?</a:t>
            </a:r>
          </a:p>
        </p:txBody>
      </p:sp>
      <p:sp>
        <p:nvSpPr>
          <p:cNvPr id="5" name="Text Placeholder 4">
            <a:extLst>
              <a:ext uri="{FF2B5EF4-FFF2-40B4-BE49-F238E27FC236}">
                <a16:creationId xmlns:a16="http://schemas.microsoft.com/office/drawing/2014/main" id="{196A4103-34CF-1B06-5B3A-EBB8085D3B73}"/>
              </a:ext>
            </a:extLst>
          </p:cNvPr>
          <p:cNvSpPr>
            <a:spLocks noGrp="1"/>
          </p:cNvSpPr>
          <p:nvPr>
            <p:ph type="body" idx="1"/>
          </p:nvPr>
        </p:nvSpPr>
        <p:spPr/>
        <p:txBody>
          <a:bodyPr/>
          <a:lstStyle/>
          <a:p>
            <a:endParaRPr lang="en-US"/>
          </a:p>
        </p:txBody>
      </p:sp>
      <p:pic>
        <p:nvPicPr>
          <p:cNvPr id="2" name="Picture 1">
            <a:extLst>
              <a:ext uri="{FF2B5EF4-FFF2-40B4-BE49-F238E27FC236}">
                <a16:creationId xmlns:a16="http://schemas.microsoft.com/office/drawing/2014/main" id="{D3596474-8070-A16C-E589-ADA8D01EDE6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3" name="Picture 2">
            <a:extLst>
              <a:ext uri="{FF2B5EF4-FFF2-40B4-BE49-F238E27FC236}">
                <a16:creationId xmlns:a16="http://schemas.microsoft.com/office/drawing/2014/main" id="{A25F8847-C698-8B3E-0942-220D61479131}"/>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1874065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E6B7B-57D6-DC37-4226-3590C2BC0965}"/>
              </a:ext>
            </a:extLst>
          </p:cNvPr>
          <p:cNvSpPr>
            <a:spLocks noGrp="1"/>
          </p:cNvSpPr>
          <p:nvPr>
            <p:ph type="title"/>
          </p:nvPr>
        </p:nvSpPr>
        <p:spPr>
          <a:xfrm>
            <a:off x="2152650" y="1"/>
            <a:ext cx="7886700" cy="914401"/>
          </a:xfrm>
        </p:spPr>
        <p:txBody>
          <a:bodyPr>
            <a:normAutofit/>
          </a:bodyPr>
          <a:lstStyle/>
          <a:p>
            <a:pPr algn="ctr"/>
            <a:r>
              <a:rPr lang="en-US"/>
              <a:t>Adolescence</a:t>
            </a:r>
          </a:p>
        </p:txBody>
      </p:sp>
      <p:sp>
        <p:nvSpPr>
          <p:cNvPr id="10" name="Content Placeholder 9">
            <a:extLst>
              <a:ext uri="{FF2B5EF4-FFF2-40B4-BE49-F238E27FC236}">
                <a16:creationId xmlns:a16="http://schemas.microsoft.com/office/drawing/2014/main" id="{BC34A40F-8191-F66B-E3C8-4BA17106D582}"/>
              </a:ext>
            </a:extLst>
          </p:cNvPr>
          <p:cNvSpPr>
            <a:spLocks noGrp="1"/>
          </p:cNvSpPr>
          <p:nvPr>
            <p:ph idx="1"/>
          </p:nvPr>
        </p:nvSpPr>
        <p:spPr>
          <a:xfrm>
            <a:off x="198783" y="1294073"/>
            <a:ext cx="11668539" cy="4882891"/>
          </a:xfrm>
        </p:spPr>
        <p:txBody>
          <a:bodyPr/>
          <a:lstStyle/>
          <a:p>
            <a:pPr marL="0" indent="0">
              <a:buNone/>
            </a:pPr>
            <a:r>
              <a:rPr lang="en-US"/>
              <a:t>“Adolescence is a </a:t>
            </a:r>
            <a:r>
              <a:rPr lang="en-US" b="1"/>
              <a:t>sensitive</a:t>
            </a:r>
            <a:r>
              <a:rPr lang="en-US"/>
              <a:t> period of neurodevelopment that is especially affected by the environment. Deeply rooted, and growing, structural inequities curtail the </a:t>
            </a:r>
            <a:r>
              <a:rPr lang="en-US" b="1"/>
              <a:t>promise</a:t>
            </a:r>
            <a:r>
              <a:rPr lang="en-US"/>
              <a:t> of this developmental period.”</a:t>
            </a:r>
          </a:p>
          <a:p>
            <a:pPr marL="0" indent="0" algn="r">
              <a:buNone/>
            </a:pPr>
            <a:r>
              <a:rPr lang="en-US"/>
              <a:t>-National Academy of Science</a:t>
            </a:r>
          </a:p>
        </p:txBody>
      </p:sp>
      <p:pic>
        <p:nvPicPr>
          <p:cNvPr id="3" name="Picture 2">
            <a:extLst>
              <a:ext uri="{FF2B5EF4-FFF2-40B4-BE49-F238E27FC236}">
                <a16:creationId xmlns:a16="http://schemas.microsoft.com/office/drawing/2014/main" id="{3EC601CA-524E-5B93-E11D-A8DCB6E587C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6" name="Picture 5">
            <a:extLst>
              <a:ext uri="{FF2B5EF4-FFF2-40B4-BE49-F238E27FC236}">
                <a16:creationId xmlns:a16="http://schemas.microsoft.com/office/drawing/2014/main" id="{F2B55F80-0BB4-3714-58FF-4DC1FCBE0753}"/>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42923016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CBEB57-4FB3-8F25-8BCE-37ADEB50C7BF}"/>
              </a:ext>
            </a:extLst>
          </p:cNvPr>
          <p:cNvSpPr>
            <a:spLocks noGrp="1"/>
          </p:cNvSpPr>
          <p:nvPr>
            <p:ph type="title"/>
          </p:nvPr>
        </p:nvSpPr>
        <p:spPr>
          <a:xfrm>
            <a:off x="2153841" y="148971"/>
            <a:ext cx="7886700" cy="785811"/>
          </a:xfrm>
        </p:spPr>
        <p:txBody>
          <a:bodyPr>
            <a:normAutofit/>
          </a:bodyPr>
          <a:lstStyle/>
          <a:p>
            <a:pPr algn="ctr"/>
            <a:r>
              <a:rPr lang="en-US"/>
              <a:t>Ages and Stages</a:t>
            </a:r>
          </a:p>
        </p:txBody>
      </p:sp>
      <p:sp>
        <p:nvSpPr>
          <p:cNvPr id="3" name="Text Placeholder 2">
            <a:extLst>
              <a:ext uri="{FF2B5EF4-FFF2-40B4-BE49-F238E27FC236}">
                <a16:creationId xmlns:a16="http://schemas.microsoft.com/office/drawing/2014/main" id="{6C12DE28-3C8E-797B-FBD4-F5D8995579ED}"/>
              </a:ext>
            </a:extLst>
          </p:cNvPr>
          <p:cNvSpPr>
            <a:spLocks noGrp="1"/>
          </p:cNvSpPr>
          <p:nvPr>
            <p:ph type="body" idx="1"/>
          </p:nvPr>
        </p:nvSpPr>
        <p:spPr>
          <a:xfrm>
            <a:off x="633889" y="989783"/>
            <a:ext cx="3381520" cy="677252"/>
          </a:xfrm>
        </p:spPr>
        <p:txBody>
          <a:bodyPr>
            <a:normAutofit/>
          </a:bodyPr>
          <a:lstStyle/>
          <a:p>
            <a:pPr algn="ctr"/>
            <a:r>
              <a:rPr lang="en-US"/>
              <a:t>8–10-year-olds</a:t>
            </a:r>
          </a:p>
        </p:txBody>
      </p:sp>
      <p:sp>
        <p:nvSpPr>
          <p:cNvPr id="6" name="Content Placeholder 5">
            <a:extLst>
              <a:ext uri="{FF2B5EF4-FFF2-40B4-BE49-F238E27FC236}">
                <a16:creationId xmlns:a16="http://schemas.microsoft.com/office/drawing/2014/main" id="{8271C0A0-D4CE-8D10-D620-8087D9FE7917}"/>
              </a:ext>
            </a:extLst>
          </p:cNvPr>
          <p:cNvSpPr>
            <a:spLocks noGrp="1"/>
          </p:cNvSpPr>
          <p:nvPr>
            <p:ph sz="half" idx="2"/>
          </p:nvPr>
        </p:nvSpPr>
        <p:spPr>
          <a:xfrm>
            <a:off x="633889" y="1813695"/>
            <a:ext cx="3381520" cy="4054522"/>
          </a:xfrm>
        </p:spPr>
        <p:txBody>
          <a:bodyPr>
            <a:normAutofit/>
          </a:bodyPr>
          <a:lstStyle/>
          <a:p>
            <a:r>
              <a:rPr lang="en-US" sz="2000"/>
              <a:t>We may try out </a:t>
            </a:r>
            <a:r>
              <a:rPr lang="en-US" sz="2000" b="1"/>
              <a:t>sarcasm</a:t>
            </a:r>
            <a:r>
              <a:rPr lang="en-US" sz="2000"/>
              <a:t>, but we still often do not understand it.</a:t>
            </a:r>
          </a:p>
          <a:p>
            <a:r>
              <a:rPr lang="en-US" sz="2000"/>
              <a:t>Rules are not so rigid anymore. We want to </a:t>
            </a:r>
            <a:r>
              <a:rPr lang="en-US" sz="2000" b="1"/>
              <a:t>know the reasons</a:t>
            </a:r>
            <a:r>
              <a:rPr lang="en-US" sz="2000"/>
              <a:t> for the rules we are asked to follow.</a:t>
            </a:r>
          </a:p>
          <a:p>
            <a:r>
              <a:rPr lang="en-US" sz="2000"/>
              <a:t>Help us find things we are good at and give us plenty of </a:t>
            </a:r>
            <a:r>
              <a:rPr lang="en-US" sz="2000" b="1"/>
              <a:t>opportunities to be successful.</a:t>
            </a:r>
            <a:endParaRPr lang="en-US" sz="2000"/>
          </a:p>
        </p:txBody>
      </p:sp>
      <p:sp>
        <p:nvSpPr>
          <p:cNvPr id="7" name="Text Placeholder 6">
            <a:extLst>
              <a:ext uri="{FF2B5EF4-FFF2-40B4-BE49-F238E27FC236}">
                <a16:creationId xmlns:a16="http://schemas.microsoft.com/office/drawing/2014/main" id="{C2217A06-41D7-68E6-B8A0-D41A1C25997C}"/>
              </a:ext>
            </a:extLst>
          </p:cNvPr>
          <p:cNvSpPr>
            <a:spLocks noGrp="1"/>
          </p:cNvSpPr>
          <p:nvPr>
            <p:ph type="body" sz="quarter" idx="3"/>
          </p:nvPr>
        </p:nvSpPr>
        <p:spPr>
          <a:xfrm>
            <a:off x="4229734" y="989783"/>
            <a:ext cx="3237169" cy="677252"/>
          </a:xfrm>
        </p:spPr>
        <p:txBody>
          <a:bodyPr>
            <a:normAutofit/>
          </a:bodyPr>
          <a:lstStyle/>
          <a:p>
            <a:pPr algn="ctr"/>
            <a:r>
              <a:rPr lang="en-US"/>
              <a:t>11–13-year-olds </a:t>
            </a:r>
          </a:p>
        </p:txBody>
      </p:sp>
      <p:sp>
        <p:nvSpPr>
          <p:cNvPr id="9" name="Content Placeholder 8">
            <a:extLst>
              <a:ext uri="{FF2B5EF4-FFF2-40B4-BE49-F238E27FC236}">
                <a16:creationId xmlns:a16="http://schemas.microsoft.com/office/drawing/2014/main" id="{B10B30F2-515F-4521-7EFB-7D166FE2CFC4}"/>
              </a:ext>
            </a:extLst>
          </p:cNvPr>
          <p:cNvSpPr>
            <a:spLocks noGrp="1"/>
          </p:cNvSpPr>
          <p:nvPr>
            <p:ph sz="quarter" idx="4"/>
          </p:nvPr>
        </p:nvSpPr>
        <p:spPr>
          <a:xfrm>
            <a:off x="4263887" y="1813695"/>
            <a:ext cx="3237169" cy="4054522"/>
          </a:xfrm>
        </p:spPr>
        <p:txBody>
          <a:bodyPr>
            <a:normAutofit/>
          </a:bodyPr>
          <a:lstStyle/>
          <a:p>
            <a:r>
              <a:rPr lang="en-US" sz="2000"/>
              <a:t>Due to rapid changes of puberty, we often feel </a:t>
            </a:r>
            <a:r>
              <a:rPr lang="en-US" sz="2000" b="1"/>
              <a:t>uncomfortable</a:t>
            </a:r>
            <a:r>
              <a:rPr lang="en-US" sz="2000"/>
              <a:t> about our bodies. </a:t>
            </a:r>
          </a:p>
          <a:p>
            <a:r>
              <a:rPr lang="en-US" sz="2000"/>
              <a:t>We are beginning to realize that sometimes the way we speak at home or with friends is </a:t>
            </a:r>
            <a:r>
              <a:rPr lang="en-US" sz="2000" b="1"/>
              <a:t>not appropriate in every setting.</a:t>
            </a:r>
            <a:endParaRPr lang="en-US" sz="2000"/>
          </a:p>
          <a:p>
            <a:r>
              <a:rPr lang="en-US" sz="2000" b="1"/>
              <a:t>Do not single us out</a:t>
            </a:r>
            <a:r>
              <a:rPr lang="en-US" sz="2000"/>
              <a:t> in front of our peers for praise or criticism.</a:t>
            </a:r>
            <a:endParaRPr lang="en-US" sz="2000" b="1"/>
          </a:p>
        </p:txBody>
      </p:sp>
      <p:sp>
        <p:nvSpPr>
          <p:cNvPr id="8" name="Text Placeholder 6">
            <a:extLst>
              <a:ext uri="{FF2B5EF4-FFF2-40B4-BE49-F238E27FC236}">
                <a16:creationId xmlns:a16="http://schemas.microsoft.com/office/drawing/2014/main" id="{12692FBC-0573-5523-8241-80EED51151AA}"/>
              </a:ext>
            </a:extLst>
          </p:cNvPr>
          <p:cNvSpPr txBox="1">
            <a:spLocks/>
          </p:cNvSpPr>
          <p:nvPr/>
        </p:nvSpPr>
        <p:spPr>
          <a:xfrm>
            <a:off x="7797168" y="997220"/>
            <a:ext cx="3429714" cy="677252"/>
          </a:xfrm>
          <a:prstGeom prst="rect">
            <a:avLst/>
          </a:prstGeom>
        </p:spPr>
        <p:txBody>
          <a:bodyPr vert="horz" lIns="91440" tIns="45720" rIns="91440" bIns="45720" rtlCol="0" anchor="b">
            <a:norm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r>
              <a:rPr lang="en-US"/>
              <a:t>14–18-year-olds </a:t>
            </a:r>
          </a:p>
        </p:txBody>
      </p:sp>
      <p:sp>
        <p:nvSpPr>
          <p:cNvPr id="10" name="Content Placeholder 8">
            <a:extLst>
              <a:ext uri="{FF2B5EF4-FFF2-40B4-BE49-F238E27FC236}">
                <a16:creationId xmlns:a16="http://schemas.microsoft.com/office/drawing/2014/main" id="{B9424305-2AB7-22A6-31CE-1BA88AD4109A}"/>
              </a:ext>
            </a:extLst>
          </p:cNvPr>
          <p:cNvSpPr txBox="1">
            <a:spLocks/>
          </p:cNvSpPr>
          <p:nvPr/>
        </p:nvSpPr>
        <p:spPr>
          <a:xfrm>
            <a:off x="7831321" y="1821132"/>
            <a:ext cx="3429714" cy="352309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t>We are very </a:t>
            </a:r>
            <a:r>
              <a:rPr lang="en-US" sz="2000" b="1"/>
              <a:t>concerned with our body image,</a:t>
            </a:r>
            <a:r>
              <a:rPr lang="en-US" sz="2000"/>
              <a:t> and we are swayed by images we see in media.</a:t>
            </a:r>
          </a:p>
          <a:p>
            <a:r>
              <a:rPr lang="en-US" sz="2000"/>
              <a:t>Push us to stretch our thinking by providing us with </a:t>
            </a:r>
            <a:r>
              <a:rPr lang="en-US" sz="2000" b="1"/>
              <a:t>real life problems to solve</a:t>
            </a:r>
            <a:r>
              <a:rPr lang="en-US" sz="2000"/>
              <a:t>, make decisions, reflect, and evaluate. </a:t>
            </a:r>
          </a:p>
          <a:p>
            <a:r>
              <a:rPr lang="en-US" sz="2000"/>
              <a:t>Hold us to high standards and </a:t>
            </a:r>
            <a:r>
              <a:rPr lang="en-US" sz="2000" b="1"/>
              <a:t>hold us accountable</a:t>
            </a:r>
            <a:r>
              <a:rPr lang="en-US" sz="2000"/>
              <a:t> for the success or failure of our plans to keep us on our toes.</a:t>
            </a:r>
          </a:p>
        </p:txBody>
      </p:sp>
      <p:pic>
        <p:nvPicPr>
          <p:cNvPr id="11" name="Picture 10">
            <a:extLst>
              <a:ext uri="{FF2B5EF4-FFF2-40B4-BE49-F238E27FC236}">
                <a16:creationId xmlns:a16="http://schemas.microsoft.com/office/drawing/2014/main" id="{7A6B7F1D-63C5-78F8-2383-919F08B8C2D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82100" y="0"/>
            <a:ext cx="2103120" cy="914400"/>
          </a:xfrm>
          <a:prstGeom prst="rect">
            <a:avLst/>
          </a:prstGeom>
        </p:spPr>
      </p:pic>
      <p:pic>
        <p:nvPicPr>
          <p:cNvPr id="12" name="Picture 11">
            <a:extLst>
              <a:ext uri="{FF2B5EF4-FFF2-40B4-BE49-F238E27FC236}">
                <a16:creationId xmlns:a16="http://schemas.microsoft.com/office/drawing/2014/main" id="{A8748B12-E2E7-B7BC-3EA6-4437E0871BBA}"/>
              </a:ext>
              <a:ext uri="{C183D7F6-B498-43B3-948B-1728B52AA6E4}">
                <adec:decorative xmlns:adec="http://schemas.microsoft.com/office/drawing/2017/decorative" val="1"/>
              </a:ext>
            </a:extLst>
          </p:cNvPr>
          <p:cNvPicPr>
            <a:picLocks/>
          </p:cNvPicPr>
          <p:nvPr/>
        </p:nvPicPr>
        <p:blipFill>
          <a:blip r:embed="rId4" cstate="print"/>
          <a:stretch>
            <a:fillRect/>
          </a:stretch>
        </p:blipFill>
        <p:spPr>
          <a:xfrm>
            <a:off x="0" y="889062"/>
            <a:ext cx="12192000" cy="45719"/>
          </a:xfrm>
          <a:prstGeom prst="rect">
            <a:avLst/>
          </a:prstGeom>
        </p:spPr>
      </p:pic>
    </p:spTree>
    <p:extLst>
      <p:ext uri="{BB962C8B-B14F-4D97-AF65-F5344CB8AC3E}">
        <p14:creationId xmlns:p14="http://schemas.microsoft.com/office/powerpoint/2010/main" val="72905814"/>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C4562E475417458E009C7FB00746E1" ma:contentTypeVersion="19" ma:contentTypeDescription="Crée un document." ma:contentTypeScope="" ma:versionID="171e326dc8fb7034209bbc0bdec735a4">
  <xsd:schema xmlns:xsd="http://www.w3.org/2001/XMLSchema" xmlns:xs="http://www.w3.org/2001/XMLSchema" xmlns:p="http://schemas.microsoft.com/office/2006/metadata/properties" xmlns:ns2="ed0bfb82-21ae-4e2f-be57-d28e199b574e" xmlns:ns3="34e9ffc5-7a6e-40ff-9943-c4fff0ac00f8" targetNamespace="http://schemas.microsoft.com/office/2006/metadata/properties" ma:root="true" ma:fieldsID="2a61eda73394a7b8318ba748d4d80752" ns2:_="" ns3:_="">
    <xsd:import namespace="ed0bfb82-21ae-4e2f-be57-d28e199b574e"/>
    <xsd:import namespace="34e9ffc5-7a6e-40ff-9943-c4fff0ac00f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3:SharedWithUsers" minOccurs="0"/>
                <xsd:element ref="ns3:SharedWithDetails" minOccurs="0"/>
                <xsd:element ref="ns2:MediaServiceLocation" minOccurs="0"/>
                <xsd:element ref="ns2:MediaServiceGenerationTime" minOccurs="0"/>
                <xsd:element ref="ns2:MediaServiceEventHashCode"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d0bfb82-21ae-4e2f-be57-d28e199b57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d22a70dd-fe27-4e98-96a5-1846364899b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4e9ffc5-7a6e-40ff-9943-c4fff0ac00f8" elementFormDefault="qualified">
    <xsd:import namespace="http://schemas.microsoft.com/office/2006/documentManagement/types"/>
    <xsd:import namespace="http://schemas.microsoft.com/office/infopath/2007/PartnerControls"/>
    <xsd:element name="SharedWithUsers" ma:index="13"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9520454c-615d-4297-8f87-6a3dfe40b65f}" ma:internalName="TaxCatchAll" ma:showField="CatchAllData" ma:web="34e9ffc5-7a6e-40ff-9943-c4fff0ac00f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d0bfb82-21ae-4e2f-be57-d28e199b574e">
      <Terms xmlns="http://schemas.microsoft.com/office/infopath/2007/PartnerControls"/>
    </lcf76f155ced4ddcb4097134ff3c332f>
    <TaxCatchAll xmlns="34e9ffc5-7a6e-40ff-9943-c4fff0ac00f8" xsi:nil="true"/>
  </documentManagement>
</p:properties>
</file>

<file path=customXml/itemProps1.xml><?xml version="1.0" encoding="utf-8"?>
<ds:datastoreItem xmlns:ds="http://schemas.openxmlformats.org/officeDocument/2006/customXml" ds:itemID="{12DFAF4B-955B-4C17-9B9B-B44B6BBD8739}"/>
</file>

<file path=customXml/itemProps2.xml><?xml version="1.0" encoding="utf-8"?>
<ds:datastoreItem xmlns:ds="http://schemas.openxmlformats.org/officeDocument/2006/customXml" ds:itemID="{D02E10F4-F66F-4AD2-AF7F-FA5181CE200C}"/>
</file>

<file path=customXml/itemProps3.xml><?xml version="1.0" encoding="utf-8"?>
<ds:datastoreItem xmlns:ds="http://schemas.openxmlformats.org/officeDocument/2006/customXml" ds:itemID="{8F0F7609-AE75-42A7-9C6E-38EA1E78BA92}"/>
</file>

<file path=docProps/app.xml><?xml version="1.0" encoding="utf-8"?>
<Properties xmlns="http://schemas.openxmlformats.org/officeDocument/2006/extended-properties" xmlns:vt="http://schemas.openxmlformats.org/officeDocument/2006/docPropsVTypes">
  <Template>Office 2013 - 2022 Theme</Template>
  <TotalTime>0</TotalTime>
  <Words>2151</Words>
  <Application>Microsoft Office PowerPoint</Application>
  <PresentationFormat>Grand écran</PresentationFormat>
  <Paragraphs>225</Paragraphs>
  <Slides>25</Slides>
  <Notes>25</Notes>
  <HiddenSlides>0</HiddenSlides>
  <MMClips>1</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25</vt:i4>
      </vt:variant>
    </vt:vector>
  </HeadingPairs>
  <TitlesOfParts>
    <vt:vector size="31" baseType="lpstr">
      <vt:lpstr>Arial</vt:lpstr>
      <vt:lpstr>Calibri</vt:lpstr>
      <vt:lpstr>Calibri Light</vt:lpstr>
      <vt:lpstr>Google Sans</vt:lpstr>
      <vt:lpstr>Wingdings</vt:lpstr>
      <vt:lpstr>Office 2013 - 2022 Theme</vt:lpstr>
      <vt:lpstr>Teen Services</vt:lpstr>
      <vt:lpstr>Who am I?</vt:lpstr>
      <vt:lpstr>Who are teens?</vt:lpstr>
      <vt:lpstr>What does the brain say?</vt:lpstr>
      <vt:lpstr>Negative</vt:lpstr>
      <vt:lpstr>Teens are primed to learn!</vt:lpstr>
      <vt:lpstr>What do teens need?</vt:lpstr>
      <vt:lpstr>Adolescence</vt:lpstr>
      <vt:lpstr>Ages and Stages</vt:lpstr>
      <vt:lpstr>Social and Emotional Learning</vt:lpstr>
      <vt:lpstr>CASEL Framework</vt:lpstr>
      <vt:lpstr>Public Libraries and SEL</vt:lpstr>
      <vt:lpstr>Teens and the library</vt:lpstr>
      <vt:lpstr>Gen Z and Millennials</vt:lpstr>
      <vt:lpstr>What does this tell us?</vt:lpstr>
      <vt:lpstr>Connecting with Teens</vt:lpstr>
      <vt:lpstr>But how</vt:lpstr>
      <vt:lpstr>Engagement</vt:lpstr>
      <vt:lpstr>Where do we go from here?</vt:lpstr>
      <vt:lpstr>Tall Toddlers vs. Tiny Adults</vt:lpstr>
      <vt:lpstr>Behavior</vt:lpstr>
      <vt:lpstr>What to do about challenging behavior</vt:lpstr>
      <vt:lpstr>Positive interactions with teens</vt:lpstr>
      <vt:lpstr>Developmental Assets</vt:lpstr>
      <vt:lpstr>Thank you &amp;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Teen Services</dc:title>
  <dc:creator>Kymberlee Powe</dc:creator>
  <cp:lastModifiedBy>Véronique Méar</cp:lastModifiedBy>
  <cp:revision>2</cp:revision>
  <cp:lastPrinted>2025-04-14T20:12:12Z</cp:lastPrinted>
  <dcterms:created xsi:type="dcterms:W3CDTF">2024-08-05T13:22:15Z</dcterms:created>
  <dcterms:modified xsi:type="dcterms:W3CDTF">2025-04-15T14:12:31Z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0x01010040C4562E475417458E009C7FB00746E1</vt:lpwstr>
  </property>
</Properties>
</file>