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0"/>
  </p:notesMasterIdLst>
  <p:sldIdLst>
    <p:sldId id="256" r:id="rId5"/>
    <p:sldId id="286" r:id="rId6"/>
    <p:sldId id="269" r:id="rId7"/>
    <p:sldId id="283" r:id="rId8"/>
    <p:sldId id="261" r:id="rId9"/>
    <p:sldId id="270" r:id="rId10"/>
    <p:sldId id="274" r:id="rId11"/>
    <p:sldId id="279" r:id="rId12"/>
    <p:sldId id="278" r:id="rId13"/>
    <p:sldId id="280" r:id="rId14"/>
    <p:sldId id="285" r:id="rId15"/>
    <p:sldId id="281" r:id="rId16"/>
    <p:sldId id="267" r:id="rId17"/>
    <p:sldId id="284" r:id="rId18"/>
    <p:sldId id="268" r:id="rId19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9BF6888-3FA7-1897-88B5-9DC253FCD641}" v="30" dt="2025-04-15T20:57:19.225"/>
    <p1510:client id="{80A78817-11AE-0DDB-6540-81EF2C6D65CF}" v="205" dt="2025-04-17T15:15:02.33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0" d="100"/>
          <a:sy n="120" d="100"/>
        </p:scale>
        <p:origin x="19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cky Potter" userId="S::bpotter@calgarylibrary.ca::da04b19f-4b58-4435-abc1-f884115fe189" providerId="AD" clId="Web-{80A78817-11AE-0DDB-6540-81EF2C6D65CF}"/>
    <pc:docChg chg="addSld delSld modSld">
      <pc:chgData name="Becky Potter" userId="S::bpotter@calgarylibrary.ca::da04b19f-4b58-4435-abc1-f884115fe189" providerId="AD" clId="Web-{80A78817-11AE-0DDB-6540-81EF2C6D65CF}" dt="2025-04-17T15:15:02.333" v="111" actId="20577"/>
      <pc:docMkLst>
        <pc:docMk/>
      </pc:docMkLst>
      <pc:sldChg chg="add del">
        <pc:chgData name="Becky Potter" userId="S::bpotter@calgarylibrary.ca::da04b19f-4b58-4435-abc1-f884115fe189" providerId="AD" clId="Web-{80A78817-11AE-0DDB-6540-81EF2C6D65CF}" dt="2025-04-17T15:06:33.091" v="3"/>
        <pc:sldMkLst>
          <pc:docMk/>
          <pc:sldMk cId="3859851010" sldId="257"/>
        </pc:sldMkLst>
      </pc:sldChg>
      <pc:sldChg chg="modSp">
        <pc:chgData name="Becky Potter" userId="S::bpotter@calgarylibrary.ca::da04b19f-4b58-4435-abc1-f884115fe189" providerId="AD" clId="Web-{80A78817-11AE-0DDB-6540-81EF2C6D65CF}" dt="2025-04-17T15:07:09.013" v="9" actId="14100"/>
        <pc:sldMkLst>
          <pc:docMk/>
          <pc:sldMk cId="890441646" sldId="269"/>
        </pc:sldMkLst>
        <pc:spChg chg="mod">
          <ac:chgData name="Becky Potter" userId="S::bpotter@calgarylibrary.ca::da04b19f-4b58-4435-abc1-f884115fe189" providerId="AD" clId="Web-{80A78817-11AE-0DDB-6540-81EF2C6D65CF}" dt="2025-04-17T15:07:09.013" v="9" actId="14100"/>
          <ac:spMkLst>
            <pc:docMk/>
            <pc:sldMk cId="890441646" sldId="269"/>
            <ac:spMk id="6" creationId="{73FC25A9-E253-0519-5247-9EA23FBB90A1}"/>
          </ac:spMkLst>
        </pc:spChg>
      </pc:sldChg>
      <pc:sldChg chg="modSp">
        <pc:chgData name="Becky Potter" userId="S::bpotter@calgarylibrary.ca::da04b19f-4b58-4435-abc1-f884115fe189" providerId="AD" clId="Web-{80A78817-11AE-0DDB-6540-81EF2C6D65CF}" dt="2025-04-17T15:15:02.333" v="111" actId="20577"/>
        <pc:sldMkLst>
          <pc:docMk/>
          <pc:sldMk cId="287827268" sldId="279"/>
        </pc:sldMkLst>
        <pc:spChg chg="mod">
          <ac:chgData name="Becky Potter" userId="S::bpotter@calgarylibrary.ca::da04b19f-4b58-4435-abc1-f884115fe189" providerId="AD" clId="Web-{80A78817-11AE-0DDB-6540-81EF2C6D65CF}" dt="2025-04-17T15:15:02.333" v="111" actId="20577"/>
          <ac:spMkLst>
            <pc:docMk/>
            <pc:sldMk cId="287827268" sldId="279"/>
            <ac:spMk id="6" creationId="{73FC25A9-E253-0519-5247-9EA23FBB90A1}"/>
          </ac:spMkLst>
        </pc:spChg>
      </pc:sldChg>
      <pc:sldChg chg="add">
        <pc:chgData name="Becky Potter" userId="S::bpotter@calgarylibrary.ca::da04b19f-4b58-4435-abc1-f884115fe189" providerId="AD" clId="Web-{80A78817-11AE-0DDB-6540-81EF2C6D65CF}" dt="2025-04-17T15:04:49.668" v="0"/>
        <pc:sldMkLst>
          <pc:docMk/>
          <pc:sldMk cId="1114265974" sldId="286"/>
        </pc:sldMkLst>
      </pc:sldChg>
    </pc:docChg>
  </pc:docChgLst>
  <pc:docChgLst>
    <pc:chgData name="Becky Potter" userId="da04b19f-4b58-4435-abc1-f884115fe189" providerId="ADAL" clId="{EE182C18-C0A1-4E5C-9954-419D617D4FE4}"/>
    <pc:docChg chg="modSld">
      <pc:chgData name="Becky Potter" userId="da04b19f-4b58-4435-abc1-f884115fe189" providerId="ADAL" clId="{EE182C18-C0A1-4E5C-9954-419D617D4FE4}" dt="2025-04-03T19:27:11.106" v="0" actId="20577"/>
      <pc:docMkLst>
        <pc:docMk/>
      </pc:docMkLst>
      <pc:sldChg chg="modSp mod">
        <pc:chgData name="Becky Potter" userId="da04b19f-4b58-4435-abc1-f884115fe189" providerId="ADAL" clId="{EE182C18-C0A1-4E5C-9954-419D617D4FE4}" dt="2025-04-03T19:27:11.106" v="0" actId="20577"/>
        <pc:sldMkLst>
          <pc:docMk/>
          <pc:sldMk cId="890441646" sldId="269"/>
        </pc:sldMkLst>
        <pc:spChg chg="mod">
          <ac:chgData name="Becky Potter" userId="da04b19f-4b58-4435-abc1-f884115fe189" providerId="ADAL" clId="{EE182C18-C0A1-4E5C-9954-419D617D4FE4}" dt="2025-04-03T19:27:11.106" v="0" actId="20577"/>
          <ac:spMkLst>
            <pc:docMk/>
            <pc:sldMk cId="890441646" sldId="269"/>
            <ac:spMk id="6" creationId="{73FC25A9-E253-0519-5247-9EA23FBB90A1}"/>
          </ac:spMkLst>
        </pc:spChg>
      </pc:sldChg>
    </pc:docChg>
  </pc:docChgLst>
  <pc:docChgLst>
    <pc:chgData name="Becky Potter" userId="S::bpotter@calgarylibrary.ca::da04b19f-4b58-4435-abc1-f884115fe189" providerId="AD" clId="Web-{BF1DA573-73CD-C994-537F-1DC313BCC784}"/>
    <pc:docChg chg="modSld">
      <pc:chgData name="Becky Potter" userId="S::bpotter@calgarylibrary.ca::da04b19f-4b58-4435-abc1-f884115fe189" providerId="AD" clId="Web-{BF1DA573-73CD-C994-537F-1DC313BCC784}" dt="2025-04-03T18:26:54.045" v="7" actId="20577"/>
      <pc:docMkLst>
        <pc:docMk/>
      </pc:docMkLst>
      <pc:sldChg chg="modSp">
        <pc:chgData name="Becky Potter" userId="S::bpotter@calgarylibrary.ca::da04b19f-4b58-4435-abc1-f884115fe189" providerId="AD" clId="Web-{BF1DA573-73CD-C994-537F-1DC313BCC784}" dt="2025-04-03T18:22:28.165" v="3" actId="20577"/>
        <pc:sldMkLst>
          <pc:docMk/>
          <pc:sldMk cId="2054648824" sldId="256"/>
        </pc:sldMkLst>
        <pc:spChg chg="mod">
          <ac:chgData name="Becky Potter" userId="S::bpotter@calgarylibrary.ca::da04b19f-4b58-4435-abc1-f884115fe189" providerId="AD" clId="Web-{BF1DA573-73CD-C994-537F-1DC313BCC784}" dt="2025-04-03T18:22:28.165" v="3" actId="20577"/>
          <ac:spMkLst>
            <pc:docMk/>
            <pc:sldMk cId="2054648824" sldId="256"/>
            <ac:spMk id="6" creationId="{4A6D0E34-57AA-B432-75E0-D528333EB458}"/>
          </ac:spMkLst>
        </pc:spChg>
      </pc:sldChg>
      <pc:sldChg chg="modSp">
        <pc:chgData name="Becky Potter" userId="S::bpotter@calgarylibrary.ca::da04b19f-4b58-4435-abc1-f884115fe189" providerId="AD" clId="Web-{BF1DA573-73CD-C994-537F-1DC313BCC784}" dt="2025-04-03T18:26:54.045" v="7" actId="20577"/>
        <pc:sldMkLst>
          <pc:docMk/>
          <pc:sldMk cId="2423004628" sldId="268"/>
        </pc:sldMkLst>
        <pc:spChg chg="mod">
          <ac:chgData name="Becky Potter" userId="S::bpotter@calgarylibrary.ca::da04b19f-4b58-4435-abc1-f884115fe189" providerId="AD" clId="Web-{BF1DA573-73CD-C994-537F-1DC313BCC784}" dt="2025-04-03T18:26:54.045" v="7" actId="20577"/>
          <ac:spMkLst>
            <pc:docMk/>
            <pc:sldMk cId="2423004628" sldId="268"/>
            <ac:spMk id="5" creationId="{C7FE2B0A-48AB-366A-871E-E68827614CDE}"/>
          </ac:spMkLst>
        </pc:spChg>
      </pc:sldChg>
    </pc:docChg>
  </pc:docChgLst>
  <pc:docChgLst>
    <pc:chgData name="Becky Potter" userId="S::bpotter@calgarylibrary.ca::da04b19f-4b58-4435-abc1-f884115fe189" providerId="AD" clId="Web-{19BF6888-3FA7-1897-88B5-9DC253FCD641}"/>
    <pc:docChg chg="modSld">
      <pc:chgData name="Becky Potter" userId="S::bpotter@calgarylibrary.ca::da04b19f-4b58-4435-abc1-f884115fe189" providerId="AD" clId="Web-{19BF6888-3FA7-1897-88B5-9DC253FCD641}" dt="2025-04-15T20:57:19.225" v="14" actId="20577"/>
      <pc:docMkLst>
        <pc:docMk/>
      </pc:docMkLst>
      <pc:sldChg chg="modSp">
        <pc:chgData name="Becky Potter" userId="S::bpotter@calgarylibrary.ca::da04b19f-4b58-4435-abc1-f884115fe189" providerId="AD" clId="Web-{19BF6888-3FA7-1897-88B5-9DC253FCD641}" dt="2025-04-15T20:56:47.943" v="10" actId="20577"/>
        <pc:sldMkLst>
          <pc:docMk/>
          <pc:sldMk cId="3859851010" sldId="257"/>
        </pc:sldMkLst>
        <pc:spChg chg="mod">
          <ac:chgData name="Becky Potter" userId="S::bpotter@calgarylibrary.ca::da04b19f-4b58-4435-abc1-f884115fe189" providerId="AD" clId="Web-{19BF6888-3FA7-1897-88B5-9DC253FCD641}" dt="2025-04-15T20:56:47.943" v="10" actId="20577"/>
          <ac:spMkLst>
            <pc:docMk/>
            <pc:sldMk cId="3859851010" sldId="257"/>
            <ac:spMk id="7" creationId="{CCE001C7-4797-26DF-D9C1-CC60F40AFC57}"/>
          </ac:spMkLst>
        </pc:spChg>
      </pc:sldChg>
      <pc:sldChg chg="modSp">
        <pc:chgData name="Becky Potter" userId="S::bpotter@calgarylibrary.ca::da04b19f-4b58-4435-abc1-f884115fe189" providerId="AD" clId="Web-{19BF6888-3FA7-1897-88B5-9DC253FCD641}" dt="2025-04-15T20:57:19.225" v="14" actId="20577"/>
        <pc:sldMkLst>
          <pc:docMk/>
          <pc:sldMk cId="890441646" sldId="269"/>
        </pc:sldMkLst>
        <pc:spChg chg="mod">
          <ac:chgData name="Becky Potter" userId="S::bpotter@calgarylibrary.ca::da04b19f-4b58-4435-abc1-f884115fe189" providerId="AD" clId="Web-{19BF6888-3FA7-1897-88B5-9DC253FCD641}" dt="2025-04-15T20:57:19.225" v="14" actId="20577"/>
          <ac:spMkLst>
            <pc:docMk/>
            <pc:sldMk cId="890441646" sldId="269"/>
            <ac:spMk id="6" creationId="{73FC25A9-E253-0519-5247-9EA23FBB90A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855433-CDDD-42C4-83AA-90BBED40E2EE}" type="datetimeFigureOut">
              <a:t>4/25/2025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B8D63F-EC32-40DC-96EB-5A47F4FDC27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156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EF0E5E-DE23-4C7A-8EC9-88A134B1AA29}" type="slidenum">
              <a:rPr lang="en-CA" smtClean="0"/>
              <a:t>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71591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B8CFB-B9AF-5618-81C2-5CD28D56CE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CDF17D-FC18-5743-F9CD-1FCDD43F67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C71F00-75E9-2DC5-9A34-DB278DD9B5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142BF-C6C3-5847-97BD-A2B9C2EBA884}" type="datetimeFigureOut">
              <a:rPr lang="en-US" smtClean="0"/>
              <a:t>4/25/2025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8156D8-AC9D-A98D-9F5D-D4D4F5F8BB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51B64A-4D2F-4B23-E407-3B01C3C2B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59BF3-FF34-784A-A2FD-6468E61DB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554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EE231-E044-7DFF-537E-668AC5A268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E0035AC-75FF-3C12-2200-1F2B7D2DF7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7B866F-EC7E-C1BC-139E-AAC6853312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142BF-C6C3-5847-97BD-A2B9C2EBA884}" type="datetimeFigureOut">
              <a:rPr lang="en-US" smtClean="0"/>
              <a:t>4/25/2025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B082CB-C370-502A-51A7-02369D22D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614A21-87EF-DF89-D824-81A819051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59BF3-FF34-784A-A2FD-6468E61DB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1940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7F56FF-7585-C265-D285-C4425FC280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1B2DCEF-E447-FA71-2763-7973871A12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7C7338-7D8D-4C80-830E-AB9DAC27F1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142BF-C6C3-5847-97BD-A2B9C2EBA884}" type="datetimeFigureOut">
              <a:rPr lang="en-US" smtClean="0"/>
              <a:t>4/25/2025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D066D6-E2F8-6391-9D60-2F1543EBA1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437DF7-86A4-05D0-2234-2B887F8C06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59BF3-FF34-784A-A2FD-6468E61DB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606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E0D648-48D5-7B5E-6811-4466D29DC7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02D106-BBA3-247C-BBD0-C023958FD8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1CC44D-1918-D22D-8EFD-8D1A145E4B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142BF-C6C3-5847-97BD-A2B9C2EBA884}" type="datetimeFigureOut">
              <a:rPr lang="en-US" smtClean="0"/>
              <a:t>4/25/2025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65361C-14DD-60AE-6AC0-45627A548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C0C8C9-6083-5E68-3833-4F0704E33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59BF3-FF34-784A-A2FD-6468E61DB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947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B4847E-DC5B-1294-CCE3-DD773E585C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2E54F6-B8CE-BCB2-9DF0-93BACDC445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85A43F-28B8-DE75-9D10-CD22B55931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142BF-C6C3-5847-97BD-A2B9C2EBA884}" type="datetimeFigureOut">
              <a:rPr lang="en-US" smtClean="0"/>
              <a:t>4/25/2025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2D2B68-99D4-FDD0-5B27-F605BF4628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A76BAF-0C8A-BFFD-B363-9FF43D5DFC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59BF3-FF34-784A-A2FD-6468E61DB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8176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8B58CC-EFA4-78E7-147C-89A364C1EF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135729-32EA-C1D6-A07E-C20B1D162C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9F6A29-BACB-5EC5-4D72-BD745C97FF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365748-F21D-B505-C40B-BB6634E853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142BF-C6C3-5847-97BD-A2B9C2EBA884}" type="datetimeFigureOut">
              <a:rPr lang="en-US" smtClean="0"/>
              <a:t>4/25/2025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0DB2D9-B605-1C40-C159-3AFF5C0EE8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D2D1BC-C970-762E-FEB4-52281C57D3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59BF3-FF34-784A-A2FD-6468E61DB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103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B0FD86-23CC-5684-4111-699679DC7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429A52-7EBA-6847-CCA4-6A5510F149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7A15B6-71DF-F58A-0D26-D924C64003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3726522-ABF6-AD6B-B50B-10A6E1E881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A32B8B-0A08-7387-6475-F54CDD9793F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751247-DB6B-510F-0DBC-940472F0FB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142BF-C6C3-5847-97BD-A2B9C2EBA884}" type="datetimeFigureOut">
              <a:rPr lang="en-US" smtClean="0"/>
              <a:t>4/25/2025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67FF1CF-A8A0-9310-3BC7-30D86F463C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9759449-382B-32C3-A7AC-0DC96C792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59BF3-FF34-784A-A2FD-6468E61DB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217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8FE89-E65C-FA0E-4D09-CAA9633EDE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ADA819-D4A7-7D9C-BFA4-06257299C8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142BF-C6C3-5847-97BD-A2B9C2EBA884}" type="datetimeFigureOut">
              <a:rPr lang="en-US" smtClean="0"/>
              <a:t>4/25/2025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E13E33-96E6-6032-0314-0A2000E814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6E6D02C-E0E9-0DBA-C8F7-16BFDE236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59BF3-FF34-784A-A2FD-6468E61DB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856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781C96-6F88-7299-61FB-8C9DFB9CBA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142BF-C6C3-5847-97BD-A2B9C2EBA884}" type="datetimeFigureOut">
              <a:rPr lang="en-US" smtClean="0"/>
              <a:t>4/25/2025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018027-7917-7120-ED2D-C5C49E769D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D3B34F-A72D-16C6-D6E8-B73593681D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59BF3-FF34-784A-A2FD-6468E61DB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199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01F07E-B6C6-C5D7-240D-ABFFBA7AC9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C254D9-4F5E-ED3E-3D96-FF4FC15165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B837A2-CF70-9E86-79BE-38659FCD83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112034-E550-7276-A8C7-A64D0F73C8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142BF-C6C3-5847-97BD-A2B9C2EBA884}" type="datetimeFigureOut">
              <a:rPr lang="en-US" smtClean="0"/>
              <a:t>4/25/2025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8248B7-0A79-3F1A-21C4-B655EE8B9A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3B0206-AB0C-333C-A3B5-51CE34D37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59BF3-FF34-784A-A2FD-6468E61DB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72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51B002-4CB0-9FCE-84B6-98FB37B7A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F3042CE-13DC-B98C-EA68-63D1D05B54E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8A2F26-02E1-D7C4-9682-AF9A4498C7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AA29E3-E9E0-0A6A-89FA-AA317F76E2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142BF-C6C3-5847-97BD-A2B9C2EBA884}" type="datetimeFigureOut">
              <a:rPr lang="en-US" smtClean="0"/>
              <a:t>4/25/2025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124B25-C5D9-3622-386B-C1096D9413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304728-7DD2-7EFD-318E-26165F64D9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59BF3-FF34-784A-A2FD-6468E61DB2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573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0140E47-E811-C912-16C7-630B1C1676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CB220D-DBDF-0DED-FBA6-769E52B994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3102D7-9A99-95C4-9BDF-050C170462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9142BF-C6C3-5847-97BD-A2B9C2EBA884}" type="datetimeFigureOut">
              <a:rPr lang="en-US" smtClean="0"/>
              <a:t>4/25/2025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6943EE-C0E4-8811-3F93-211D32E6C2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7A8254-A6C0-7DF6-5B5B-ACE5CAF30E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C59BF3-FF34-784A-A2FD-6468E61DB23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2FB0BC8-0E6B-9462-8641-6664B4A834CA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0" y="6705600"/>
            <a:ext cx="1905000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10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Calgary Public Library Restricted Use</a:t>
            </a:r>
          </a:p>
        </p:txBody>
      </p:sp>
    </p:spTree>
    <p:extLst>
      <p:ext uri="{BB962C8B-B14F-4D97-AF65-F5344CB8AC3E}">
        <p14:creationId xmlns:p14="http://schemas.microsoft.com/office/powerpoint/2010/main" val="2432751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infopeople.org/content/we-are-not-okay-library-worker-trauma-and-during-covid-19-and-what-happens-after" TargetMode="External"/><Relationship Id="rId3" Type="http://schemas.openxmlformats.org/officeDocument/2006/relationships/hyperlink" Target="https://americanlibrariesmagazine.org/2023/09/01/care-and-consideration/" TargetMode="External"/><Relationship Id="rId7" Type="http://schemas.openxmlformats.org/officeDocument/2006/relationships/hyperlink" Target="https://cupe.ca/sites/default/files/report_library_workplace_violence_and_harassment_survey_report_2023-03-16.pdf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librarianship.ca/wp-content/uploads/2018/01/Voices_2-1.pdf" TargetMode="External"/><Relationship Id="rId5" Type="http://schemas.openxmlformats.org/officeDocument/2006/relationships/hyperlink" Target="https://www.libraryjournal.com/story/Feeling-the-Burnout" TargetMode="External"/><Relationship Id="rId4" Type="http://schemas.openxmlformats.org/officeDocument/2006/relationships/hyperlink" Target="https://journal.lib.uoguelph.ca/index.php/perj/article/view/6189/6038" TargetMode="External"/><Relationship Id="rId9" Type="http://schemas.openxmlformats.org/officeDocument/2006/relationships/hyperlink" Target="https://infopeople.org/sites/default/files/Esguerra_Team_Check_in_handout_2-7-22.pdf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B2A306-CF9C-8570-D2F2-BBF9B05FE5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90951"/>
            <a:ext cx="9144000" cy="1019011"/>
          </a:xfrm>
        </p:spPr>
        <p:txBody>
          <a:bodyPr>
            <a:normAutofit/>
          </a:bodyPr>
          <a:lstStyle/>
          <a:p>
            <a:pPr algn="l"/>
            <a:r>
              <a:rPr lang="en-US" sz="3700" b="1" dirty="0">
                <a:latin typeface="Arial" panose="020B0604020202020204" pitchFamily="34" charset="0"/>
                <a:cs typeface="Arial" panose="020B0604020202020204" pitchFamily="34" charset="0"/>
              </a:rPr>
              <a:t>Don’t Just Turn the Page: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FBAD4D-03E8-DE1B-D04A-7F27970A91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6357" y="3576966"/>
            <a:ext cx="9144000" cy="486486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Incorporating ‘Debriefing’ to Support Frontline Library Staff</a:t>
            </a:r>
          </a:p>
        </p:txBody>
      </p:sp>
      <p:pic>
        <p:nvPicPr>
          <p:cNvPr id="5" name="Picture 4" descr="A picture containing rectangle&#10;&#10;Description automatically generated">
            <a:extLst>
              <a:ext uri="{FF2B5EF4-FFF2-40B4-BE49-F238E27FC236}">
                <a16:creationId xmlns:a16="http://schemas.microsoft.com/office/drawing/2014/main" id="{10008935-6954-806C-81CF-305CC14A504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86" y="3880022"/>
            <a:ext cx="12207286" cy="3178980"/>
          </a:xfrm>
          <a:prstGeom prst="rect">
            <a:avLst/>
          </a:prstGeom>
        </p:spPr>
      </p:pic>
      <p:sp>
        <p:nvSpPr>
          <p:cNvPr id="6" name="Subtitle 2">
            <a:extLst>
              <a:ext uri="{FF2B5EF4-FFF2-40B4-BE49-F238E27FC236}">
                <a16:creationId xmlns:a16="http://schemas.microsoft.com/office/drawing/2014/main" id="{4A6D0E34-57AA-B432-75E0-D528333EB458}"/>
              </a:ext>
            </a:extLst>
          </p:cNvPr>
          <p:cNvSpPr txBox="1">
            <a:spLocks/>
          </p:cNvSpPr>
          <p:nvPr/>
        </p:nvSpPr>
        <p:spPr>
          <a:xfrm>
            <a:off x="1524000" y="4491725"/>
            <a:ext cx="4572000" cy="1078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dirty="0">
                <a:latin typeface="Arial"/>
                <a:cs typeface="Arial"/>
              </a:rPr>
              <a:t>May 2025 </a:t>
            </a:r>
          </a:p>
          <a:p>
            <a:pPr algn="l"/>
            <a:r>
              <a:rPr lang="en-US" sz="1800" dirty="0">
                <a:latin typeface="Arial"/>
                <a:cs typeface="Arial"/>
              </a:rPr>
              <a:t>Becky Potter 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46488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DF9064-D12B-838B-0BF7-333B2A456FE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955957"/>
            <a:ext cx="12196667" cy="90204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D7E9793-4790-312A-6502-949D169C09E3}"/>
              </a:ext>
            </a:extLst>
          </p:cNvPr>
          <p:cNvSpPr txBox="1">
            <a:spLocks/>
          </p:cNvSpPr>
          <p:nvPr/>
        </p:nvSpPr>
        <p:spPr>
          <a:xfrm>
            <a:off x="621957" y="686864"/>
            <a:ext cx="9144000" cy="238996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>
                <a:latin typeface="Arial" panose="020B0604020202020204" pitchFamily="34" charset="0"/>
                <a:cs typeface="Arial" panose="020B0604020202020204" pitchFamily="34" charset="0"/>
              </a:rPr>
              <a:t>Making debriefing work</a:t>
            </a:r>
            <a:endParaRPr lang="en-US" sz="24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7B7B091-4AF2-81A2-62C6-027EB126D409}"/>
              </a:ext>
            </a:extLst>
          </p:cNvPr>
          <p:cNvSpPr txBox="1"/>
          <p:nvPr/>
        </p:nvSpPr>
        <p:spPr>
          <a:xfrm>
            <a:off x="349133" y="1404783"/>
            <a:ext cx="5620958" cy="369331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>
                <a:latin typeface="Arial"/>
                <a:cs typeface="Arial"/>
              </a:rPr>
              <a:t>Willingness to pilot and iterate</a:t>
            </a:r>
            <a:endParaRPr lang="en-US">
              <a:latin typeface="Calibri" panose="020F0502020204030204"/>
              <a:cs typeface="Calibri" panose="020F0502020204030204"/>
            </a:endParaRPr>
          </a:p>
          <a:p>
            <a:pPr marL="285750" indent="-285750">
              <a:buFont typeface="Arial"/>
              <a:buChar char="•"/>
            </a:pPr>
            <a:endParaRPr lang="en-US">
              <a:latin typeface="Arial"/>
              <a:cs typeface="Arial"/>
            </a:endParaRPr>
          </a:p>
          <a:p>
            <a:pPr marL="742950" lvl="1" indent="-285750">
              <a:buFont typeface="Arial"/>
              <a:buChar char="•"/>
            </a:pPr>
            <a:r>
              <a:rPr lang="en-US">
                <a:latin typeface="Arial"/>
                <a:cs typeface="Arial"/>
              </a:rPr>
              <a:t>Learning by doing</a:t>
            </a:r>
          </a:p>
          <a:p>
            <a:pPr marL="742950" lvl="1" indent="-285750">
              <a:buFont typeface="Arial"/>
              <a:buChar char="•"/>
            </a:pPr>
            <a:r>
              <a:rPr lang="en-US">
                <a:latin typeface="Arial"/>
                <a:cs typeface="Arial"/>
              </a:rPr>
              <a:t>Introducing it with intention</a:t>
            </a:r>
          </a:p>
          <a:p>
            <a:pPr marL="742950" lvl="1" indent="-285750">
              <a:buFont typeface="Arial"/>
              <a:buChar char="•"/>
            </a:pPr>
            <a:endParaRPr lang="en-US">
              <a:latin typeface="Arial"/>
              <a:cs typeface="Arial"/>
            </a:endParaRPr>
          </a:p>
          <a:p>
            <a:pPr marL="742950" lvl="1" indent="-285750">
              <a:buFont typeface="Arial"/>
              <a:buChar char="•"/>
            </a:pPr>
            <a:endParaRPr lang="en-US"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US">
                <a:latin typeface="Arial"/>
                <a:cs typeface="Arial"/>
              </a:rPr>
              <a:t>Creating conditions for success</a:t>
            </a:r>
            <a:endParaRPr lang="en-US">
              <a:cs typeface="Calibri" panose="020F0502020204030204"/>
            </a:endParaRPr>
          </a:p>
          <a:p>
            <a:pPr marL="285750" indent="-285750">
              <a:buFont typeface="Arial"/>
              <a:buChar char="•"/>
            </a:pPr>
            <a:endParaRPr lang="en-US">
              <a:latin typeface="Arial"/>
              <a:cs typeface="Arial"/>
            </a:endParaRPr>
          </a:p>
          <a:p>
            <a:pPr marL="742950" lvl="1" indent="-285750">
              <a:buFont typeface="Arial"/>
              <a:buChar char="•"/>
            </a:pPr>
            <a:r>
              <a:rPr lang="en-US">
                <a:latin typeface="Arial"/>
                <a:cs typeface="Arial"/>
              </a:rPr>
              <a:t>Ability to step away from public service area</a:t>
            </a:r>
          </a:p>
          <a:p>
            <a:pPr marL="742950" lvl="1" indent="-285750">
              <a:buFont typeface="Arial"/>
              <a:buChar char="•"/>
            </a:pPr>
            <a:r>
              <a:rPr lang="en-US">
                <a:latin typeface="Arial"/>
                <a:cs typeface="Calibri"/>
              </a:rPr>
              <a:t>Trusting the process</a:t>
            </a:r>
            <a:endParaRPr lang="en-US">
              <a:latin typeface="Arial"/>
              <a:cs typeface="Arial"/>
            </a:endParaRPr>
          </a:p>
          <a:p>
            <a:pPr marL="742950" lvl="1" indent="-285750">
              <a:buFont typeface="Arial"/>
              <a:buChar char="•"/>
            </a:pPr>
            <a:r>
              <a:rPr lang="en-US">
                <a:latin typeface="Arial"/>
                <a:cs typeface="Calibri"/>
              </a:rPr>
              <a:t>Buy-in from leadership and staff</a:t>
            </a:r>
            <a:endParaRPr lang="en-US">
              <a:latin typeface="Arial"/>
              <a:cs typeface="Arial"/>
            </a:endParaRPr>
          </a:p>
          <a:p>
            <a:pPr marL="742950" lvl="1" indent="-285750">
              <a:buFont typeface="Arial"/>
              <a:buChar char="•"/>
            </a:pPr>
            <a:endParaRPr lang="en-US">
              <a:latin typeface="Arial"/>
              <a:cs typeface="Calibri"/>
            </a:endParaRPr>
          </a:p>
          <a:p>
            <a:endParaRPr lang="en-US">
              <a:latin typeface="Arial"/>
              <a:cs typeface="Arial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91D3813-C152-9922-3901-BB8677C01F4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38583" y="1407595"/>
            <a:ext cx="5368067" cy="466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0981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DF9064-D12B-838B-0BF7-333B2A456FE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955957"/>
            <a:ext cx="12196667" cy="90204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D7E9793-4790-312A-6502-949D169C09E3}"/>
              </a:ext>
            </a:extLst>
          </p:cNvPr>
          <p:cNvSpPr txBox="1">
            <a:spLocks/>
          </p:cNvSpPr>
          <p:nvPr/>
        </p:nvSpPr>
        <p:spPr>
          <a:xfrm>
            <a:off x="621957" y="686864"/>
            <a:ext cx="9144000" cy="238996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>
                <a:latin typeface="Arial" panose="020B0604020202020204" pitchFamily="34" charset="0"/>
                <a:cs typeface="Arial" panose="020B0604020202020204" pitchFamily="34" charset="0"/>
              </a:rPr>
              <a:t>Debriefing Challenges</a:t>
            </a:r>
            <a:endParaRPr lang="en-US" sz="24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25F475-30A3-9484-5E36-10C823355C9A}"/>
              </a:ext>
            </a:extLst>
          </p:cNvPr>
          <p:cNvSpPr txBox="1"/>
          <p:nvPr/>
        </p:nvSpPr>
        <p:spPr>
          <a:xfrm>
            <a:off x="538601" y="1777086"/>
            <a:ext cx="6308766" cy="286232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latin typeface="Arial"/>
                <a:cs typeface="Arial"/>
              </a:rPr>
              <a:t>Buy-in from locations with fewer incidents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>
              <a:latin typeface="Arial"/>
              <a:cs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latin typeface="Arial"/>
                <a:cs typeface="Arial"/>
              </a:rPr>
              <a:t>Am I qualified to do this?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>
              <a:latin typeface="Arial"/>
              <a:cs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latin typeface="Arial"/>
                <a:cs typeface="Arial"/>
              </a:rPr>
              <a:t>Does not replace qualified professional help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>
              <a:latin typeface="Arial"/>
              <a:cs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latin typeface="Arial"/>
                <a:cs typeface="Arial"/>
              </a:rPr>
              <a:t>Who to involve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>
              <a:latin typeface="Arial"/>
              <a:cs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latin typeface="Arial"/>
                <a:cs typeface="Arial"/>
              </a:rPr>
              <a:t>Staff don't recognize the need for themselves</a:t>
            </a:r>
          </a:p>
          <a:p>
            <a:pPr algn="l"/>
            <a:endParaRPr lang="en-US">
              <a:cs typeface="Calibri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F411E4B-CE19-656F-9F00-92B9DACED65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5"/>
          <a:stretch/>
        </p:blipFill>
        <p:spPr>
          <a:xfrm>
            <a:off x="6843172" y="1573916"/>
            <a:ext cx="4662592" cy="4570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8663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DF9064-D12B-838B-0BF7-333B2A456FE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955957"/>
            <a:ext cx="12196667" cy="90204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D7E9793-4790-312A-6502-949D169C09E3}"/>
              </a:ext>
            </a:extLst>
          </p:cNvPr>
          <p:cNvSpPr txBox="1">
            <a:spLocks/>
          </p:cNvSpPr>
          <p:nvPr/>
        </p:nvSpPr>
        <p:spPr>
          <a:xfrm>
            <a:off x="621957" y="686864"/>
            <a:ext cx="9144000" cy="238996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Debriefing Successes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FC25A9-E253-0519-5247-9EA23FBB90A1}"/>
              </a:ext>
            </a:extLst>
          </p:cNvPr>
          <p:cNvSpPr txBox="1"/>
          <p:nvPr/>
        </p:nvSpPr>
        <p:spPr>
          <a:xfrm>
            <a:off x="720883" y="1639613"/>
            <a:ext cx="4368830" cy="391902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Tangible way for people leaders to support staff on a daily basis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Arial"/>
              <a:cs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Identifying faster when staff need further intervention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Arial"/>
              <a:cs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Part of work culture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Arial"/>
              <a:cs typeface="Arial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Staff self-advocating</a:t>
            </a:r>
            <a:endParaRPr lang="en-US" dirty="0">
              <a:cs typeface="Calibri" panose="020F0502020204030204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Arial"/>
              <a:cs typeface="Arial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Staff advocating for others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B82F92A-915A-1B44-AFCC-81ABC206FBD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81112" y="1699242"/>
            <a:ext cx="6443937" cy="2618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8975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businesscard, screenshot&#10;&#10;Description automatically generated">
            <a:extLst>
              <a:ext uri="{FF2B5EF4-FFF2-40B4-BE49-F238E27FC236}">
                <a16:creationId xmlns:a16="http://schemas.microsoft.com/office/drawing/2014/main" id="{519FCF38-326E-3B01-8A1C-7F725E530E3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1265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DF9064-D12B-838B-0BF7-333B2A456FE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955957"/>
            <a:ext cx="12196667" cy="90204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D7E9793-4790-312A-6502-949D169C09E3}"/>
              </a:ext>
            </a:extLst>
          </p:cNvPr>
          <p:cNvSpPr txBox="1">
            <a:spLocks/>
          </p:cNvSpPr>
          <p:nvPr/>
        </p:nvSpPr>
        <p:spPr>
          <a:xfrm>
            <a:off x="621957" y="686864"/>
            <a:ext cx="9144000" cy="2389968"/>
          </a:xfrm>
          <a:prstGeom prst="rect">
            <a:avLst/>
          </a:prstGeom>
        </p:spPr>
        <p:txBody>
          <a:bodyPr lIns="91440" tIns="45720" rIns="91440" bIns="4572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>
                <a:latin typeface="Arial"/>
                <a:cs typeface="Arial"/>
              </a:rPr>
              <a:t>Resources and further reading</a:t>
            </a:r>
            <a:endParaRPr lang="en-US" sz="2400" b="1">
              <a:latin typeface="Arial"/>
              <a:cs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FC25A9-E253-0519-5247-9EA23FBB90A1}"/>
              </a:ext>
            </a:extLst>
          </p:cNvPr>
          <p:cNvSpPr txBox="1"/>
          <p:nvPr/>
        </p:nvSpPr>
        <p:spPr>
          <a:xfrm>
            <a:off x="681644" y="1321724"/>
            <a:ext cx="10789474" cy="63196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 fontAlgn="base"/>
            <a:r>
              <a:rPr lang="en-US" sz="16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Care and Consideration: steps to improve health and wellness for library staff/ Bobbi L. Newman, 2023 </a:t>
            </a:r>
            <a:endParaRPr lang="en-US" sz="1600" b="0" i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/>
            <a:r>
              <a:rPr lang="en-US" sz="1600" b="0" i="0" u="sng" strike="noStrike">
                <a:solidFill>
                  <a:srgbClr val="0000FF"/>
                </a:solidFill>
                <a:effectLst/>
                <a:latin typeface="Calibri" panose="020F0502020204030204" pitchFamily="34" charset="0"/>
                <a:hlinkClick r:id="rId3"/>
              </a:rPr>
              <a:t>Care and Consideration | American Libraries Magazine</a:t>
            </a:r>
            <a:r>
              <a:rPr lang="en-US" sz="16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 </a:t>
            </a:r>
            <a:endParaRPr lang="en-US" sz="1600" b="0" i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/>
            <a:endParaRPr lang="en-US" sz="1600" b="0" i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l" rtl="0" fontAlgn="base"/>
            <a:r>
              <a:rPr lang="en-US" sz="16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The Emotional </a:t>
            </a:r>
            <a:r>
              <a:rPr lang="en-US" sz="1600" b="0" i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Labour</a:t>
            </a:r>
            <a:r>
              <a:rPr lang="en-US" sz="16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of Public Library Work/Le travail </a:t>
            </a:r>
            <a:r>
              <a:rPr lang="en-US" sz="1600" b="0" i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émotionnel</a:t>
            </a:r>
            <a:r>
              <a:rPr lang="en-US" sz="16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du travail </a:t>
            </a:r>
            <a:r>
              <a:rPr lang="en-US" sz="1600" b="0" i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en</a:t>
            </a:r>
            <a:r>
              <a:rPr lang="en-US" sz="16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US" sz="1600" b="0" i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bibliothèques</a:t>
            </a:r>
            <a:r>
              <a:rPr lang="en-US" sz="16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</a:t>
            </a:r>
            <a:r>
              <a:rPr lang="en-US" sz="1600" b="0" i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publiques</a:t>
            </a:r>
            <a:r>
              <a:rPr lang="en-US" sz="1600">
                <a:solidFill>
                  <a:srgbClr val="000000"/>
                </a:solidFill>
                <a:latin typeface="Calibri" panose="020F0502020204030204" pitchFamily="34" charset="0"/>
              </a:rPr>
              <a:t>/ </a:t>
            </a:r>
            <a:r>
              <a:rPr lang="en-US" sz="16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Joanne Rodger and Norene Erickson, 2023  </a:t>
            </a:r>
            <a:endParaRPr lang="en-US" sz="1600" b="0" i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/>
            <a:r>
              <a:rPr lang="en-US" sz="1600" b="0" i="0" u="sng" strike="noStrike">
                <a:solidFill>
                  <a:srgbClr val="0000FF"/>
                </a:solidFill>
                <a:effectLst/>
                <a:latin typeface="Calibri" panose="020F0502020204030204" pitchFamily="34" charset="0"/>
                <a:hlinkClick r:id="rId4"/>
              </a:rPr>
              <a:t>View of The Emotional </a:t>
            </a:r>
            <a:r>
              <a:rPr lang="en-US" sz="1600" b="0" i="0" u="sng" strike="noStrike" err="1">
                <a:solidFill>
                  <a:srgbClr val="0000FF"/>
                </a:solidFill>
                <a:effectLst/>
                <a:latin typeface="Calibri" panose="020F0502020204030204" pitchFamily="34" charset="0"/>
                <a:hlinkClick r:id="rId4"/>
              </a:rPr>
              <a:t>Labour</a:t>
            </a:r>
            <a:r>
              <a:rPr lang="en-US" sz="1600" b="0" i="0" u="sng" strike="noStrike">
                <a:solidFill>
                  <a:srgbClr val="0000FF"/>
                </a:solidFill>
                <a:effectLst/>
                <a:latin typeface="Calibri" panose="020F0502020204030204" pitchFamily="34" charset="0"/>
                <a:hlinkClick r:id="rId4"/>
              </a:rPr>
              <a:t> of Public Library Work (uoguelph.ca)</a:t>
            </a:r>
            <a:r>
              <a:rPr lang="en-US" sz="16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 </a:t>
            </a:r>
            <a:endParaRPr lang="en-US" sz="1600" b="0" i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/>
            <a:endParaRPr lang="en-US" sz="1600" b="0" i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l" rtl="0" fontAlgn="base"/>
            <a:r>
              <a:rPr lang="en-US" sz="16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Feeling the Burnout/ Jennifer A. Dixon, 2022 </a:t>
            </a:r>
            <a:endParaRPr lang="en-US" sz="1600" b="0" i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/>
            <a:r>
              <a:rPr lang="en-US" sz="1600" b="0" i="0" u="sng" strike="noStrike">
                <a:solidFill>
                  <a:srgbClr val="0000FF"/>
                </a:solidFill>
                <a:effectLst/>
                <a:latin typeface="Calibri" panose="020F0502020204030204" pitchFamily="34" charset="0"/>
                <a:hlinkClick r:id="rId5"/>
              </a:rPr>
              <a:t>Feeling the Burnout | Library Journal</a:t>
            </a:r>
            <a:r>
              <a:rPr lang="en-US" sz="16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 </a:t>
            </a:r>
            <a:endParaRPr lang="en-US" sz="1600" b="0" i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/>
            <a:endParaRPr lang="en-US" sz="1600" b="0" i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l" rtl="0" fontAlgn="base"/>
            <a:r>
              <a:rPr lang="en-US" sz="16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Serving Socially Vulnerable Populations at the Edmonton Public Library/ Kyle Marshall and Jessica </a:t>
            </a:r>
            <a:r>
              <a:rPr lang="en-US" sz="1600" b="0" i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Knoch</a:t>
            </a:r>
            <a:r>
              <a:rPr lang="en-US" sz="16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, 2018 </a:t>
            </a:r>
            <a:endParaRPr lang="en-US" sz="1600" b="0" i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/>
            <a:r>
              <a:rPr lang="en-US" sz="1600" b="0" i="0" u="sng" strike="noStrike">
                <a:solidFill>
                  <a:srgbClr val="0000FF"/>
                </a:solidFill>
                <a:effectLst/>
                <a:latin typeface="Calibri" panose="020F0502020204030204" pitchFamily="34" charset="0"/>
                <a:hlinkClick r:id="rId6"/>
              </a:rPr>
              <a:t>Voices: Topics in Canadian Librarianship</a:t>
            </a:r>
            <a:r>
              <a:rPr lang="en-US" sz="16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 </a:t>
            </a:r>
            <a:endParaRPr lang="en-US" sz="1600" b="0" i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/>
            <a:endParaRPr lang="en-US" sz="16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l" rtl="0" fontAlgn="base"/>
            <a:r>
              <a:rPr lang="en-US" sz="16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Turning the Page: Library Workplace Violence and Harassment Survey Report, 2023 </a:t>
            </a:r>
            <a:endParaRPr lang="en-US" sz="1600" b="0" i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/>
            <a:r>
              <a:rPr lang="en-US" sz="1600" b="0" i="0" u="sng" strike="noStrike">
                <a:solidFill>
                  <a:srgbClr val="0000FF"/>
                </a:solidFill>
                <a:effectLst/>
                <a:latin typeface="Calibri" panose="020F0502020204030204" pitchFamily="34" charset="0"/>
                <a:hlinkClick r:id="rId7"/>
              </a:rPr>
              <a:t>report_library_workplace_violence_and_harassment_survey_report_2023-03-16.pdf (cupe.ca)</a:t>
            </a:r>
            <a:r>
              <a:rPr lang="en-US" sz="16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 </a:t>
            </a:r>
            <a:endParaRPr lang="en-US" sz="1600" b="0" i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/>
            <a:r>
              <a:rPr lang="en-US" sz="16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  </a:t>
            </a:r>
            <a:endParaRPr lang="en-US" sz="1600" b="0" i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fontAlgn="base"/>
            <a:r>
              <a:rPr lang="en-US" sz="1600" b="0" i="0">
                <a:effectLst/>
              </a:rPr>
              <a:t>We Are NOT Okay: Library Worker Trauma Before and During COVID-19 and What Happens After, 2022</a:t>
            </a:r>
          </a:p>
          <a:p>
            <a:pPr algn="l" rtl="0" fontAlgn="base"/>
            <a:r>
              <a:rPr lang="en-US" sz="1600" b="0" i="0" u="sng" strike="noStrike">
                <a:solidFill>
                  <a:srgbClr val="0000FF"/>
                </a:solidFill>
                <a:effectLst/>
                <a:latin typeface="Calibri" panose="020F0502020204030204" pitchFamily="34" charset="0"/>
                <a:hlinkClick r:id="rId8"/>
              </a:rPr>
              <a:t>We Are NOT Okay: Library Worker Trauma Before and During COVID-19 and What Happens After | </a:t>
            </a:r>
            <a:r>
              <a:rPr lang="en-US" sz="1600" b="0" i="0" u="sng" strike="noStrike" err="1">
                <a:solidFill>
                  <a:srgbClr val="0000FF"/>
                </a:solidFill>
                <a:effectLst/>
                <a:latin typeface="Calibri" panose="020F0502020204030204" pitchFamily="34" charset="0"/>
                <a:hlinkClick r:id="rId8"/>
              </a:rPr>
              <a:t>Infopeople</a:t>
            </a:r>
            <a:r>
              <a:rPr lang="en-US" sz="16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 </a:t>
            </a:r>
            <a:endParaRPr lang="en-US" sz="1600" b="0" i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/>
            <a:r>
              <a:rPr lang="en-US" sz="1600" b="0" i="0" u="sng" strike="noStrike">
                <a:solidFill>
                  <a:srgbClr val="0000FF"/>
                </a:solidFill>
                <a:effectLst/>
                <a:latin typeface="Calibri" panose="020F0502020204030204" pitchFamily="34" charset="0"/>
                <a:hlinkClick r:id="rId9"/>
              </a:rPr>
              <a:t>Team Check-in and Debriefing Guide (infopeople.org)</a:t>
            </a:r>
            <a:r>
              <a:rPr lang="en-US" sz="1600" b="0" i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 </a:t>
            </a:r>
          </a:p>
          <a:p>
            <a:pPr algn="l" rtl="0" fontAlgn="base"/>
            <a:endParaRPr lang="en-US" sz="160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l" rtl="0" fontAlgn="base"/>
            <a:endParaRPr lang="en-US" sz="1600" b="0" i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/>
            <a:endParaRPr lang="en-US" b="0" i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14364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DF9064-D12B-838B-0BF7-333B2A456FE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955957"/>
            <a:ext cx="12196667" cy="90204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D7E9793-4790-312A-6502-949D169C09E3}"/>
              </a:ext>
            </a:extLst>
          </p:cNvPr>
          <p:cNvSpPr txBox="1">
            <a:spLocks/>
          </p:cNvSpPr>
          <p:nvPr/>
        </p:nvSpPr>
        <p:spPr>
          <a:xfrm>
            <a:off x="621957" y="686864"/>
            <a:ext cx="9144000" cy="238996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kumimoji="0" lang="en-US" sz="3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Reach out!</a:t>
            </a:r>
            <a:endParaRPr lang="en-US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 descr="A picture containing rectangle&#10;&#10;Description automatically generated">
            <a:extLst>
              <a:ext uri="{FF2B5EF4-FFF2-40B4-BE49-F238E27FC236}">
                <a16:creationId xmlns:a16="http://schemas.microsoft.com/office/drawing/2014/main" id="{031D95CB-122A-44E0-C97D-3D1BEB2056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86" y="1487342"/>
            <a:ext cx="12207286" cy="317898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7FE2B0A-48AB-366A-871E-E68827614CDE}"/>
              </a:ext>
            </a:extLst>
          </p:cNvPr>
          <p:cNvSpPr txBox="1"/>
          <p:nvPr/>
        </p:nvSpPr>
        <p:spPr>
          <a:xfrm>
            <a:off x="714164" y="2369735"/>
            <a:ext cx="5429756" cy="378706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Becky Potter</a:t>
            </a:r>
          </a:p>
          <a:p>
            <a:pPr>
              <a:lnSpc>
                <a:spcPct val="150000"/>
              </a:lnSpc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Library Experience Supervisor, Service Delivery</a:t>
            </a:r>
          </a:p>
          <a:p>
            <a:pPr>
              <a:lnSpc>
                <a:spcPct val="150000"/>
              </a:lnSpc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Calgary Public Library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Becky.potter@calgarylibrary.ca</a:t>
            </a:r>
          </a:p>
          <a:p>
            <a:pPr>
              <a:lnSpc>
                <a:spcPct val="150000"/>
              </a:lnSpc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Mary Graham</a:t>
            </a:r>
          </a:p>
          <a:p>
            <a:pPr>
              <a:lnSpc>
                <a:spcPct val="150000"/>
              </a:lnSpc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Manager, Service Delivery</a:t>
            </a:r>
            <a:endParaRPr lang="en-US"/>
          </a:p>
          <a:p>
            <a:pPr>
              <a:lnSpc>
                <a:spcPct val="150000"/>
              </a:lnSpc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Calgary Public Library</a:t>
            </a:r>
            <a:endParaRPr lang="en-US"/>
          </a:p>
          <a:p>
            <a:pPr>
              <a:lnSpc>
                <a:spcPct val="150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Mary.graham@calgarylibrary.ca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004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DF9064-D12B-838B-0BF7-333B2A456FE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955957"/>
            <a:ext cx="12196667" cy="90204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D7E9793-4790-312A-6502-949D169C09E3}"/>
              </a:ext>
            </a:extLst>
          </p:cNvPr>
          <p:cNvSpPr txBox="1">
            <a:spLocks/>
          </p:cNvSpPr>
          <p:nvPr/>
        </p:nvSpPr>
        <p:spPr>
          <a:xfrm>
            <a:off x="621957" y="686864"/>
            <a:ext cx="9144000" cy="238996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>
                <a:latin typeface="Arial" panose="020B0604020202020204" pitchFamily="34" charset="0"/>
                <a:cs typeface="Arial" panose="020B0604020202020204" pitchFamily="34" charset="0"/>
              </a:rPr>
              <a:t>Calgary Public Library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CE001C7-4797-26DF-D9C1-CC60F40AFC57}"/>
              </a:ext>
            </a:extLst>
          </p:cNvPr>
          <p:cNvSpPr txBox="1"/>
          <p:nvPr/>
        </p:nvSpPr>
        <p:spPr>
          <a:xfrm>
            <a:off x="8636438" y="1031267"/>
            <a:ext cx="3018636" cy="513986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400" b="1" dirty="0"/>
              <a:t>Some 2024 Statistics*: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23 locations</a:t>
            </a:r>
            <a:endParaRPr lang="en-US" sz="1600" dirty="0">
              <a:ea typeface="Calibri"/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840 employees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818,000 active members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5.6 million visits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950,00 physical circulations and 500,000 e circulations/month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2.36 million print jobs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2580 incidents</a:t>
            </a:r>
            <a:endParaRPr lang="en-US" sz="1600" dirty="0"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sz="1400" dirty="0"/>
              <a:t>*data collection impacted by cyberbreach in October 2024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E3F97F-8ED1-7980-0FE6-57A995FA6C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86" y="1540348"/>
            <a:ext cx="7895660" cy="4445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2659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5937A7C-F001-619A-542B-E3050B0B1C7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396" y="1321815"/>
            <a:ext cx="8360529" cy="558247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DDF9064-D12B-838B-0BF7-333B2A456FE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955957"/>
            <a:ext cx="12196667" cy="90204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D7E9793-4790-312A-6502-949D169C09E3}"/>
              </a:ext>
            </a:extLst>
          </p:cNvPr>
          <p:cNvSpPr txBox="1">
            <a:spLocks/>
          </p:cNvSpPr>
          <p:nvPr/>
        </p:nvSpPr>
        <p:spPr>
          <a:xfrm>
            <a:off x="621957" y="686864"/>
            <a:ext cx="9144000" cy="238996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FA234AF-6978-9E95-9E32-035A4173A9CC}"/>
              </a:ext>
            </a:extLst>
          </p:cNvPr>
          <p:cNvSpPr txBox="1"/>
          <p:nvPr/>
        </p:nvSpPr>
        <p:spPr>
          <a:xfrm>
            <a:off x="563095" y="686864"/>
            <a:ext cx="701432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Central Library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FC25A9-E253-0519-5247-9EA23FBB90A1}"/>
              </a:ext>
            </a:extLst>
          </p:cNvPr>
          <p:cNvSpPr txBox="1"/>
          <p:nvPr/>
        </p:nvSpPr>
        <p:spPr>
          <a:xfrm>
            <a:off x="8505620" y="1181975"/>
            <a:ext cx="3686380" cy="4956165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Some 2024 statistics*: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,Sans-Serif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100 Service Delivery staff</a:t>
            </a:r>
          </a:p>
          <a:p>
            <a:pPr marL="285750" indent="-285750">
              <a:lnSpc>
                <a:spcPct val="150000"/>
              </a:lnSpc>
              <a:buFont typeface="Arial,Sans-Serif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 million visits</a:t>
            </a:r>
          </a:p>
          <a:p>
            <a:pPr marL="285750" indent="-285750">
              <a:lnSpc>
                <a:spcPct val="150000"/>
              </a:lnSpc>
              <a:buFont typeface="Arial,Sans-Serif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616, 509 items circulated</a:t>
            </a:r>
          </a:p>
          <a:p>
            <a:pPr marL="285750" indent="-285750">
              <a:lnSpc>
                <a:spcPct val="150000"/>
              </a:lnSpc>
              <a:buFont typeface="Arial,Sans-Serif"/>
              <a:buChar char="•"/>
            </a:pPr>
            <a:r>
              <a:rPr lang="en-US" dirty="0">
                <a:latin typeface="Arial"/>
                <a:cs typeface="Arial"/>
              </a:rPr>
              <a:t>30,435 room bookings</a:t>
            </a:r>
          </a:p>
          <a:p>
            <a:pPr marL="285750" indent="-285750">
              <a:lnSpc>
                <a:spcPct val="150000"/>
              </a:lnSpc>
              <a:buFont typeface="Arial,Sans-Serif"/>
              <a:buChar char="•"/>
            </a:pPr>
            <a:r>
              <a:rPr lang="en-US" dirty="0">
                <a:latin typeface="Arial"/>
                <a:cs typeface="Arial"/>
              </a:rPr>
              <a:t>117,524 computer sessions</a:t>
            </a:r>
          </a:p>
          <a:p>
            <a:pPr marL="285750" indent="-285750">
              <a:lnSpc>
                <a:spcPct val="150000"/>
              </a:lnSpc>
              <a:buFont typeface="Arial,Sans-Serif"/>
              <a:buChar char="•"/>
            </a:pPr>
            <a:r>
              <a:rPr lang="en-US" dirty="0">
                <a:latin typeface="Arial"/>
                <a:cs typeface="Arial"/>
              </a:rPr>
              <a:t>25,188 Chromebook sessions</a:t>
            </a:r>
          </a:p>
          <a:p>
            <a:pPr marL="285750" indent="-285750">
              <a:lnSpc>
                <a:spcPct val="150000"/>
              </a:lnSpc>
              <a:buFont typeface="Arial,Sans-Serif"/>
              <a:buChar char="•"/>
            </a:pPr>
            <a:r>
              <a:rPr lang="en-US" dirty="0">
                <a:latin typeface="Arial"/>
                <a:cs typeface="Arial"/>
              </a:rPr>
              <a:t>350,979 print jobs</a:t>
            </a:r>
          </a:p>
          <a:p>
            <a:pPr marL="285750" indent="-285750">
              <a:lnSpc>
                <a:spcPct val="150000"/>
              </a:lnSpc>
              <a:buFont typeface="Arial,Sans-Serif"/>
              <a:buChar char="•"/>
            </a:pPr>
            <a:r>
              <a:rPr lang="en-US" dirty="0">
                <a:latin typeface="Arial"/>
                <a:cs typeface="Arial"/>
              </a:rPr>
              <a:t>1494 incidents</a:t>
            </a:r>
          </a:p>
          <a:p>
            <a:pPr marL="285750" indent="-285750">
              <a:lnSpc>
                <a:spcPct val="150000"/>
              </a:lnSpc>
              <a:buFont typeface="Arial,Sans-Serif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200" dirty="0">
                <a:latin typeface="Calibri"/>
                <a:ea typeface="Calibri"/>
                <a:cs typeface="Calibri"/>
              </a:rPr>
              <a:t>*data collection impacted by cyberbreach in October 2024</a:t>
            </a:r>
            <a:endParaRPr lang="en-US" sz="12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04416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DF9064-D12B-838B-0BF7-333B2A456FE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955957"/>
            <a:ext cx="12196667" cy="90204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3BCB52F-1C71-CF7C-519C-8307F87ADBA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268" y="0"/>
            <a:ext cx="9909464" cy="6606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8289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E51D5E1-9B75-1ED1-797D-3F21DD437AAD}"/>
              </a:ext>
            </a:extLst>
          </p:cNvPr>
          <p:cNvSpPr/>
          <p:nvPr/>
        </p:nvSpPr>
        <p:spPr>
          <a:xfrm>
            <a:off x="264160" y="264160"/>
            <a:ext cx="5699760" cy="614281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C5CAF87-348A-2568-A579-BABAFE76EA83}"/>
              </a:ext>
            </a:extLst>
          </p:cNvPr>
          <p:cNvSpPr/>
          <p:nvPr/>
        </p:nvSpPr>
        <p:spPr>
          <a:xfrm>
            <a:off x="6228080" y="264161"/>
            <a:ext cx="5699760" cy="295656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Image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215524E-9497-B0AD-0FB7-12945785D818}"/>
              </a:ext>
            </a:extLst>
          </p:cNvPr>
          <p:cNvSpPr/>
          <p:nvPr/>
        </p:nvSpPr>
        <p:spPr>
          <a:xfrm>
            <a:off x="6228080" y="3444241"/>
            <a:ext cx="5699760" cy="295656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Image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96D7A16-C2DF-6B54-3DE5-7E8CA9B3B04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53761"/>
            <a:ext cx="12226360" cy="90424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67D826A-A7E8-086B-4F45-CFE0489936C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02" b="-4159"/>
          <a:stretch/>
        </p:blipFill>
        <p:spPr>
          <a:xfrm>
            <a:off x="6228077" y="279401"/>
            <a:ext cx="5699761" cy="30530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BBBC289-4B23-4918-D757-89079CE28CE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28078" y="3474723"/>
            <a:ext cx="5699761" cy="295656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0E7A994-23FD-E030-F8B8-23C452117B8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3038" y="279401"/>
            <a:ext cx="5770882" cy="612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1518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DF9064-D12B-838B-0BF7-333B2A456FE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955957"/>
            <a:ext cx="12196667" cy="90204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D7E9793-4790-312A-6502-949D169C09E3}"/>
              </a:ext>
            </a:extLst>
          </p:cNvPr>
          <p:cNvSpPr txBox="1">
            <a:spLocks/>
          </p:cNvSpPr>
          <p:nvPr/>
        </p:nvSpPr>
        <p:spPr>
          <a:xfrm>
            <a:off x="621957" y="686864"/>
            <a:ext cx="9144000" cy="238996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Customer service approach to safety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FC25A9-E253-0519-5247-9EA23FBB90A1}"/>
              </a:ext>
            </a:extLst>
          </p:cNvPr>
          <p:cNvSpPr txBox="1"/>
          <p:nvPr/>
        </p:nvSpPr>
        <p:spPr>
          <a:xfrm>
            <a:off x="720882" y="1639613"/>
            <a:ext cx="8048600" cy="294952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latin typeface="Arial"/>
                <a:cs typeface="Arial"/>
              </a:rPr>
              <a:t>Focus on </a:t>
            </a:r>
            <a:r>
              <a:rPr lang="en-US" err="1">
                <a:latin typeface="Arial"/>
                <a:cs typeface="Arial"/>
              </a:rPr>
              <a:t>behaviours</a:t>
            </a:r>
            <a:endParaRPr lang="en-US">
              <a:latin typeface="Arial"/>
              <a:cs typeface="Arial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latin typeface="Arial"/>
                <a:cs typeface="Arial"/>
              </a:rPr>
              <a:t>Balance need for empathy with maintaining a safe space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latin typeface="Arial"/>
                <a:cs typeface="Arial"/>
              </a:rPr>
              <a:t>Managing patron </a:t>
            </a:r>
            <a:r>
              <a:rPr lang="en-US" err="1">
                <a:latin typeface="Arial"/>
                <a:cs typeface="Arial"/>
              </a:rPr>
              <a:t>behaviours</a:t>
            </a:r>
            <a:r>
              <a:rPr lang="en-US">
                <a:latin typeface="Arial"/>
                <a:cs typeface="Arial"/>
              </a:rPr>
              <a:t> contributes to staff stress in the workplace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latin typeface="Arial"/>
                <a:cs typeface="Arial"/>
              </a:rPr>
              <a:t>Impact on work life balance, absences and staff retention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latin typeface="Arial"/>
                <a:cs typeface="Arial"/>
              </a:rPr>
              <a:t>Staff burnout from repeated elevated situations without purposeful support</a:t>
            </a:r>
          </a:p>
        </p:txBody>
      </p:sp>
      <p:pic>
        <p:nvPicPr>
          <p:cNvPr id="1026" name="Picture 2" descr="Image">
            <a:extLst>
              <a:ext uri="{FF2B5EF4-FFF2-40B4-BE49-F238E27FC236}">
                <a16:creationId xmlns:a16="http://schemas.microsoft.com/office/drawing/2014/main" id="{AC98FB08-ED8E-8534-696B-689C000EFA2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044247" y="523702"/>
            <a:ext cx="2292032" cy="5827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01623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DF9064-D12B-838B-0BF7-333B2A456FE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953680"/>
            <a:ext cx="12196667" cy="90204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D7E9793-4790-312A-6502-949D169C09E3}"/>
              </a:ext>
            </a:extLst>
          </p:cNvPr>
          <p:cNvSpPr txBox="1">
            <a:spLocks/>
          </p:cNvSpPr>
          <p:nvPr/>
        </p:nvSpPr>
        <p:spPr>
          <a:xfrm>
            <a:off x="621957" y="686864"/>
            <a:ext cx="9144000" cy="2389968"/>
          </a:xfrm>
          <a:prstGeom prst="rect">
            <a:avLst/>
          </a:prstGeom>
        </p:spPr>
        <p:txBody>
          <a:bodyPr lIns="91440" tIns="45720" rIns="91440" bIns="4572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>
                <a:latin typeface="Arial"/>
                <a:cs typeface="Arial"/>
              </a:rPr>
              <a:t>How we got to debriefing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FC25A9-E253-0519-5247-9EA23FBB90A1}"/>
              </a:ext>
            </a:extLst>
          </p:cNvPr>
          <p:cNvSpPr txBox="1"/>
          <p:nvPr/>
        </p:nvSpPr>
        <p:spPr>
          <a:xfrm>
            <a:off x="661505" y="1560444"/>
            <a:ext cx="6318018" cy="286232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>
                <a:latin typeface="Arial"/>
                <a:cs typeface="Arial"/>
              </a:rPr>
              <a:t>Increasing frequency of serious incidents during and post-pandemic</a:t>
            </a:r>
            <a:endParaRPr lang="en-US">
              <a:latin typeface="Calibri" panose="020F0502020204030204"/>
              <a:cs typeface="Calibri" panose="020F0502020204030204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>
              <a:latin typeface="Arial"/>
              <a:cs typeface="Arial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>
                <a:latin typeface="Arial"/>
                <a:cs typeface="Arial"/>
              </a:rPr>
              <a:t>Critical incident at Central and resulting fallout</a:t>
            </a:r>
            <a:endParaRPr lang="en-US">
              <a:latin typeface="Calibri" panose="020F0502020204030204"/>
              <a:cs typeface="Calibri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>
              <a:latin typeface="Arial"/>
              <a:cs typeface="Arial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>
                <a:latin typeface="Arial"/>
                <a:cs typeface="Arial"/>
              </a:rPr>
              <a:t>Exploring new ways to support to staff resiliency</a:t>
            </a:r>
            <a:endParaRPr lang="en-US">
              <a:cs typeface="Calibri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>
              <a:latin typeface="Arial"/>
              <a:cs typeface="Arial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>
                <a:latin typeface="Arial"/>
                <a:cs typeface="Arial"/>
              </a:rPr>
              <a:t>Lightbulb moment: intentional debriefing as an essential step in de-escalation and response to emergencies</a:t>
            </a:r>
          </a:p>
        </p:txBody>
      </p:sp>
      <p:pic>
        <p:nvPicPr>
          <p:cNvPr id="5" name="Picture 4" descr="Red Warning Sign&quot; Images – Browse 47 Stock Photos, Vectors, and Video |  Adobe Stock">
            <a:extLst>
              <a:ext uri="{FF2B5EF4-FFF2-40B4-BE49-F238E27FC236}">
                <a16:creationId xmlns:a16="http://schemas.microsoft.com/office/drawing/2014/main" id="{8FDA601B-6F76-5BC9-762D-36B93715B1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2607" y="1562012"/>
            <a:ext cx="3260724" cy="3138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8821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DF9064-D12B-838B-0BF7-333B2A456FE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955957"/>
            <a:ext cx="12196667" cy="90204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D7E9793-4790-312A-6502-949D169C09E3}"/>
              </a:ext>
            </a:extLst>
          </p:cNvPr>
          <p:cNvSpPr txBox="1">
            <a:spLocks/>
          </p:cNvSpPr>
          <p:nvPr/>
        </p:nvSpPr>
        <p:spPr>
          <a:xfrm>
            <a:off x="621957" y="686864"/>
            <a:ext cx="9144000" cy="238996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>
                <a:latin typeface="Arial" panose="020B0604020202020204" pitchFamily="34" charset="0"/>
                <a:cs typeface="Arial" panose="020B0604020202020204" pitchFamily="34" charset="0"/>
              </a:rPr>
              <a:t>Why debriefing?</a:t>
            </a:r>
            <a:endParaRPr lang="en-US" sz="24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FC25A9-E253-0519-5247-9EA23FBB90A1}"/>
              </a:ext>
            </a:extLst>
          </p:cNvPr>
          <p:cNvSpPr txBox="1"/>
          <p:nvPr/>
        </p:nvSpPr>
        <p:spPr>
          <a:xfrm>
            <a:off x="720882" y="1639613"/>
            <a:ext cx="5010495" cy="452431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Debriefs</a:t>
            </a:r>
            <a:endParaRPr lang="en-US" dirty="0">
              <a:latin typeface="Calibri" panose="020F0502020204030204"/>
              <a:cs typeface="Calibri" panose="020F0502020204030204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give time to process an incident</a:t>
            </a:r>
            <a:endParaRPr lang="en-US" dirty="0">
              <a:cs typeface="Calibri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prevent rumination</a:t>
            </a:r>
            <a:endParaRPr lang="en-US" dirty="0">
              <a:latin typeface="Calibri" panose="020F0502020204030204"/>
              <a:cs typeface="Calibri" panose="020F0502020204030204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help staff better shed the adverse effects of incidents</a:t>
            </a:r>
            <a:endParaRPr lang="en-US" dirty="0">
              <a:latin typeface="Calibri" panose="020F0502020204030204"/>
              <a:ea typeface="Calibri" panose="020F0502020204030204"/>
              <a:cs typeface="Calibri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prevent things from building up and affecting staff in more significant ways.</a:t>
            </a:r>
            <a:endParaRPr lang="en-US" dirty="0"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Arial"/>
              <a:cs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Importance of returning to base line and not operating in an elevated stress response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Help identify if staff need further support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Employee and Family Assistance Program (EFAP), 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Workers Compensation Board (WCB) in Alberta (CNESST is Quebec)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 descr="A diagram of a person&amp;#39;s control&#10;&#10;Description automatically generated">
            <a:extLst>
              <a:ext uri="{FF2B5EF4-FFF2-40B4-BE49-F238E27FC236}">
                <a16:creationId xmlns:a16="http://schemas.microsoft.com/office/drawing/2014/main" id="{3165615F-8B93-2A46-4E1F-6AC7604C90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9845" y="1114492"/>
            <a:ext cx="5257808" cy="4282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272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DF9064-D12B-838B-0BF7-333B2A456FE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955957"/>
            <a:ext cx="12196667" cy="90204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D7E9793-4790-312A-6502-949D169C09E3}"/>
              </a:ext>
            </a:extLst>
          </p:cNvPr>
          <p:cNvSpPr txBox="1">
            <a:spLocks/>
          </p:cNvSpPr>
          <p:nvPr/>
        </p:nvSpPr>
        <p:spPr>
          <a:xfrm>
            <a:off x="621957" y="686864"/>
            <a:ext cx="9144000" cy="238996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>
                <a:latin typeface="Arial" panose="020B0604020202020204" pitchFamily="34" charset="0"/>
                <a:cs typeface="Arial" panose="020B0604020202020204" pitchFamily="34" charset="0"/>
              </a:rPr>
              <a:t>Debrief Document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F5456E1-8D03-6C59-F65D-F01DCE958C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1123" y="1169149"/>
            <a:ext cx="8169754" cy="522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7161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owerpoint 2022 Yellow and Teal" id="{42D43342-D045-4199-988E-421C39B1788C}" vid="{3D6617B1-2836-4150-A7EF-61DADCE1680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0C4562E475417458E009C7FB00746E1" ma:contentTypeVersion="19" ma:contentTypeDescription="Crée un document." ma:contentTypeScope="" ma:versionID="171e326dc8fb7034209bbc0bdec735a4">
  <xsd:schema xmlns:xsd="http://www.w3.org/2001/XMLSchema" xmlns:xs="http://www.w3.org/2001/XMLSchema" xmlns:p="http://schemas.microsoft.com/office/2006/metadata/properties" xmlns:ns2="ed0bfb82-21ae-4e2f-be57-d28e199b574e" xmlns:ns3="34e9ffc5-7a6e-40ff-9943-c4fff0ac00f8" targetNamespace="http://schemas.microsoft.com/office/2006/metadata/properties" ma:root="true" ma:fieldsID="2a61eda73394a7b8318ba748d4d80752" ns2:_="" ns3:_="">
    <xsd:import namespace="ed0bfb82-21ae-4e2f-be57-d28e199b574e"/>
    <xsd:import namespace="34e9ffc5-7a6e-40ff-9943-c4fff0ac00f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0bfb82-21ae-4e2f-be57-d28e199b574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22a70dd-fe27-4e98-96a5-1846364899b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e9ffc5-7a6e-40ff-9943-c4fff0ac00f8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9520454c-615d-4297-8f87-6a3dfe40b65f}" ma:internalName="TaxCatchAll" ma:showField="CatchAllData" ma:web="34e9ffc5-7a6e-40ff-9943-c4fff0ac00f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d0bfb82-21ae-4e2f-be57-d28e199b574e">
      <Terms xmlns="http://schemas.microsoft.com/office/infopath/2007/PartnerControls"/>
    </lcf76f155ced4ddcb4097134ff3c332f>
    <TaxCatchAll xmlns="34e9ffc5-7a6e-40ff-9943-c4fff0ac00f8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A182BAE-78E7-4342-A20E-D7CF4E4FA862}"/>
</file>

<file path=customXml/itemProps2.xml><?xml version="1.0" encoding="utf-8"?>
<ds:datastoreItem xmlns:ds="http://schemas.openxmlformats.org/officeDocument/2006/customXml" ds:itemID="{2F3F830B-3416-428A-88B0-24A6597D78A7}">
  <ds:schemaRefs>
    <ds:schemaRef ds:uri="http://purl.org/dc/elements/1.1/"/>
    <ds:schemaRef ds:uri="http://schemas.microsoft.com/office/2006/metadata/properties"/>
    <ds:schemaRef ds:uri="c2ba12ab-4538-4cbf-b4e1-2a2f23f57731"/>
    <ds:schemaRef ds:uri="http://schemas.microsoft.com/office/infopath/2007/PartnerControls"/>
    <ds:schemaRef ds:uri="http://purl.org/dc/dcmitype/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CE974D29-78E1-49B3-9FC1-86806211DD82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86197c8a-f204-4007-b07c-f36e94887c6b}" enabled="1" method="Standard" siteId="{1ba583cc-8f63-416c-9f30-7c28d092adf8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Multi-useSlideDeck_YellowandTeal_2022</Template>
  <TotalTime>1256</TotalTime>
  <Words>598</Words>
  <Application>Microsoft Office PowerPoint</Application>
  <PresentationFormat>Widescreen</PresentationFormat>
  <Paragraphs>131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Arial,Sans-Serif</vt:lpstr>
      <vt:lpstr>Calibri</vt:lpstr>
      <vt:lpstr>Calibri Light</vt:lpstr>
      <vt:lpstr>Segoe UI</vt:lpstr>
      <vt:lpstr>Office Theme</vt:lpstr>
      <vt:lpstr>Don’t Just Turn the Page: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DOCUMENT TITLE</dc:title>
  <dc:creator>Mary Graham</dc:creator>
  <cp:lastModifiedBy>Becky Potter</cp:lastModifiedBy>
  <cp:revision>48</cp:revision>
  <cp:lastPrinted>2025-03-31T22:12:00Z</cp:lastPrinted>
  <dcterms:created xsi:type="dcterms:W3CDTF">2024-01-05T21:23:04Z</dcterms:created>
  <dcterms:modified xsi:type="dcterms:W3CDTF">2025-04-25T19:05:42Z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0x01010040C4562E475417458E009C7FB00746E1</vt:lpwstr>
  </property>
  <property fmtid="{D5CDD505-2E9C-101B-9397-08002B2CF9AE}" pid="3" name="MSIP_Label_86197c8a-f204-4007-b07c-f36e94887c6b_Enabled">
    <vt:lpwstr>true</vt:lpwstr>
  </property>
  <property fmtid="{D5CDD505-2E9C-101B-9397-08002B2CF9AE}" pid="4" name="MSIP_Label_86197c8a-f204-4007-b07c-f36e94887c6b_SetDate">
    <vt:lpwstr>2022-11-15T20:39:42Z</vt:lpwstr>
  </property>
  <property fmtid="{D5CDD505-2E9C-101B-9397-08002B2CF9AE}" pid="5" name="MSIP_Label_86197c8a-f204-4007-b07c-f36e94887c6b_Method">
    <vt:lpwstr>Privileged</vt:lpwstr>
  </property>
  <property fmtid="{D5CDD505-2E9C-101B-9397-08002B2CF9AE}" pid="6" name="MSIP_Label_86197c8a-f204-4007-b07c-f36e94887c6b_Name">
    <vt:lpwstr>General</vt:lpwstr>
  </property>
  <property fmtid="{D5CDD505-2E9C-101B-9397-08002B2CF9AE}" pid="7" name="MSIP_Label_86197c8a-f204-4007-b07c-f36e94887c6b_SiteId">
    <vt:lpwstr>1ba583cc-8f63-416c-9f30-7c28d092adf8</vt:lpwstr>
  </property>
  <property fmtid="{D5CDD505-2E9C-101B-9397-08002B2CF9AE}" pid="8" name="MSIP_Label_86197c8a-f204-4007-b07c-f36e94887c6b_ActionId">
    <vt:lpwstr>c24c5199-b3af-4068-a0a4-91fec42069aa</vt:lpwstr>
  </property>
  <property fmtid="{D5CDD505-2E9C-101B-9397-08002B2CF9AE}" pid="9" name="MSIP_Label_86197c8a-f204-4007-b07c-f36e94887c6b_ContentBits">
    <vt:lpwstr>2</vt:lpwstr>
  </property>
  <property fmtid="{D5CDD505-2E9C-101B-9397-08002B2CF9AE}" pid="10" name="ClassificationContentMarkingFooterLocations">
    <vt:lpwstr>Office Theme:8</vt:lpwstr>
  </property>
  <property fmtid="{D5CDD505-2E9C-101B-9397-08002B2CF9AE}" pid="11" name="ClassificationContentMarkingFooterText">
    <vt:lpwstr>Calgary Public Library Restricted Use</vt:lpwstr>
  </property>
</Properties>
</file>