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0" r:id="rId5"/>
  </p:sldMasterIdLst>
  <p:sldIdLst>
    <p:sldId id="2691" r:id="rId6"/>
    <p:sldId id="268" r:id="rId7"/>
    <p:sldId id="297" r:id="rId8"/>
    <p:sldId id="2682" r:id="rId9"/>
    <p:sldId id="2670" r:id="rId10"/>
    <p:sldId id="296" r:id="rId11"/>
    <p:sldId id="2657" r:id="rId12"/>
    <p:sldId id="313" r:id="rId13"/>
    <p:sldId id="318" r:id="rId14"/>
    <p:sldId id="2684" r:id="rId15"/>
    <p:sldId id="2652" r:id="rId16"/>
    <p:sldId id="2673" r:id="rId17"/>
    <p:sldId id="2681" r:id="rId18"/>
    <p:sldId id="2668" r:id="rId19"/>
    <p:sldId id="306" r:id="rId20"/>
    <p:sldId id="2683" r:id="rId21"/>
    <p:sldId id="314" r:id="rId22"/>
    <p:sldId id="320" r:id="rId23"/>
    <p:sldId id="2675" r:id="rId24"/>
    <p:sldId id="2678" r:id="rId25"/>
    <p:sldId id="2689" r:id="rId26"/>
    <p:sldId id="2664" r:id="rId27"/>
    <p:sldId id="2680" r:id="rId28"/>
    <p:sldId id="2686" r:id="rId29"/>
    <p:sldId id="2687" r:id="rId30"/>
    <p:sldId id="2662" r:id="rId31"/>
    <p:sldId id="2656" r:id="rId32"/>
    <p:sldId id="2688" r:id="rId33"/>
    <p:sldId id="2690" r:id="rId34"/>
    <p:sldId id="2685" r:id="rId35"/>
    <p:sldId id="331" r:id="rId36"/>
    <p:sldId id="333" r:id="rId37"/>
    <p:sldId id="288" r:id="rId3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A82"/>
    <a:srgbClr val="004274"/>
    <a:srgbClr val="9CB0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1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presProps" Target="presProps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tableStyles" Target="tableStyles.xml"/><Relationship Id="rId7" Type="http://schemas.openxmlformats.org/officeDocument/2006/relationships/slide" Target="slides/slide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microsoft.com/office/2016/11/relationships/changesInfo" Target="changesInfos/changesInfo1.xml"/><Relationship Id="rId8" Type="http://schemas.openxmlformats.org/officeDocument/2006/relationships/slide" Target="slides/slide3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lémence  Tremblay-Lebeau" userId="9432c6d3-1bcb-49de-8f46-3b7610e96817" providerId="ADAL" clId="{7553B01E-2395-4850-B3C8-412FC713AF04}"/>
    <pc:docChg chg="undo custSel modSld">
      <pc:chgData name="Clémence  Tremblay-Lebeau" userId="9432c6d3-1bcb-49de-8f46-3b7610e96817" providerId="ADAL" clId="{7553B01E-2395-4850-B3C8-412FC713AF04}" dt="2025-04-30T13:10:24.533" v="61" actId="255"/>
      <pc:docMkLst>
        <pc:docMk/>
      </pc:docMkLst>
      <pc:sldChg chg="modSp mod">
        <pc:chgData name="Clémence  Tremblay-Lebeau" userId="9432c6d3-1bcb-49de-8f46-3b7610e96817" providerId="ADAL" clId="{7553B01E-2395-4850-B3C8-412FC713AF04}" dt="2025-04-30T13:10:24.533" v="61" actId="255"/>
        <pc:sldMkLst>
          <pc:docMk/>
          <pc:sldMk cId="2242657692" sldId="2691"/>
        </pc:sldMkLst>
        <pc:spChg chg="mod">
          <ac:chgData name="Clémence  Tremblay-Lebeau" userId="9432c6d3-1bcb-49de-8f46-3b7610e96817" providerId="ADAL" clId="{7553B01E-2395-4850-B3C8-412FC713AF04}" dt="2025-04-30T13:09:22.892" v="57" actId="14100"/>
          <ac:spMkLst>
            <pc:docMk/>
            <pc:sldMk cId="2242657692" sldId="2691"/>
            <ac:spMk id="3" creationId="{7C872AB3-E3F1-26DC-8F3D-311F4B33D947}"/>
          </ac:spMkLst>
        </pc:spChg>
        <pc:spChg chg="mod">
          <ac:chgData name="Clémence  Tremblay-Lebeau" userId="9432c6d3-1bcb-49de-8f46-3b7610e96817" providerId="ADAL" clId="{7553B01E-2395-4850-B3C8-412FC713AF04}" dt="2025-04-30T13:10:24.533" v="61" actId="255"/>
          <ac:spMkLst>
            <pc:docMk/>
            <pc:sldMk cId="2242657692" sldId="2691"/>
            <ac:spMk id="4" creationId="{864DC06B-1A80-D4F8-F8A6-06565562EF92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F4890B8-9F73-4977-8C0C-13A5C9A19C0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DC9DFC8-266B-49E9-86B6-98FF567458E2}">
      <dgm:prSet/>
      <dgm:spPr/>
      <dgm:t>
        <a:bodyPr/>
        <a:lstStyle/>
        <a:p>
          <a:r>
            <a:rPr lang="nl-NL" dirty="0"/>
            <a:t>Pr</a:t>
          </a:r>
          <a:endParaRPr lang="en-US" dirty="0"/>
        </a:p>
      </dgm:t>
    </dgm:pt>
    <dgm:pt modelId="{570E2AD9-F354-4E17-A6C1-1EB58FA87CAE}" type="parTrans" cxnId="{462E5423-B51C-4A3C-92C3-4F6540F14EC1}">
      <dgm:prSet/>
      <dgm:spPr/>
      <dgm:t>
        <a:bodyPr/>
        <a:lstStyle/>
        <a:p>
          <a:endParaRPr lang="en-US"/>
        </a:p>
      </dgm:t>
    </dgm:pt>
    <dgm:pt modelId="{F19C4E92-8CC6-4F94-99F2-CC8F9FC7CCC1}" type="sibTrans" cxnId="{462E5423-B51C-4A3C-92C3-4F6540F14EC1}">
      <dgm:prSet/>
      <dgm:spPr/>
      <dgm:t>
        <a:bodyPr/>
        <a:lstStyle/>
        <a:p>
          <a:endParaRPr lang="en-US"/>
        </a:p>
      </dgm:t>
    </dgm:pt>
    <dgm:pt modelId="{B8DBA817-DBD1-41E2-8C0E-8BBDBADEF176}">
      <dgm:prSet/>
      <dgm:spPr/>
      <dgm:t>
        <a:bodyPr/>
        <a:lstStyle/>
        <a:p>
          <a:r>
            <a:rPr lang="nl-NL" dirty="0"/>
            <a:t>https://resources.depaul.edu/abcd-institute/</a:t>
          </a:r>
          <a:endParaRPr lang="en-US" dirty="0"/>
        </a:p>
      </dgm:t>
    </dgm:pt>
    <dgm:pt modelId="{0E878F8C-B1F3-4B59-B63A-72B701FC3200}" type="parTrans" cxnId="{15B77D7C-6F85-4AD1-AD93-A1D50C2340BA}">
      <dgm:prSet/>
      <dgm:spPr/>
      <dgm:t>
        <a:bodyPr/>
        <a:lstStyle/>
        <a:p>
          <a:endParaRPr lang="en-US"/>
        </a:p>
      </dgm:t>
    </dgm:pt>
    <dgm:pt modelId="{517A1CD2-FF07-4ADD-898D-ABE6DDB9DDE9}" type="sibTrans" cxnId="{15B77D7C-6F85-4AD1-AD93-A1D50C2340BA}">
      <dgm:prSet/>
      <dgm:spPr/>
      <dgm:t>
        <a:bodyPr/>
        <a:lstStyle/>
        <a:p>
          <a:endParaRPr lang="en-US"/>
        </a:p>
      </dgm:t>
    </dgm:pt>
    <dgm:pt modelId="{0CB5CB30-46B3-45A2-98DF-867D7BD3E6FE}">
      <dgm:prSet/>
      <dgm:spPr/>
      <dgm:t>
        <a:bodyPr/>
        <a:lstStyle/>
        <a:p>
          <a:pPr>
            <a:buNone/>
          </a:pPr>
          <a:r>
            <a:rPr lang="fr-CA" dirty="0"/>
            <a:t>Les problèmes et ce qui n'existe pas ne sont pas au centre</a:t>
          </a:r>
          <a:endParaRPr lang="nl-NL" dirty="0"/>
        </a:p>
      </dgm:t>
    </dgm:pt>
    <dgm:pt modelId="{23B9D1E6-70FA-43C8-B8B6-5CE05F7C15F1}" type="parTrans" cxnId="{27C9C2C2-6A5C-49B1-B81C-A66A6C73D0A7}">
      <dgm:prSet/>
      <dgm:spPr/>
      <dgm:t>
        <a:bodyPr/>
        <a:lstStyle/>
        <a:p>
          <a:endParaRPr lang="nl-NL"/>
        </a:p>
      </dgm:t>
    </dgm:pt>
    <dgm:pt modelId="{921F2B03-5E1A-4F2D-8160-7B3F9A1B9A93}" type="sibTrans" cxnId="{27C9C2C2-6A5C-49B1-B81C-A66A6C73D0A7}">
      <dgm:prSet/>
      <dgm:spPr/>
      <dgm:t>
        <a:bodyPr/>
        <a:lstStyle/>
        <a:p>
          <a:endParaRPr lang="nl-NL"/>
        </a:p>
      </dgm:t>
    </dgm:pt>
    <dgm:pt modelId="{923D9626-723A-496A-9112-A935AACAFD33}">
      <dgm:prSet/>
      <dgm:spPr/>
      <dgm:t>
        <a:bodyPr/>
        <a:lstStyle/>
        <a:p>
          <a:pPr>
            <a:buNone/>
          </a:pPr>
          <a:r>
            <a:rPr lang="fr-CA" dirty="0"/>
            <a:t>Le point de départ est que chaque personne a quelque chose à offrir</a:t>
          </a:r>
          <a:endParaRPr lang="nl-NL" dirty="0"/>
        </a:p>
      </dgm:t>
    </dgm:pt>
    <dgm:pt modelId="{8883C0FB-CF1C-484C-A85F-8D494C619099}" type="parTrans" cxnId="{159A730D-9D4D-432B-8A4B-901683C311E2}">
      <dgm:prSet/>
      <dgm:spPr/>
      <dgm:t>
        <a:bodyPr/>
        <a:lstStyle/>
        <a:p>
          <a:endParaRPr lang="nl-NL"/>
        </a:p>
      </dgm:t>
    </dgm:pt>
    <dgm:pt modelId="{B1B0F5D4-21C3-4793-97B5-BF10E7F4D6A7}" type="sibTrans" cxnId="{159A730D-9D4D-432B-8A4B-901683C311E2}">
      <dgm:prSet/>
      <dgm:spPr/>
      <dgm:t>
        <a:bodyPr/>
        <a:lstStyle/>
        <a:p>
          <a:endParaRPr lang="nl-NL"/>
        </a:p>
      </dgm:t>
    </dgm:pt>
    <dgm:pt modelId="{02810AEA-5709-4156-B6BD-F6E634B9B7BD}">
      <dgm:prSet/>
      <dgm:spPr/>
      <dgm:t>
        <a:bodyPr/>
        <a:lstStyle/>
        <a:p>
          <a:pPr>
            <a:buNone/>
          </a:pPr>
          <a:r>
            <a:rPr lang="fr-CA" dirty="0"/>
            <a:t>Travailler ensemble à partir de la force sur ce qui est nécessaire</a:t>
          </a:r>
          <a:endParaRPr lang="nl-NL" dirty="0"/>
        </a:p>
      </dgm:t>
    </dgm:pt>
    <dgm:pt modelId="{4205C538-6239-4420-BDFC-F10298DA7A5D}" type="parTrans" cxnId="{F917F6FD-2D4C-4CA6-8357-E89BEB7E8A10}">
      <dgm:prSet/>
      <dgm:spPr/>
      <dgm:t>
        <a:bodyPr/>
        <a:lstStyle/>
        <a:p>
          <a:endParaRPr lang="nl-NL"/>
        </a:p>
      </dgm:t>
    </dgm:pt>
    <dgm:pt modelId="{30F9F208-2059-46BD-8E81-35FF2EF5A355}" type="sibTrans" cxnId="{F917F6FD-2D4C-4CA6-8357-E89BEB7E8A10}">
      <dgm:prSet/>
      <dgm:spPr/>
      <dgm:t>
        <a:bodyPr/>
        <a:lstStyle/>
        <a:p>
          <a:endParaRPr lang="nl-NL"/>
        </a:p>
      </dgm:t>
    </dgm:pt>
    <dgm:pt modelId="{EFF46FF1-05A2-48D1-9189-8A091DA4AD2D}">
      <dgm:prSet/>
      <dgm:spPr/>
      <dgm:t>
        <a:bodyPr/>
        <a:lstStyle/>
        <a:p>
          <a:pPr>
            <a:buNone/>
          </a:pPr>
          <a:r>
            <a:rPr lang="fr-CA" dirty="0"/>
            <a:t>encore peu d'exemples de bibliothèques</a:t>
          </a:r>
          <a:endParaRPr lang="nl-NL" dirty="0"/>
        </a:p>
      </dgm:t>
    </dgm:pt>
    <dgm:pt modelId="{A412646D-9203-4EB8-94A7-C179916ED313}" type="parTrans" cxnId="{15BF4B20-0B1A-4044-8C21-DED2BB03E1EF}">
      <dgm:prSet/>
      <dgm:spPr/>
      <dgm:t>
        <a:bodyPr/>
        <a:lstStyle/>
        <a:p>
          <a:endParaRPr lang="nl-NL"/>
        </a:p>
      </dgm:t>
    </dgm:pt>
    <dgm:pt modelId="{A76B60D5-339E-4954-9E81-3C532CC87F81}" type="sibTrans" cxnId="{15BF4B20-0B1A-4044-8C21-DED2BB03E1EF}">
      <dgm:prSet/>
      <dgm:spPr/>
      <dgm:t>
        <a:bodyPr/>
        <a:lstStyle/>
        <a:p>
          <a:endParaRPr lang="nl-NL"/>
        </a:p>
      </dgm:t>
    </dgm:pt>
    <dgm:pt modelId="{8B80F6BD-9808-419A-B97E-E79328700B0A}" type="pres">
      <dgm:prSet presAssocID="{7F4890B8-9F73-4977-8C0C-13A5C9A19C0A}" presName="linear" presStyleCnt="0">
        <dgm:presLayoutVars>
          <dgm:animLvl val="lvl"/>
          <dgm:resizeHandles val="exact"/>
        </dgm:presLayoutVars>
      </dgm:prSet>
      <dgm:spPr/>
    </dgm:pt>
    <dgm:pt modelId="{DF2E9AC9-2112-4E9E-92F7-366E13FCF14A}" type="pres">
      <dgm:prSet presAssocID="{5DC9DFC8-266B-49E9-86B6-98FF567458E2}" presName="parentText" presStyleLbl="node1" presStyleIdx="0" presStyleCnt="6" custScaleY="108342">
        <dgm:presLayoutVars>
          <dgm:chMax val="0"/>
          <dgm:bulletEnabled val="1"/>
        </dgm:presLayoutVars>
      </dgm:prSet>
      <dgm:spPr/>
    </dgm:pt>
    <dgm:pt modelId="{2359AD21-0B45-48E4-A029-BD200E7DBCEE}" type="pres">
      <dgm:prSet presAssocID="{F19C4E92-8CC6-4F94-99F2-CC8F9FC7CCC1}" presName="spacer" presStyleCnt="0"/>
      <dgm:spPr/>
    </dgm:pt>
    <dgm:pt modelId="{68186DDD-23B7-4624-9C43-F533DDB23114}" type="pres">
      <dgm:prSet presAssocID="{0CB5CB30-46B3-45A2-98DF-867D7BD3E6FE}" presName="parentText" presStyleLbl="node1" presStyleIdx="1" presStyleCnt="6" custLinFactY="-222564" custLinFactNeighborX="-1447" custLinFactNeighborY="-300000">
        <dgm:presLayoutVars>
          <dgm:chMax val="0"/>
          <dgm:bulletEnabled val="1"/>
        </dgm:presLayoutVars>
      </dgm:prSet>
      <dgm:spPr/>
    </dgm:pt>
    <dgm:pt modelId="{77AB3E07-D062-45FA-A2E0-E92621F26276}" type="pres">
      <dgm:prSet presAssocID="{921F2B03-5E1A-4F2D-8160-7B3F9A1B9A93}" presName="spacer" presStyleCnt="0"/>
      <dgm:spPr/>
    </dgm:pt>
    <dgm:pt modelId="{09E765EB-F097-44B2-83BF-38FE6F87C244}" type="pres">
      <dgm:prSet presAssocID="{B8DBA817-DBD1-41E2-8C0E-8BBDBADEF176}" presName="parentText" presStyleLbl="node1" presStyleIdx="2" presStyleCnt="6" custScaleY="103996" custLinFactY="204077" custLinFactNeighborX="-423" custLinFactNeighborY="300000">
        <dgm:presLayoutVars>
          <dgm:chMax val="0"/>
          <dgm:bulletEnabled val="1"/>
        </dgm:presLayoutVars>
      </dgm:prSet>
      <dgm:spPr/>
    </dgm:pt>
    <dgm:pt modelId="{8C8B1B79-AE00-4CCE-B6EF-C97E3F26E820}" type="pres">
      <dgm:prSet presAssocID="{517A1CD2-FF07-4ADD-898D-ABE6DDB9DDE9}" presName="spacer" presStyleCnt="0"/>
      <dgm:spPr/>
    </dgm:pt>
    <dgm:pt modelId="{0E12AD98-EE3D-4BF4-A058-1CF449E6BF3A}" type="pres">
      <dgm:prSet presAssocID="{02810AEA-5709-4156-B6BD-F6E634B9B7BD}" presName="parentText" presStyleLbl="node1" presStyleIdx="3" presStyleCnt="6" custLinFactY="-89376" custLinFactNeighborX="122" custLinFactNeighborY="-100000">
        <dgm:presLayoutVars>
          <dgm:chMax val="0"/>
          <dgm:bulletEnabled val="1"/>
        </dgm:presLayoutVars>
      </dgm:prSet>
      <dgm:spPr/>
    </dgm:pt>
    <dgm:pt modelId="{DEBA02DC-EAA0-4FF4-9833-0D137DD5A919}" type="pres">
      <dgm:prSet presAssocID="{30F9F208-2059-46BD-8E81-35FF2EF5A355}" presName="spacer" presStyleCnt="0"/>
      <dgm:spPr/>
    </dgm:pt>
    <dgm:pt modelId="{E0A7ED6F-24EE-49A6-835B-DF3CCA58DB6C}" type="pres">
      <dgm:prSet presAssocID="{923D9626-723A-496A-9112-A935AACAFD33}" presName="parentText" presStyleLbl="node1" presStyleIdx="4" presStyleCnt="6" custLinFactY="-299602" custLinFactNeighborX="182" custLinFactNeighborY="-300000">
        <dgm:presLayoutVars>
          <dgm:chMax val="0"/>
          <dgm:bulletEnabled val="1"/>
        </dgm:presLayoutVars>
      </dgm:prSet>
      <dgm:spPr/>
    </dgm:pt>
    <dgm:pt modelId="{B332337B-D89D-4D1A-8557-3FFCA4F1B601}" type="pres">
      <dgm:prSet presAssocID="{B1B0F5D4-21C3-4793-97B5-BF10E7F4D6A7}" presName="spacer" presStyleCnt="0"/>
      <dgm:spPr/>
    </dgm:pt>
    <dgm:pt modelId="{2BB83228-56C8-41F7-86CE-8BC853849B2E}" type="pres">
      <dgm:prSet presAssocID="{EFF46FF1-05A2-48D1-9189-8A091DA4AD2D}" presName="parentText" presStyleLbl="node1" presStyleIdx="5" presStyleCnt="6" custLinFactY="-196307" custLinFactNeighborX="-423" custLinFactNeighborY="-200000">
        <dgm:presLayoutVars>
          <dgm:chMax val="0"/>
          <dgm:bulletEnabled val="1"/>
        </dgm:presLayoutVars>
      </dgm:prSet>
      <dgm:spPr/>
    </dgm:pt>
  </dgm:ptLst>
  <dgm:cxnLst>
    <dgm:cxn modelId="{7BC83D09-B69B-46BF-8EC0-8119A43FE135}" type="presOf" srcId="{EFF46FF1-05A2-48D1-9189-8A091DA4AD2D}" destId="{2BB83228-56C8-41F7-86CE-8BC853849B2E}" srcOrd="0" destOrd="0" presId="urn:microsoft.com/office/officeart/2005/8/layout/vList2"/>
    <dgm:cxn modelId="{159A730D-9D4D-432B-8A4B-901683C311E2}" srcId="{7F4890B8-9F73-4977-8C0C-13A5C9A19C0A}" destId="{923D9626-723A-496A-9112-A935AACAFD33}" srcOrd="4" destOrd="0" parTransId="{8883C0FB-CF1C-484C-A85F-8D494C619099}" sibTransId="{B1B0F5D4-21C3-4793-97B5-BF10E7F4D6A7}"/>
    <dgm:cxn modelId="{E4CAB614-5087-4778-A739-2CA8BEA9A4DB}" type="presOf" srcId="{B8DBA817-DBD1-41E2-8C0E-8BBDBADEF176}" destId="{09E765EB-F097-44B2-83BF-38FE6F87C244}" srcOrd="0" destOrd="0" presId="urn:microsoft.com/office/officeart/2005/8/layout/vList2"/>
    <dgm:cxn modelId="{15BF4B20-0B1A-4044-8C21-DED2BB03E1EF}" srcId="{7F4890B8-9F73-4977-8C0C-13A5C9A19C0A}" destId="{EFF46FF1-05A2-48D1-9189-8A091DA4AD2D}" srcOrd="5" destOrd="0" parTransId="{A412646D-9203-4EB8-94A7-C179916ED313}" sibTransId="{A76B60D5-339E-4954-9E81-3C532CC87F81}"/>
    <dgm:cxn modelId="{462E5423-B51C-4A3C-92C3-4F6540F14EC1}" srcId="{7F4890B8-9F73-4977-8C0C-13A5C9A19C0A}" destId="{5DC9DFC8-266B-49E9-86B6-98FF567458E2}" srcOrd="0" destOrd="0" parTransId="{570E2AD9-F354-4E17-A6C1-1EB58FA87CAE}" sibTransId="{F19C4E92-8CC6-4F94-99F2-CC8F9FC7CCC1}"/>
    <dgm:cxn modelId="{DB8FC73D-881A-473C-BAB0-53B66CAEEC13}" type="presOf" srcId="{5DC9DFC8-266B-49E9-86B6-98FF567458E2}" destId="{DF2E9AC9-2112-4E9E-92F7-366E13FCF14A}" srcOrd="0" destOrd="0" presId="urn:microsoft.com/office/officeart/2005/8/layout/vList2"/>
    <dgm:cxn modelId="{15B77D7C-6F85-4AD1-AD93-A1D50C2340BA}" srcId="{7F4890B8-9F73-4977-8C0C-13A5C9A19C0A}" destId="{B8DBA817-DBD1-41E2-8C0E-8BBDBADEF176}" srcOrd="2" destOrd="0" parTransId="{0E878F8C-B1F3-4B59-B63A-72B701FC3200}" sibTransId="{517A1CD2-FF07-4ADD-898D-ABE6DDB9DDE9}"/>
    <dgm:cxn modelId="{BDF5219E-2065-499F-B317-8D4D449EC48C}" type="presOf" srcId="{0CB5CB30-46B3-45A2-98DF-867D7BD3E6FE}" destId="{68186DDD-23B7-4624-9C43-F533DDB23114}" srcOrd="0" destOrd="0" presId="urn:microsoft.com/office/officeart/2005/8/layout/vList2"/>
    <dgm:cxn modelId="{A9EEDF9F-7439-459D-9F55-69EDE041590D}" type="presOf" srcId="{7F4890B8-9F73-4977-8C0C-13A5C9A19C0A}" destId="{8B80F6BD-9808-419A-B97E-E79328700B0A}" srcOrd="0" destOrd="0" presId="urn:microsoft.com/office/officeart/2005/8/layout/vList2"/>
    <dgm:cxn modelId="{AE3546BB-C23C-4567-A789-FDD3DE03B9B6}" type="presOf" srcId="{02810AEA-5709-4156-B6BD-F6E634B9B7BD}" destId="{0E12AD98-EE3D-4BF4-A058-1CF449E6BF3A}" srcOrd="0" destOrd="0" presId="urn:microsoft.com/office/officeart/2005/8/layout/vList2"/>
    <dgm:cxn modelId="{27C9C2C2-6A5C-49B1-B81C-A66A6C73D0A7}" srcId="{7F4890B8-9F73-4977-8C0C-13A5C9A19C0A}" destId="{0CB5CB30-46B3-45A2-98DF-867D7BD3E6FE}" srcOrd="1" destOrd="0" parTransId="{23B9D1E6-70FA-43C8-B8B6-5CE05F7C15F1}" sibTransId="{921F2B03-5E1A-4F2D-8160-7B3F9A1B9A93}"/>
    <dgm:cxn modelId="{B89CBAEE-7383-47E4-B3F9-276850D9ED62}" type="presOf" srcId="{923D9626-723A-496A-9112-A935AACAFD33}" destId="{E0A7ED6F-24EE-49A6-835B-DF3CCA58DB6C}" srcOrd="0" destOrd="0" presId="urn:microsoft.com/office/officeart/2005/8/layout/vList2"/>
    <dgm:cxn modelId="{F917F6FD-2D4C-4CA6-8357-E89BEB7E8A10}" srcId="{7F4890B8-9F73-4977-8C0C-13A5C9A19C0A}" destId="{02810AEA-5709-4156-B6BD-F6E634B9B7BD}" srcOrd="3" destOrd="0" parTransId="{4205C538-6239-4420-BDFC-F10298DA7A5D}" sibTransId="{30F9F208-2059-46BD-8E81-35FF2EF5A355}"/>
    <dgm:cxn modelId="{53453596-1365-4665-B1BA-BFB9A6D3EA0E}" type="presParOf" srcId="{8B80F6BD-9808-419A-B97E-E79328700B0A}" destId="{DF2E9AC9-2112-4E9E-92F7-366E13FCF14A}" srcOrd="0" destOrd="0" presId="urn:microsoft.com/office/officeart/2005/8/layout/vList2"/>
    <dgm:cxn modelId="{C043B0B9-C887-4B5F-AEE3-AC6789BFAED6}" type="presParOf" srcId="{8B80F6BD-9808-419A-B97E-E79328700B0A}" destId="{2359AD21-0B45-48E4-A029-BD200E7DBCEE}" srcOrd="1" destOrd="0" presId="urn:microsoft.com/office/officeart/2005/8/layout/vList2"/>
    <dgm:cxn modelId="{37EB85F1-1F8D-444F-8304-5AA772C3605C}" type="presParOf" srcId="{8B80F6BD-9808-419A-B97E-E79328700B0A}" destId="{68186DDD-23B7-4624-9C43-F533DDB23114}" srcOrd="2" destOrd="0" presId="urn:microsoft.com/office/officeart/2005/8/layout/vList2"/>
    <dgm:cxn modelId="{2A17B2E0-0131-4B83-868F-2C4C282D8FEB}" type="presParOf" srcId="{8B80F6BD-9808-419A-B97E-E79328700B0A}" destId="{77AB3E07-D062-45FA-A2E0-E92621F26276}" srcOrd="3" destOrd="0" presId="urn:microsoft.com/office/officeart/2005/8/layout/vList2"/>
    <dgm:cxn modelId="{707EC798-3827-4DCE-979C-0D75C8413D8F}" type="presParOf" srcId="{8B80F6BD-9808-419A-B97E-E79328700B0A}" destId="{09E765EB-F097-44B2-83BF-38FE6F87C244}" srcOrd="4" destOrd="0" presId="urn:microsoft.com/office/officeart/2005/8/layout/vList2"/>
    <dgm:cxn modelId="{26102A87-25CF-4E6B-BB1E-62F9F4BDA9DA}" type="presParOf" srcId="{8B80F6BD-9808-419A-B97E-E79328700B0A}" destId="{8C8B1B79-AE00-4CCE-B6EF-C97E3F26E820}" srcOrd="5" destOrd="0" presId="urn:microsoft.com/office/officeart/2005/8/layout/vList2"/>
    <dgm:cxn modelId="{700AB2AB-B70D-4224-8334-22E164B06EF3}" type="presParOf" srcId="{8B80F6BD-9808-419A-B97E-E79328700B0A}" destId="{0E12AD98-EE3D-4BF4-A058-1CF449E6BF3A}" srcOrd="6" destOrd="0" presId="urn:microsoft.com/office/officeart/2005/8/layout/vList2"/>
    <dgm:cxn modelId="{8E525B50-2E7B-4062-8377-108389C45637}" type="presParOf" srcId="{8B80F6BD-9808-419A-B97E-E79328700B0A}" destId="{DEBA02DC-EAA0-4FF4-9833-0D137DD5A919}" srcOrd="7" destOrd="0" presId="urn:microsoft.com/office/officeart/2005/8/layout/vList2"/>
    <dgm:cxn modelId="{CA92401D-F3E5-41F7-977A-E5A3AC96FE6A}" type="presParOf" srcId="{8B80F6BD-9808-419A-B97E-E79328700B0A}" destId="{E0A7ED6F-24EE-49A6-835B-DF3CCA58DB6C}" srcOrd="8" destOrd="0" presId="urn:microsoft.com/office/officeart/2005/8/layout/vList2"/>
    <dgm:cxn modelId="{268A55C3-9797-4B5C-8107-FCDAB5ACBD43}" type="presParOf" srcId="{8B80F6BD-9808-419A-B97E-E79328700B0A}" destId="{B332337B-D89D-4D1A-8557-3FFCA4F1B601}" srcOrd="9" destOrd="0" presId="urn:microsoft.com/office/officeart/2005/8/layout/vList2"/>
    <dgm:cxn modelId="{CFE7B928-6BEB-4CCC-9D61-8B88B55882DB}" type="presParOf" srcId="{8B80F6BD-9808-419A-B97E-E79328700B0A}" destId="{2BB83228-56C8-41F7-86CE-8BC853849B2E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7D810E7-A4F1-4509-82E2-1568147A289C}" type="doc">
      <dgm:prSet loTypeId="urn:microsoft.com/office/officeart/2005/8/layout/vProcess5" loCatId="process" qsTypeId="urn:microsoft.com/office/officeart/2005/8/quickstyle/simple2" qsCatId="simple" csTypeId="urn:microsoft.com/office/officeart/2005/8/colors/accent5_2" csCatId="accent5" phldr="1"/>
      <dgm:spPr/>
      <dgm:t>
        <a:bodyPr/>
        <a:lstStyle/>
        <a:p>
          <a:endParaRPr lang="en-US"/>
        </a:p>
      </dgm:t>
    </dgm:pt>
    <dgm:pt modelId="{7C1E4EB0-FBD9-491F-B0FD-CA767964FB5B}">
      <dgm:prSet/>
      <dgm:spPr/>
      <dgm:t>
        <a:bodyPr/>
        <a:lstStyle/>
        <a:p>
          <a:pPr algn="l"/>
          <a:r>
            <a:rPr lang="en-GB" dirty="0"/>
            <a:t>- </a:t>
          </a:r>
          <a:r>
            <a:rPr lang="fr-CA" noProof="0" dirty="0"/>
            <a:t>Connexion et dialogue</a:t>
          </a:r>
        </a:p>
        <a:p>
          <a:pPr algn="l"/>
          <a:r>
            <a:rPr lang="fr-CA" noProof="0" dirty="0"/>
            <a:t>-  Réflexion, éthique et valeurs partagées</a:t>
          </a:r>
        </a:p>
        <a:p>
          <a:pPr algn="l"/>
          <a:r>
            <a:rPr lang="fr-CA" noProof="0" dirty="0"/>
            <a:t>- Citoyenneté et intégration</a:t>
          </a:r>
        </a:p>
        <a:p>
          <a:pPr algn="l"/>
          <a:r>
            <a:rPr lang="fr-CA" noProof="0" dirty="0"/>
            <a:t>- Protection de la démocratie</a:t>
          </a:r>
          <a:endParaRPr lang="en-GB" dirty="0"/>
        </a:p>
      </dgm:t>
    </dgm:pt>
    <dgm:pt modelId="{D01A2DA2-F58F-47D2-8AC4-7A8724DB21D8}" type="parTrans" cxnId="{FAEAB34C-7AD0-4A0C-ACD1-F07CC2B3B615}">
      <dgm:prSet/>
      <dgm:spPr/>
      <dgm:t>
        <a:bodyPr/>
        <a:lstStyle/>
        <a:p>
          <a:endParaRPr lang="en-US"/>
        </a:p>
      </dgm:t>
    </dgm:pt>
    <dgm:pt modelId="{D121369F-4912-418F-A0B4-A483971101C5}" type="sibTrans" cxnId="{FAEAB34C-7AD0-4A0C-ACD1-F07CC2B3B615}">
      <dgm:prSet/>
      <dgm:spPr/>
      <dgm:t>
        <a:bodyPr/>
        <a:lstStyle/>
        <a:p>
          <a:endParaRPr lang="en-US"/>
        </a:p>
      </dgm:t>
    </dgm:pt>
    <dgm:pt modelId="{E7DAC93A-8464-4A98-A527-E7DDD78562D4}" type="pres">
      <dgm:prSet presAssocID="{37D810E7-A4F1-4509-82E2-1568147A289C}" presName="outerComposite" presStyleCnt="0">
        <dgm:presLayoutVars>
          <dgm:chMax val="5"/>
          <dgm:dir/>
          <dgm:resizeHandles val="exact"/>
        </dgm:presLayoutVars>
      </dgm:prSet>
      <dgm:spPr/>
    </dgm:pt>
    <dgm:pt modelId="{806BA377-BECA-4DB1-A3EA-1E50CC494847}" type="pres">
      <dgm:prSet presAssocID="{37D810E7-A4F1-4509-82E2-1568147A289C}" presName="dummyMaxCanvas" presStyleCnt="0">
        <dgm:presLayoutVars/>
      </dgm:prSet>
      <dgm:spPr/>
    </dgm:pt>
    <dgm:pt modelId="{C5E692BB-04B7-43BB-9ACC-F9B0DBD1985D}" type="pres">
      <dgm:prSet presAssocID="{37D810E7-A4F1-4509-82E2-1568147A289C}" presName="OneNode_1" presStyleLbl="node1" presStyleIdx="0" presStyleCnt="1" custScaleY="127457">
        <dgm:presLayoutVars>
          <dgm:bulletEnabled val="1"/>
        </dgm:presLayoutVars>
      </dgm:prSet>
      <dgm:spPr/>
    </dgm:pt>
  </dgm:ptLst>
  <dgm:cxnLst>
    <dgm:cxn modelId="{7809F809-CB8F-4BB0-AC50-77548935FDFC}" type="presOf" srcId="{7C1E4EB0-FBD9-491F-B0FD-CA767964FB5B}" destId="{C5E692BB-04B7-43BB-9ACC-F9B0DBD1985D}" srcOrd="0" destOrd="0" presId="urn:microsoft.com/office/officeart/2005/8/layout/vProcess5"/>
    <dgm:cxn modelId="{F5D9CB40-070D-4A68-AFC4-E1A2C15AB651}" type="presOf" srcId="{37D810E7-A4F1-4509-82E2-1568147A289C}" destId="{E7DAC93A-8464-4A98-A527-E7DDD78562D4}" srcOrd="0" destOrd="0" presId="urn:microsoft.com/office/officeart/2005/8/layout/vProcess5"/>
    <dgm:cxn modelId="{FAEAB34C-7AD0-4A0C-ACD1-F07CC2B3B615}" srcId="{37D810E7-A4F1-4509-82E2-1568147A289C}" destId="{7C1E4EB0-FBD9-491F-B0FD-CA767964FB5B}" srcOrd="0" destOrd="0" parTransId="{D01A2DA2-F58F-47D2-8AC4-7A8724DB21D8}" sibTransId="{D121369F-4912-418F-A0B4-A483971101C5}"/>
    <dgm:cxn modelId="{8A4B8527-00C8-4D18-B0DE-3D15CD8F2C85}" type="presParOf" srcId="{E7DAC93A-8464-4A98-A527-E7DDD78562D4}" destId="{806BA377-BECA-4DB1-A3EA-1E50CC494847}" srcOrd="0" destOrd="0" presId="urn:microsoft.com/office/officeart/2005/8/layout/vProcess5"/>
    <dgm:cxn modelId="{4F5C436F-E7ED-41B8-8FCB-735F401B0B0A}" type="presParOf" srcId="{E7DAC93A-8464-4A98-A527-E7DDD78562D4}" destId="{C5E692BB-04B7-43BB-9ACC-F9B0DBD1985D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7D810E7-A4F1-4509-82E2-1568147A289C}" type="doc">
      <dgm:prSet loTypeId="urn:microsoft.com/office/officeart/2005/8/layout/b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E9B04CF9-935D-4FFE-8C59-6D70E835C62C}">
      <dgm:prSet custT="1"/>
      <dgm:spPr/>
      <dgm:t>
        <a:bodyPr/>
        <a:lstStyle/>
        <a:p>
          <a:pPr algn="l"/>
          <a:r>
            <a:rPr lang="fr-FR" sz="2400" dirty="0"/>
            <a:t>Par exemple</a:t>
          </a:r>
        </a:p>
        <a:p>
          <a:pPr algn="l"/>
          <a:r>
            <a:rPr lang="fr-FR" sz="2400" dirty="0"/>
            <a:t>- Renseignements sur la sélection et les débats</a:t>
          </a:r>
        </a:p>
        <a:p>
          <a:pPr algn="l"/>
          <a:r>
            <a:rPr lang="fr-FR" sz="2400" dirty="0"/>
            <a:t>- Rencontre citoyenne et intégration </a:t>
          </a:r>
        </a:p>
        <a:p>
          <a:pPr algn="l"/>
          <a:r>
            <a:rPr lang="fr-FR" sz="2400" dirty="0"/>
            <a:t>- Information et accompagnement à la consultation citoyenne</a:t>
          </a:r>
        </a:p>
        <a:p>
          <a:pPr algn="l"/>
          <a:r>
            <a:rPr lang="fr-FR" sz="2400" dirty="0"/>
            <a:t>- Utilisez vos renseignements et votre collection </a:t>
          </a:r>
        </a:p>
        <a:p>
          <a:pPr algn="l"/>
          <a:r>
            <a:rPr lang="fr-FR" sz="2400" dirty="0"/>
            <a:t>- Introduction à la démocratie pour les jeunes de 18 ans</a:t>
          </a:r>
        </a:p>
      </dgm:t>
    </dgm:pt>
    <dgm:pt modelId="{3A628F8D-05C0-4FCA-95DA-7E71784E0A7E}" type="parTrans" cxnId="{CF93068E-D406-4168-A598-D7D2671FB849}">
      <dgm:prSet/>
      <dgm:spPr/>
      <dgm:t>
        <a:bodyPr/>
        <a:lstStyle/>
        <a:p>
          <a:endParaRPr lang="nl-NL"/>
        </a:p>
      </dgm:t>
    </dgm:pt>
    <dgm:pt modelId="{AB0AA844-B15F-43E7-81A2-45DF8354A6C3}" type="sibTrans" cxnId="{CF93068E-D406-4168-A598-D7D2671FB849}">
      <dgm:prSet/>
      <dgm:spPr/>
      <dgm:t>
        <a:bodyPr/>
        <a:lstStyle/>
        <a:p>
          <a:endParaRPr lang="nl-NL"/>
        </a:p>
      </dgm:t>
    </dgm:pt>
    <dgm:pt modelId="{BC60BCCD-1A6E-4F1B-8AF3-2CA06ECDDDDD}" type="pres">
      <dgm:prSet presAssocID="{37D810E7-A4F1-4509-82E2-1568147A289C}" presName="Name0" presStyleCnt="0">
        <dgm:presLayoutVars>
          <dgm:dir/>
          <dgm:resizeHandles/>
        </dgm:presLayoutVars>
      </dgm:prSet>
      <dgm:spPr/>
    </dgm:pt>
    <dgm:pt modelId="{DB6B24FF-FF8A-4CCA-AB93-86203B7712B4}" type="pres">
      <dgm:prSet presAssocID="{E9B04CF9-935D-4FFE-8C59-6D70E835C62C}" presName="compNode" presStyleCnt="0"/>
      <dgm:spPr/>
    </dgm:pt>
    <dgm:pt modelId="{A80210AE-33EF-4D5E-8D7F-342292D9D123}" type="pres">
      <dgm:prSet presAssocID="{E9B04CF9-935D-4FFE-8C59-6D70E835C62C}" presName="dummyConnPt" presStyleCnt="0"/>
      <dgm:spPr/>
    </dgm:pt>
    <dgm:pt modelId="{7F99FAF2-103B-4C6B-961C-684066352A8E}" type="pres">
      <dgm:prSet presAssocID="{E9B04CF9-935D-4FFE-8C59-6D70E835C62C}" presName="node" presStyleLbl="node1" presStyleIdx="0" presStyleCnt="1" custScaleX="144094" custLinFactNeighborX="-715" custLinFactNeighborY="-13442">
        <dgm:presLayoutVars>
          <dgm:bulletEnabled val="1"/>
        </dgm:presLayoutVars>
      </dgm:prSet>
      <dgm:spPr/>
    </dgm:pt>
  </dgm:ptLst>
  <dgm:cxnLst>
    <dgm:cxn modelId="{72A3F652-3A07-441A-B04B-4A93D17131BE}" type="presOf" srcId="{E9B04CF9-935D-4FFE-8C59-6D70E835C62C}" destId="{7F99FAF2-103B-4C6B-961C-684066352A8E}" srcOrd="0" destOrd="0" presId="urn:microsoft.com/office/officeart/2005/8/layout/bProcess4"/>
    <dgm:cxn modelId="{CF93068E-D406-4168-A598-D7D2671FB849}" srcId="{37D810E7-A4F1-4509-82E2-1568147A289C}" destId="{E9B04CF9-935D-4FFE-8C59-6D70E835C62C}" srcOrd="0" destOrd="0" parTransId="{3A628F8D-05C0-4FCA-95DA-7E71784E0A7E}" sibTransId="{AB0AA844-B15F-43E7-81A2-45DF8354A6C3}"/>
    <dgm:cxn modelId="{1799359A-7532-4902-A2F5-8C888BE7EDF9}" type="presOf" srcId="{37D810E7-A4F1-4509-82E2-1568147A289C}" destId="{BC60BCCD-1A6E-4F1B-8AF3-2CA06ECDDDDD}" srcOrd="0" destOrd="0" presId="urn:microsoft.com/office/officeart/2005/8/layout/bProcess4"/>
    <dgm:cxn modelId="{3886AC22-1D2E-4CA4-A404-3577D08B3ACF}" type="presParOf" srcId="{BC60BCCD-1A6E-4F1B-8AF3-2CA06ECDDDDD}" destId="{DB6B24FF-FF8A-4CCA-AB93-86203B7712B4}" srcOrd="0" destOrd="0" presId="urn:microsoft.com/office/officeart/2005/8/layout/bProcess4"/>
    <dgm:cxn modelId="{19CD36EF-BC8B-457C-BC97-B66418FA925F}" type="presParOf" srcId="{DB6B24FF-FF8A-4CCA-AB93-86203B7712B4}" destId="{A80210AE-33EF-4D5E-8D7F-342292D9D123}" srcOrd="0" destOrd="0" presId="urn:microsoft.com/office/officeart/2005/8/layout/bProcess4"/>
    <dgm:cxn modelId="{ADF15AB6-57F9-4244-A9C9-59682847AA32}" type="presParOf" srcId="{DB6B24FF-FF8A-4CCA-AB93-86203B7712B4}" destId="{7F99FAF2-103B-4C6B-961C-684066352A8E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F4890B8-9F73-4977-8C0C-13A5C9A19C0A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70A3FA8-FB2F-4366-9EFE-511A008B3007}">
      <dgm:prSet/>
      <dgm:spPr/>
      <dgm:t>
        <a:bodyPr/>
        <a:lstStyle/>
        <a:p>
          <a:r>
            <a:rPr lang="fr-CA" noProof="0" dirty="0"/>
            <a:t>Dialogues et débats; soutien à la liberté d'expression</a:t>
          </a:r>
        </a:p>
      </dgm:t>
    </dgm:pt>
    <dgm:pt modelId="{E63F7F9A-7AEB-46C5-9322-34CD511C83E0}" type="parTrans" cxnId="{364CDE49-18E0-4A03-B87C-B9C9D2A00AA0}">
      <dgm:prSet/>
      <dgm:spPr/>
      <dgm:t>
        <a:bodyPr/>
        <a:lstStyle/>
        <a:p>
          <a:endParaRPr lang="en-US"/>
        </a:p>
      </dgm:t>
    </dgm:pt>
    <dgm:pt modelId="{AADD6BA9-E367-4967-B113-2170FFA35E47}" type="sibTrans" cxnId="{364CDE49-18E0-4A03-B87C-B9C9D2A00AA0}">
      <dgm:prSet/>
      <dgm:spPr/>
      <dgm:t>
        <a:bodyPr/>
        <a:lstStyle/>
        <a:p>
          <a:endParaRPr lang="en-US"/>
        </a:p>
      </dgm:t>
    </dgm:pt>
    <dgm:pt modelId="{99D18E80-0796-449D-907D-7D816ABF8A78}">
      <dgm:prSet/>
      <dgm:spPr/>
      <dgm:t>
        <a:bodyPr/>
        <a:lstStyle/>
        <a:p>
          <a:pPr>
            <a:buNone/>
          </a:pPr>
          <a:r>
            <a:rPr lang="fr-CA"/>
            <a:t>Présentations et ateliers sur des sujets sociaux</a:t>
          </a:r>
          <a:endParaRPr lang="nl-NL"/>
        </a:p>
      </dgm:t>
    </dgm:pt>
    <dgm:pt modelId="{08B7F5B4-36AA-47C6-8C87-BC02B7DC0009}" type="parTrans" cxnId="{EB096617-920C-4CBF-8D42-E8D804C9206E}">
      <dgm:prSet/>
      <dgm:spPr/>
      <dgm:t>
        <a:bodyPr/>
        <a:lstStyle/>
        <a:p>
          <a:endParaRPr lang="nl-NL"/>
        </a:p>
      </dgm:t>
    </dgm:pt>
    <dgm:pt modelId="{6D7FA0D4-C368-44B9-8ED6-B1F9EEF581BF}" type="sibTrans" cxnId="{EB096617-920C-4CBF-8D42-E8D804C9206E}">
      <dgm:prSet/>
      <dgm:spPr/>
      <dgm:t>
        <a:bodyPr/>
        <a:lstStyle/>
        <a:p>
          <a:endParaRPr lang="nl-NL"/>
        </a:p>
      </dgm:t>
    </dgm:pt>
    <dgm:pt modelId="{AFFDADBD-F11F-4029-9863-775236A26A83}">
      <dgm:prSet/>
      <dgm:spPr/>
      <dgm:t>
        <a:bodyPr/>
        <a:lstStyle/>
        <a:p>
          <a:pPr>
            <a:buNone/>
          </a:pPr>
          <a:r>
            <a:rPr lang="fr-CA" dirty="0"/>
            <a:t>Utilisation de la collection, des expositions, des renseignements</a:t>
          </a:r>
          <a:endParaRPr lang="nl-NL" dirty="0"/>
        </a:p>
      </dgm:t>
    </dgm:pt>
    <dgm:pt modelId="{9F46EF9E-A949-47E4-80DA-3375C838F894}" type="parTrans" cxnId="{2D358107-C23A-40F6-B511-B8D040E37A7F}">
      <dgm:prSet/>
      <dgm:spPr/>
      <dgm:t>
        <a:bodyPr/>
        <a:lstStyle/>
        <a:p>
          <a:endParaRPr lang="nl-NL"/>
        </a:p>
      </dgm:t>
    </dgm:pt>
    <dgm:pt modelId="{294B1747-67B5-4752-889B-BC5C653D5BA8}" type="sibTrans" cxnId="{2D358107-C23A-40F6-B511-B8D040E37A7F}">
      <dgm:prSet/>
      <dgm:spPr/>
      <dgm:t>
        <a:bodyPr/>
        <a:lstStyle/>
        <a:p>
          <a:endParaRPr lang="nl-NL"/>
        </a:p>
      </dgm:t>
    </dgm:pt>
    <dgm:pt modelId="{33E39730-B326-4B54-AF59-BE5F22E8A962}">
      <dgm:prSet/>
      <dgm:spPr/>
      <dgm:t>
        <a:bodyPr/>
        <a:lstStyle/>
        <a:p>
          <a:pPr>
            <a:buNone/>
          </a:pPr>
          <a:r>
            <a:rPr lang="fr-CA" dirty="0"/>
            <a:t>Assemblées municipales, soutien aux initiatives citoyennes, formulation d'avis consultatifs</a:t>
          </a:r>
          <a:endParaRPr lang="nl-NL" dirty="0"/>
        </a:p>
      </dgm:t>
    </dgm:pt>
    <dgm:pt modelId="{1FEFB793-F3F6-48F2-ACFC-9488E71E838A}" type="parTrans" cxnId="{2F3E9D9D-6168-4BDA-AD82-1EA5DB8852BA}">
      <dgm:prSet/>
      <dgm:spPr/>
      <dgm:t>
        <a:bodyPr/>
        <a:lstStyle/>
        <a:p>
          <a:endParaRPr lang="nl-NL"/>
        </a:p>
      </dgm:t>
    </dgm:pt>
    <dgm:pt modelId="{17FA9990-88AC-4F5B-B869-4D7699000CAD}" type="sibTrans" cxnId="{2F3E9D9D-6168-4BDA-AD82-1EA5DB8852BA}">
      <dgm:prSet/>
      <dgm:spPr/>
      <dgm:t>
        <a:bodyPr/>
        <a:lstStyle/>
        <a:p>
          <a:endParaRPr lang="nl-NL"/>
        </a:p>
      </dgm:t>
    </dgm:pt>
    <dgm:pt modelId="{8B80F6BD-9808-419A-B97E-E79328700B0A}" type="pres">
      <dgm:prSet presAssocID="{7F4890B8-9F73-4977-8C0C-13A5C9A19C0A}" presName="linear" presStyleCnt="0">
        <dgm:presLayoutVars>
          <dgm:animLvl val="lvl"/>
          <dgm:resizeHandles val="exact"/>
        </dgm:presLayoutVars>
      </dgm:prSet>
      <dgm:spPr/>
    </dgm:pt>
    <dgm:pt modelId="{D8B2BF8D-C068-453F-AB12-12B6D596E176}" type="pres">
      <dgm:prSet presAssocID="{AFFDADBD-F11F-4029-9863-775236A26A83}" presName="parentText" presStyleLbl="node1" presStyleIdx="0" presStyleCnt="4" custLinFactY="-25221" custLinFactNeighborX="-423" custLinFactNeighborY="-100000">
        <dgm:presLayoutVars>
          <dgm:chMax val="0"/>
          <dgm:bulletEnabled val="1"/>
        </dgm:presLayoutVars>
      </dgm:prSet>
      <dgm:spPr/>
    </dgm:pt>
    <dgm:pt modelId="{E575FA04-5E42-4107-8B6E-A9817210EF27}" type="pres">
      <dgm:prSet presAssocID="{294B1747-67B5-4752-889B-BC5C653D5BA8}" presName="spacer" presStyleCnt="0"/>
      <dgm:spPr/>
    </dgm:pt>
    <dgm:pt modelId="{A7778DAA-6044-4570-8943-1851ADEB2FD0}" type="pres">
      <dgm:prSet presAssocID="{99D18E80-0796-449D-907D-7D816ABF8A78}" presName="parentText" presStyleLbl="node1" presStyleIdx="1" presStyleCnt="4" custLinFactY="108624" custLinFactNeighborY="200000">
        <dgm:presLayoutVars>
          <dgm:chMax val="0"/>
          <dgm:bulletEnabled val="1"/>
        </dgm:presLayoutVars>
      </dgm:prSet>
      <dgm:spPr/>
    </dgm:pt>
    <dgm:pt modelId="{C55CFC16-FFE5-45E5-BABD-06D93DC55002}" type="pres">
      <dgm:prSet presAssocID="{6D7FA0D4-C368-44B9-8ED6-B1F9EEF581BF}" presName="spacer" presStyleCnt="0"/>
      <dgm:spPr/>
    </dgm:pt>
    <dgm:pt modelId="{32AD3A25-11A5-4F1C-A8F7-E4522DB28676}" type="pres">
      <dgm:prSet presAssocID="{33E39730-B326-4B54-AF59-BE5F22E8A962}" presName="parentText" presStyleLbl="node1" presStyleIdx="2" presStyleCnt="4" custLinFactY="132658" custLinFactNeighborY="200000">
        <dgm:presLayoutVars>
          <dgm:chMax val="0"/>
          <dgm:bulletEnabled val="1"/>
        </dgm:presLayoutVars>
      </dgm:prSet>
      <dgm:spPr/>
    </dgm:pt>
    <dgm:pt modelId="{34F6DBDE-4E8E-4869-9498-BD52E71DB03A}" type="pres">
      <dgm:prSet presAssocID="{17FA9990-88AC-4F5B-B869-4D7699000CAD}" presName="spacer" presStyleCnt="0"/>
      <dgm:spPr/>
    </dgm:pt>
    <dgm:pt modelId="{162CF1DB-E71C-4B95-8EF6-ED61C79B3ECD}" type="pres">
      <dgm:prSet presAssocID="{F70A3FA8-FB2F-4366-9EFE-511A008B3007}" presName="parentText" presStyleLbl="node1" presStyleIdx="3" presStyleCnt="4" custLinFactY="-206011" custLinFactNeighborY="-300000">
        <dgm:presLayoutVars>
          <dgm:chMax val="0"/>
          <dgm:bulletEnabled val="1"/>
        </dgm:presLayoutVars>
      </dgm:prSet>
      <dgm:spPr/>
    </dgm:pt>
  </dgm:ptLst>
  <dgm:cxnLst>
    <dgm:cxn modelId="{2D358107-C23A-40F6-B511-B8D040E37A7F}" srcId="{7F4890B8-9F73-4977-8C0C-13A5C9A19C0A}" destId="{AFFDADBD-F11F-4029-9863-775236A26A83}" srcOrd="0" destOrd="0" parTransId="{9F46EF9E-A949-47E4-80DA-3375C838F894}" sibTransId="{294B1747-67B5-4752-889B-BC5C653D5BA8}"/>
    <dgm:cxn modelId="{EB096617-920C-4CBF-8D42-E8D804C9206E}" srcId="{7F4890B8-9F73-4977-8C0C-13A5C9A19C0A}" destId="{99D18E80-0796-449D-907D-7D816ABF8A78}" srcOrd="1" destOrd="0" parTransId="{08B7F5B4-36AA-47C6-8C87-BC02B7DC0009}" sibTransId="{6D7FA0D4-C368-44B9-8ED6-B1F9EEF581BF}"/>
    <dgm:cxn modelId="{0844C823-E8E6-40C9-855A-5312078BF9FA}" type="presOf" srcId="{99D18E80-0796-449D-907D-7D816ABF8A78}" destId="{A7778DAA-6044-4570-8943-1851ADEB2FD0}" srcOrd="0" destOrd="0" presId="urn:microsoft.com/office/officeart/2005/8/layout/vList2"/>
    <dgm:cxn modelId="{3CB8E024-C82D-41E9-AB61-B41286AAC073}" type="presOf" srcId="{F70A3FA8-FB2F-4366-9EFE-511A008B3007}" destId="{162CF1DB-E71C-4B95-8EF6-ED61C79B3ECD}" srcOrd="0" destOrd="0" presId="urn:microsoft.com/office/officeart/2005/8/layout/vList2"/>
    <dgm:cxn modelId="{364CDE49-18E0-4A03-B87C-B9C9D2A00AA0}" srcId="{7F4890B8-9F73-4977-8C0C-13A5C9A19C0A}" destId="{F70A3FA8-FB2F-4366-9EFE-511A008B3007}" srcOrd="3" destOrd="0" parTransId="{E63F7F9A-7AEB-46C5-9322-34CD511C83E0}" sibTransId="{AADD6BA9-E367-4967-B113-2170FFA35E47}"/>
    <dgm:cxn modelId="{2F3E9D9D-6168-4BDA-AD82-1EA5DB8852BA}" srcId="{7F4890B8-9F73-4977-8C0C-13A5C9A19C0A}" destId="{33E39730-B326-4B54-AF59-BE5F22E8A962}" srcOrd="2" destOrd="0" parTransId="{1FEFB793-F3F6-48F2-ACFC-9488E71E838A}" sibTransId="{17FA9990-88AC-4F5B-B869-4D7699000CAD}"/>
    <dgm:cxn modelId="{A9EEDF9F-7439-459D-9F55-69EDE041590D}" type="presOf" srcId="{7F4890B8-9F73-4977-8C0C-13A5C9A19C0A}" destId="{8B80F6BD-9808-419A-B97E-E79328700B0A}" srcOrd="0" destOrd="0" presId="urn:microsoft.com/office/officeart/2005/8/layout/vList2"/>
    <dgm:cxn modelId="{A23A32C4-714E-4397-BE9D-78C2EC76E9C2}" type="presOf" srcId="{AFFDADBD-F11F-4029-9863-775236A26A83}" destId="{D8B2BF8D-C068-453F-AB12-12B6D596E176}" srcOrd="0" destOrd="0" presId="urn:microsoft.com/office/officeart/2005/8/layout/vList2"/>
    <dgm:cxn modelId="{6D2537F2-3E9B-4AA5-ACE5-C564C9ED2118}" type="presOf" srcId="{33E39730-B326-4B54-AF59-BE5F22E8A962}" destId="{32AD3A25-11A5-4F1C-A8F7-E4522DB28676}" srcOrd="0" destOrd="0" presId="urn:microsoft.com/office/officeart/2005/8/layout/vList2"/>
    <dgm:cxn modelId="{6B018B0B-E93F-413A-B093-4A0326620725}" type="presParOf" srcId="{8B80F6BD-9808-419A-B97E-E79328700B0A}" destId="{D8B2BF8D-C068-453F-AB12-12B6D596E176}" srcOrd="0" destOrd="0" presId="urn:microsoft.com/office/officeart/2005/8/layout/vList2"/>
    <dgm:cxn modelId="{F508190C-583E-467D-B029-E2BC38A56252}" type="presParOf" srcId="{8B80F6BD-9808-419A-B97E-E79328700B0A}" destId="{E575FA04-5E42-4107-8B6E-A9817210EF27}" srcOrd="1" destOrd="0" presId="urn:microsoft.com/office/officeart/2005/8/layout/vList2"/>
    <dgm:cxn modelId="{8418E240-B418-4CA9-98FA-AC4E8048925A}" type="presParOf" srcId="{8B80F6BD-9808-419A-B97E-E79328700B0A}" destId="{A7778DAA-6044-4570-8943-1851ADEB2FD0}" srcOrd="2" destOrd="0" presId="urn:microsoft.com/office/officeart/2005/8/layout/vList2"/>
    <dgm:cxn modelId="{F8242BD7-C059-4889-BA64-E666094ED810}" type="presParOf" srcId="{8B80F6BD-9808-419A-B97E-E79328700B0A}" destId="{C55CFC16-FFE5-45E5-BABD-06D93DC55002}" srcOrd="3" destOrd="0" presId="urn:microsoft.com/office/officeart/2005/8/layout/vList2"/>
    <dgm:cxn modelId="{B3D2CC03-F707-4169-9D6F-96D1C3CB05D2}" type="presParOf" srcId="{8B80F6BD-9808-419A-B97E-E79328700B0A}" destId="{32AD3A25-11A5-4F1C-A8F7-E4522DB28676}" srcOrd="4" destOrd="0" presId="urn:microsoft.com/office/officeart/2005/8/layout/vList2"/>
    <dgm:cxn modelId="{F0592FBA-3B30-496F-B73B-8AB84BA8A73D}" type="presParOf" srcId="{8B80F6BD-9808-419A-B97E-E79328700B0A}" destId="{34F6DBDE-4E8E-4869-9498-BD52E71DB03A}" srcOrd="5" destOrd="0" presId="urn:microsoft.com/office/officeart/2005/8/layout/vList2"/>
    <dgm:cxn modelId="{598392CB-0DB3-436A-827F-15F0E7F47275}" type="presParOf" srcId="{8B80F6BD-9808-419A-B97E-E79328700B0A}" destId="{162CF1DB-E71C-4B95-8EF6-ED61C79B3ECD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2E9AC9-2112-4E9E-92F7-366E13FCF14A}">
      <dsp:nvSpPr>
        <dsp:cNvPr id="0" name=""/>
        <dsp:cNvSpPr/>
      </dsp:nvSpPr>
      <dsp:spPr>
        <a:xfrm>
          <a:off x="0" y="17260"/>
          <a:ext cx="8105601" cy="5716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200" kern="1200" dirty="0"/>
            <a:t>Pr</a:t>
          </a:r>
          <a:endParaRPr lang="en-US" sz="2200" kern="1200" dirty="0"/>
        </a:p>
      </dsp:txBody>
      <dsp:txXfrm>
        <a:off x="27908" y="45168"/>
        <a:ext cx="8049785" cy="515872"/>
      </dsp:txXfrm>
    </dsp:sp>
    <dsp:sp modelId="{68186DDD-23B7-4624-9C43-F533DDB23114}">
      <dsp:nvSpPr>
        <dsp:cNvPr id="0" name=""/>
        <dsp:cNvSpPr/>
      </dsp:nvSpPr>
      <dsp:spPr>
        <a:xfrm>
          <a:off x="0" y="0"/>
          <a:ext cx="8105601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200" kern="1200" dirty="0"/>
            <a:t>Les problèmes et ce qui n'existe pas ne sont pas au centre</a:t>
          </a:r>
          <a:endParaRPr lang="nl-NL" sz="2200" kern="1200" dirty="0"/>
        </a:p>
      </dsp:txBody>
      <dsp:txXfrm>
        <a:off x="25759" y="25759"/>
        <a:ext cx="8054083" cy="476152"/>
      </dsp:txXfrm>
    </dsp:sp>
    <dsp:sp modelId="{09E765EB-F097-44B2-83BF-38FE6F87C244}">
      <dsp:nvSpPr>
        <dsp:cNvPr id="0" name=""/>
        <dsp:cNvSpPr/>
      </dsp:nvSpPr>
      <dsp:spPr>
        <a:xfrm>
          <a:off x="0" y="2510271"/>
          <a:ext cx="8105601" cy="54875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200" kern="1200" dirty="0"/>
            <a:t>https://resources.depaul.edu/abcd-institute/</a:t>
          </a:r>
          <a:endParaRPr lang="en-US" sz="2200" kern="1200" dirty="0"/>
        </a:p>
      </dsp:txBody>
      <dsp:txXfrm>
        <a:off x="26788" y="2537059"/>
        <a:ext cx="8052025" cy="495179"/>
      </dsp:txXfrm>
    </dsp:sp>
    <dsp:sp modelId="{0E12AD98-EE3D-4BF4-A058-1CF449E6BF3A}">
      <dsp:nvSpPr>
        <dsp:cNvPr id="0" name=""/>
        <dsp:cNvSpPr/>
      </dsp:nvSpPr>
      <dsp:spPr>
        <a:xfrm>
          <a:off x="0" y="1320483"/>
          <a:ext cx="8105601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200" kern="1200" dirty="0"/>
            <a:t>Travailler ensemble à partir de la force sur ce qui est nécessaire</a:t>
          </a:r>
          <a:endParaRPr lang="nl-NL" sz="2200" kern="1200" dirty="0"/>
        </a:p>
      </dsp:txBody>
      <dsp:txXfrm>
        <a:off x="25759" y="1346242"/>
        <a:ext cx="8054083" cy="476152"/>
      </dsp:txXfrm>
    </dsp:sp>
    <dsp:sp modelId="{E0A7ED6F-24EE-49A6-835B-DF3CCA58DB6C}">
      <dsp:nvSpPr>
        <dsp:cNvPr id="0" name=""/>
        <dsp:cNvSpPr/>
      </dsp:nvSpPr>
      <dsp:spPr>
        <a:xfrm>
          <a:off x="0" y="675494"/>
          <a:ext cx="8105601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200" kern="1200" dirty="0"/>
            <a:t>Le point de départ est que chaque personne a quelque chose à offrir</a:t>
          </a:r>
          <a:endParaRPr lang="nl-NL" sz="2200" kern="1200" dirty="0"/>
        </a:p>
      </dsp:txBody>
      <dsp:txXfrm>
        <a:off x="25759" y="701253"/>
        <a:ext cx="8054083" cy="476152"/>
      </dsp:txXfrm>
    </dsp:sp>
    <dsp:sp modelId="{2BB83228-56C8-41F7-86CE-8BC853849B2E}">
      <dsp:nvSpPr>
        <dsp:cNvPr id="0" name=""/>
        <dsp:cNvSpPr/>
      </dsp:nvSpPr>
      <dsp:spPr>
        <a:xfrm>
          <a:off x="0" y="1874940"/>
          <a:ext cx="8105601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200" kern="1200" dirty="0"/>
            <a:t>encore peu d'exemples de bibliothèques</a:t>
          </a:r>
          <a:endParaRPr lang="nl-NL" sz="2200" kern="1200" dirty="0"/>
        </a:p>
      </dsp:txBody>
      <dsp:txXfrm>
        <a:off x="25759" y="1900699"/>
        <a:ext cx="8054083" cy="47615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E692BB-04B7-43BB-9ACC-F9B0DBD1985D}">
      <dsp:nvSpPr>
        <dsp:cNvPr id="0" name=""/>
        <dsp:cNvSpPr/>
      </dsp:nvSpPr>
      <dsp:spPr>
        <a:xfrm>
          <a:off x="0" y="747042"/>
          <a:ext cx="6713552" cy="2625086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3000" kern="1200" dirty="0"/>
            <a:t>- </a:t>
          </a:r>
          <a:r>
            <a:rPr lang="fr-CA" sz="3000" kern="1200" noProof="0" dirty="0"/>
            <a:t>Connexion et dialogue</a:t>
          </a:r>
        </a:p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000" kern="1200" noProof="0" dirty="0"/>
            <a:t>-  Réflexion, éthique et valeurs partagées</a:t>
          </a:r>
        </a:p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000" kern="1200" noProof="0" dirty="0"/>
            <a:t>- Citoyenneté et intégration</a:t>
          </a:r>
        </a:p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3000" kern="1200" noProof="0" dirty="0"/>
            <a:t>- Protection de la démocratie</a:t>
          </a:r>
          <a:endParaRPr lang="en-GB" sz="3000" kern="1200" dirty="0"/>
        </a:p>
      </dsp:txBody>
      <dsp:txXfrm>
        <a:off x="76886" y="823928"/>
        <a:ext cx="6559780" cy="247131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99FAF2-103B-4C6B-961C-684066352A8E}">
      <dsp:nvSpPr>
        <dsp:cNvPr id="0" name=""/>
        <dsp:cNvSpPr/>
      </dsp:nvSpPr>
      <dsp:spPr>
        <a:xfrm>
          <a:off x="616434" y="0"/>
          <a:ext cx="8049300" cy="335168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/>
            <a:t>Par exemple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/>
            <a:t>- Renseignements sur la sélection et les débats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/>
            <a:t>- Rencontre citoyenne et intégration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/>
            <a:t>- Information et accompagnement à la consultation citoyenne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/>
            <a:t>- Utilisez vos renseignements et votre collection </a:t>
          </a:r>
        </a:p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2400" kern="1200" dirty="0"/>
            <a:t>- Introduction à la démocratie pour les jeunes de 18 ans</a:t>
          </a:r>
        </a:p>
      </dsp:txBody>
      <dsp:txXfrm>
        <a:off x="714602" y="98168"/>
        <a:ext cx="7852964" cy="315535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8B2BF8D-C068-453F-AB12-12B6D596E176}">
      <dsp:nvSpPr>
        <dsp:cNvPr id="0" name=""/>
        <dsp:cNvSpPr/>
      </dsp:nvSpPr>
      <dsp:spPr>
        <a:xfrm>
          <a:off x="0" y="64573"/>
          <a:ext cx="10301577" cy="5036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100" kern="1200" dirty="0"/>
            <a:t>Utilisation de la collection, des expositions, des renseignements</a:t>
          </a:r>
          <a:endParaRPr lang="nl-NL" sz="2100" kern="1200" dirty="0"/>
        </a:p>
      </dsp:txBody>
      <dsp:txXfrm>
        <a:off x="24588" y="89161"/>
        <a:ext cx="10252401" cy="454509"/>
      </dsp:txXfrm>
    </dsp:sp>
    <dsp:sp modelId="{A7778DAA-6044-4570-8943-1851ADEB2FD0}">
      <dsp:nvSpPr>
        <dsp:cNvPr id="0" name=""/>
        <dsp:cNvSpPr/>
      </dsp:nvSpPr>
      <dsp:spPr>
        <a:xfrm>
          <a:off x="0" y="1484335"/>
          <a:ext cx="10301577" cy="5036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100" kern="1200"/>
            <a:t>Présentations et ateliers sur des sujets sociaux</a:t>
          </a:r>
          <a:endParaRPr lang="nl-NL" sz="2100" kern="1200"/>
        </a:p>
      </dsp:txBody>
      <dsp:txXfrm>
        <a:off x="24588" y="1508923"/>
        <a:ext cx="10252401" cy="454509"/>
      </dsp:txXfrm>
    </dsp:sp>
    <dsp:sp modelId="{32AD3A25-11A5-4F1C-A8F7-E4522DB28676}">
      <dsp:nvSpPr>
        <dsp:cNvPr id="0" name=""/>
        <dsp:cNvSpPr/>
      </dsp:nvSpPr>
      <dsp:spPr>
        <a:xfrm>
          <a:off x="0" y="2169555"/>
          <a:ext cx="10301577" cy="5036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100" kern="1200" dirty="0"/>
            <a:t>Assemblées municipales, soutien aux initiatives citoyennes, formulation d'avis consultatifs</a:t>
          </a:r>
          <a:endParaRPr lang="nl-NL" sz="2100" kern="1200" dirty="0"/>
        </a:p>
      </dsp:txBody>
      <dsp:txXfrm>
        <a:off x="24588" y="2194143"/>
        <a:ext cx="10252401" cy="454509"/>
      </dsp:txXfrm>
    </dsp:sp>
    <dsp:sp modelId="{162CF1DB-E71C-4B95-8EF6-ED61C79B3ECD}">
      <dsp:nvSpPr>
        <dsp:cNvPr id="0" name=""/>
        <dsp:cNvSpPr/>
      </dsp:nvSpPr>
      <dsp:spPr>
        <a:xfrm>
          <a:off x="0" y="725495"/>
          <a:ext cx="10301577" cy="50368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CA" sz="2100" kern="1200" noProof="0" dirty="0"/>
            <a:t>Dialogues et débats; soutien à la liberté d'expression</a:t>
          </a:r>
        </a:p>
      </dsp:txBody>
      <dsp:txXfrm>
        <a:off x="24588" y="750083"/>
        <a:ext cx="10252401" cy="45450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1038C30-F62A-40D2-B548-76A887067CF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C2320C1-E8C5-4B4C-83E4-990EDF967E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  <a:endParaRPr lang="en-US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A83BA3F-9A7B-4DA1-B456-1CF78DB335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5D7A1-3258-44DB-9B25-B7390A0421EB}" type="datetimeFigureOut">
              <a:rPr lang="en-US" smtClean="0"/>
              <a:t>4/30/2025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B1B2C29-28DA-4FD8-8218-11F8EE0E5C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0EF5709D-1439-4561-8885-686C533C8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AAF45-278A-4526-85B1-B8E89168C6A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799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C12B6D6-2EFF-47AE-AB78-AF35D5DFD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BEA34981-8C72-4725-850D-C2F2D99CF7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02C7CA3-C7B7-40E4-9B02-08145E5794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5D7A1-3258-44DB-9B25-B7390A0421EB}" type="datetimeFigureOut">
              <a:rPr lang="en-US" smtClean="0"/>
              <a:t>4/30/2025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1F6B81C2-C2E1-4EF6-8A96-B76A377F8E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C4867258-83C2-4CA9-AE14-F229C6EB6B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AAF45-278A-4526-85B1-B8E89168C6A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58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EEC8DADB-2C9C-4785-8618-25E9CD6D131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B92BCD26-5879-46C4-A81C-BA115E8108E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8F4CD2FB-00B7-4298-BC50-2C89B0A354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5D7A1-3258-44DB-9B25-B7390A0421EB}" type="datetimeFigureOut">
              <a:rPr lang="en-US" smtClean="0"/>
              <a:t>4/30/2025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09A38C8F-31A6-4FCC-8916-8DF5E6B8EC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4FC8A1C-A5DE-495C-ADF0-03CBD7D75A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AAF45-278A-4526-85B1-B8E89168C6A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3636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AC775-CC17-4701-959D-5302AD00B3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C1A2B7-B2B2-457E-AA5B-AE6CE18A4C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455E11-02E1-4C04-B69E-52A8F765D0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2C188-669C-483C-ACC2-44AAFBF53839}" type="datetimeFigureOut">
              <a:rPr lang="en-NL" smtClean="0"/>
              <a:t>04/30/2025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40D178-E17F-470A-B5E8-19ABE8532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EB6153-7672-4437-A3E5-81FC1293C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0CAEB-3E52-4D8F-8AF9-0AB0C5512EF1}" type="slidenum">
              <a:rPr lang="en-NL" smtClean="0"/>
              <a:t>‹N°›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952788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11CB89-6218-4796-8987-534CE166B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645679-9857-4D8C-9ACC-E13BEC292A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9A7018-C70D-4FA4-8CDB-4F124BBF3B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2C188-669C-483C-ACC2-44AAFBF53839}" type="datetimeFigureOut">
              <a:rPr lang="en-NL" smtClean="0"/>
              <a:t>04/30/2025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009048-AF3C-4144-86BD-7968BC07C7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978797-4B4C-4562-BD85-29B6D093A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0CAEB-3E52-4D8F-8AF9-0AB0C5512EF1}" type="slidenum">
              <a:rPr lang="en-NL" smtClean="0"/>
              <a:t>‹N°›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97823042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D24245-D708-48C4-BE5C-393D99191C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12990F-5B18-40E6-9715-C8A7EFD46C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624D9A-E0EC-4183-964D-3177943D87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2C188-669C-483C-ACC2-44AAFBF53839}" type="datetimeFigureOut">
              <a:rPr lang="en-NL" smtClean="0"/>
              <a:t>04/30/2025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CF72D9-4F5C-4BC8-B8D8-995C88172F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3EF9E5-9441-4A33-995A-65BB8F71D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0CAEB-3E52-4D8F-8AF9-0AB0C5512EF1}" type="slidenum">
              <a:rPr lang="en-NL" smtClean="0"/>
              <a:t>‹N°›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72343315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95535-87E1-4D6B-84CD-12204F94A7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EB1572-47C9-4E62-B5E9-64198CA0DBC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968BFC-11D2-4F9B-B4B5-F2A869C382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D4E5CF-8DBF-42E5-AE05-B26707847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2C188-669C-483C-ACC2-44AAFBF53839}" type="datetimeFigureOut">
              <a:rPr lang="en-NL" smtClean="0"/>
              <a:t>04/30/2025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E8F9B7-DEEC-4344-8E49-64991F0E81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4634B1-95C7-4A8A-825E-1DB071E7C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0CAEB-3E52-4D8F-8AF9-0AB0C5512EF1}" type="slidenum">
              <a:rPr lang="en-NL" smtClean="0"/>
              <a:t>‹N°›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5123299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7E3E21-4223-4689-8BC8-080A6DC86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B38A3E-A882-4694-96E5-DA9657402F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68A000-9901-48A3-BF74-6D93065AD3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B36C92-6965-48A4-B97D-1115FA7C5E4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6ABD645-56EB-464D-9AEE-C9827BCA4A0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5DCD40E7-90EC-4417-8936-886758D813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2C188-669C-483C-ACC2-44AAFBF53839}" type="datetimeFigureOut">
              <a:rPr lang="en-NL" smtClean="0"/>
              <a:t>04/30/2025</a:t>
            </a:fld>
            <a:endParaRPr lang="en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2DF96A7-5CDF-4CA4-B3FF-BDBF1B3CA8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D7CCEF-9E5F-4986-9ADD-975C55FDE4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0CAEB-3E52-4D8F-8AF9-0AB0C5512EF1}" type="slidenum">
              <a:rPr lang="en-NL" smtClean="0"/>
              <a:t>‹N°›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3847287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F7D49-DDE4-4287-86FF-F9CDDDFF8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50B5A77-BDFF-4129-AD5E-FF00AC0246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2C188-669C-483C-ACC2-44AAFBF53839}" type="datetimeFigureOut">
              <a:rPr lang="en-NL" smtClean="0"/>
              <a:t>04/30/2025</a:t>
            </a:fld>
            <a:endParaRPr lang="en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04DCC72-A073-4342-A34C-5F93D3D55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0D26FA7-D8AF-48C1-A705-897F63F2E0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0CAEB-3E52-4D8F-8AF9-0AB0C5512EF1}" type="slidenum">
              <a:rPr lang="en-NL" smtClean="0"/>
              <a:t>‹N°›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048074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C321F8-C7BA-406B-8380-D1BC79D8C4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2C188-669C-483C-ACC2-44AAFBF53839}" type="datetimeFigureOut">
              <a:rPr lang="en-NL" smtClean="0"/>
              <a:t>04/30/2025</a:t>
            </a:fld>
            <a:endParaRPr lang="en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96BFB2-4687-4E33-925A-82D8F32A35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A86841-2CCA-4CC3-8C1E-40E106822D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0CAEB-3E52-4D8F-8AF9-0AB0C5512EF1}" type="slidenum">
              <a:rPr lang="en-NL" smtClean="0"/>
              <a:t>‹N°›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188489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775337-18CC-4C74-90B9-851865C866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21324C-BCDE-45A5-AC55-798B7CC268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8215BC-5D9C-4F10-85EB-97B170A9A8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EEEDCF-DB45-478A-9E6F-B8F913EEB6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2C188-669C-483C-ACC2-44AAFBF53839}" type="datetimeFigureOut">
              <a:rPr lang="en-NL" smtClean="0"/>
              <a:t>04/30/2025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4A03AC-EAEF-445C-A9A9-2D52CEEF33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D0180C-D178-4D59-AFD6-B3838C90D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0CAEB-3E52-4D8F-8AF9-0AB0C5512EF1}" type="slidenum">
              <a:rPr lang="en-NL" smtClean="0"/>
              <a:t>‹N°›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41716625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588BE08-6C4B-490A-A651-5179C5BCD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8BA24C7-CE91-4AE3-B582-94CFCABEA73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D65E9DB-C807-4D1C-BDA5-5BB2BF647E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5D7A1-3258-44DB-9B25-B7390A0421EB}" type="datetimeFigureOut">
              <a:rPr lang="en-US" smtClean="0"/>
              <a:t>4/30/2025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C934845-9C14-4479-B844-1F63FD20E3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0C89DCC-5DEE-44EC-9B1A-A34B38135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AAF45-278A-4526-85B1-B8E89168C6A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88254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758031-27F0-4EC2-AFCE-0EF1901FCA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AA4DD31-42C5-4C1D-81C2-96BEC2C8188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0F395F-FB37-437C-AC93-3E50EE20B6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555E070-97D8-408D-AB9F-3A3F8A3949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2C188-669C-483C-ACC2-44AAFBF53839}" type="datetimeFigureOut">
              <a:rPr lang="en-NL" smtClean="0"/>
              <a:t>04/30/2025</a:t>
            </a:fld>
            <a:endParaRPr lang="en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152F3D-3BF1-405E-AB57-1EA01DB064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18DA1C-F206-4F4F-9F51-B0312C3E6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0CAEB-3E52-4D8F-8AF9-0AB0C5512EF1}" type="slidenum">
              <a:rPr lang="en-NL" smtClean="0"/>
              <a:t>‹N°›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2993412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42B2DF-1CD3-4075-B2AB-3848FAB085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958FF34-2581-4CE7-A9E9-B787A89F82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197D6C-8E79-441E-AAF0-7E0BCE6DEB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2C188-669C-483C-ACC2-44AAFBF53839}" type="datetimeFigureOut">
              <a:rPr lang="en-NL" smtClean="0"/>
              <a:t>04/30/2025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F7D1C5-66F7-4766-BA7D-23A4A6806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367ACD-25A5-43DB-9F50-07DA4B78D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0CAEB-3E52-4D8F-8AF9-0AB0C5512EF1}" type="slidenum">
              <a:rPr lang="en-NL" smtClean="0"/>
              <a:t>‹N°›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474562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FF3E13-54ED-4A55-A309-10210353F6D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00F40A8-39DD-4ABE-98D8-D229E401B9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C66C47-A610-4DA4-932C-8FB98C607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42C188-669C-483C-ACC2-44AAFBF53839}" type="datetimeFigureOut">
              <a:rPr lang="en-NL" smtClean="0"/>
              <a:t>04/30/2025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9A7512-C042-47E7-963D-28B418614D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43D989-9D9E-45B1-9094-E445083A6D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C0CAEB-3E52-4D8F-8AF9-0AB0C5512EF1}" type="slidenum">
              <a:rPr lang="en-NL" smtClean="0"/>
              <a:t>‹N°›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718366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608809-890C-46B0-A9D5-6CF701FB7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7955E96D-7F0A-474D-A07E-5AAE8D49D2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AFC2D5AF-6812-4D69-B425-2E38E1EF11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5D7A1-3258-44DB-9B25-B7390A0421EB}" type="datetimeFigureOut">
              <a:rPr lang="en-US" smtClean="0"/>
              <a:t>4/30/2025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89239F33-CBEF-47EC-9893-04F71741F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E5EC201-7AA3-4B07-8DFC-D541B111F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AAF45-278A-4526-85B1-B8E89168C6A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0413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35559B-D7D7-4403-AD5A-6AB8B7E076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1355DE2F-2357-44AB-A80C-50F7FCED94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8C169752-9FCA-4C7D-8990-313F085753D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1DCFCEC2-AA09-4CDF-8B8B-87B64C714F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5D7A1-3258-44DB-9B25-B7390A0421EB}" type="datetimeFigureOut">
              <a:rPr lang="en-US" smtClean="0"/>
              <a:t>4/30/2025</a:t>
            </a:fld>
            <a:endParaRPr lang="en-US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1F5E888B-EA9C-4C80-8487-FA644A1A1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437EEDC9-1865-4EDE-A92A-8ECFFCC63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AAF45-278A-4526-85B1-B8E89168C6A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6051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A1DC1E4-FD75-4DDF-923B-A677911C01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FA25D1F4-197A-4399-95A0-0BF7F7C7CD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9D248393-7840-4FBA-9000-E0146B85428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A2EA7FAE-B41D-4241-A634-51C74D3EF3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F5FFBF0C-7445-4444-A6FD-AF337EE9649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A70DE9EB-9664-4063-A395-714B72C714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5D7A1-3258-44DB-9B25-B7390A0421EB}" type="datetimeFigureOut">
              <a:rPr lang="en-US" smtClean="0"/>
              <a:t>4/30/2025</a:t>
            </a:fld>
            <a:endParaRPr lang="en-US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EBB5B2E5-06D7-4703-AD63-370C4BE8A3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DDD0C42A-8E76-42A4-9601-8D3C64A1AD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AAF45-278A-4526-85B1-B8E89168C6A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0857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28ABC8C-A1F3-4416-A163-E2603D989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D90874BE-9EF7-4344-8BAD-0C2CFF7DF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5D7A1-3258-44DB-9B25-B7390A0421EB}" type="datetimeFigureOut">
              <a:rPr lang="en-US" smtClean="0"/>
              <a:t>4/30/2025</a:t>
            </a:fld>
            <a:endParaRPr lang="en-US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E003E0BD-43D8-45B8-BA96-D58861BD10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2AE216AB-5DBC-459B-B293-7ECBC873F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AAF45-278A-4526-85B1-B8E89168C6A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2065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E7327531-D45D-4F1B-BBDE-3AAB8476E2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5D7A1-3258-44DB-9B25-B7390A0421EB}" type="datetimeFigureOut">
              <a:rPr lang="en-US" smtClean="0"/>
              <a:t>4/30/2025</a:t>
            </a:fld>
            <a:endParaRPr lang="en-US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0C3545A0-A50B-4073-B71F-81E75655B5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9C9F7F99-5F2F-4945-8E8E-7AD6BF5226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AAF45-278A-4526-85B1-B8E89168C6A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51878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6541DA-9D3F-4CC2-8B04-3A8B552A20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01F1F930-13C1-450D-9D85-F8C9083122F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383B1C67-B5D4-44A4-9C16-6A8F5DFF04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DA0503F2-800C-4E20-9993-22665502AA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5D7A1-3258-44DB-9B25-B7390A0421EB}" type="datetimeFigureOut">
              <a:rPr lang="en-US" smtClean="0"/>
              <a:t>4/30/2025</a:t>
            </a:fld>
            <a:endParaRPr lang="en-US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4243BA3-CA47-41CC-94F5-E2A045537D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F23DE99D-2960-43A9-A379-456A94FB3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AAF45-278A-4526-85B1-B8E89168C6A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2144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4132CC1-46A0-49E8-9502-DEC8D96B0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1D815722-D6D1-4E9A-AA22-D5794BAAA4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5F7D2C06-1F74-42EA-8B96-74ED3D6F9B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8741F3F8-D15E-440C-931C-E25BBD2734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A5D7A1-3258-44DB-9B25-B7390A0421EB}" type="datetimeFigureOut">
              <a:rPr lang="en-US" smtClean="0"/>
              <a:t>4/30/2025</a:t>
            </a:fld>
            <a:endParaRPr lang="en-US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82A7BDF8-512A-4A34-9709-4AC053C3A5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058B7BA7-CD9E-48FC-8161-538E1369F0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9AAF45-278A-4526-85B1-B8E89168C6A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48471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3D92BD8-2D45-4019-8903-40392AA4A6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  <a:endParaRPr lang="en-US"/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3B2AD998-83DB-4BF7-AE62-E397E83CAA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60AB5DCB-4317-4420-A697-82F1D8C440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5D7A1-3258-44DB-9B25-B7390A0421EB}" type="datetimeFigureOut">
              <a:rPr lang="en-US" smtClean="0"/>
              <a:t>4/30/2025</a:t>
            </a:fld>
            <a:endParaRPr lang="en-US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FBDE3668-DE41-4E8E-9D99-413184E97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8727AE0-05BF-479C-87B0-8E0998D4FE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9AAF45-278A-4526-85B1-B8E89168C6A5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152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675D29-45B0-4DD1-B35C-CC876E6812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9172A5-80A4-43D3-A052-710F40B307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4648A62-52AA-414C-84C0-90C7162E31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42C188-669C-483C-ACC2-44AAFBF53839}" type="datetimeFigureOut">
              <a:rPr lang="en-NL" smtClean="0"/>
              <a:t>04/30/2025</a:t>
            </a:fld>
            <a:endParaRPr lang="en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B1CDE1-5FA0-4BE6-8518-5365FD2A9C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C2280B-D7FC-4F38-8C03-538F55065D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C0CAEB-3E52-4D8F-8AF9-0AB0C5512EF1}" type="slidenum">
              <a:rPr lang="en-NL" smtClean="0"/>
              <a:t>‹N°›</a:t>
            </a:fld>
            <a:endParaRPr lang="en-NL"/>
          </a:p>
        </p:txBody>
      </p:sp>
    </p:spTree>
    <p:extLst>
      <p:ext uri="{BB962C8B-B14F-4D97-AF65-F5344CB8AC3E}">
        <p14:creationId xmlns:p14="http://schemas.microsoft.com/office/powerpoint/2010/main" val="107912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fla.org/the-green-library-website/" TargetMode="External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image" Target="../media/image17.jpe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image" Target="../media/image18.jpe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bliotheekutrecht.nl/living-libraries.html" TargetMode="External"/><Relationship Id="rId2" Type="http://schemas.openxmlformats.org/officeDocument/2006/relationships/hyperlink" Target="https://www.bibliotheekutrecht.nl/living-libraries.html#:~:text=Van%20Vlimmeren%20stelde%20er%20met,tot%20Nieuw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jpeg"/><Relationship Id="rId4" Type="http://schemas.openxmlformats.org/officeDocument/2006/relationships/image" Target="../media/image2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67C949-BF14-AF14-0EFB-40907F8CC3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B423C009-AD07-0674-7918-73AC54A714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483095" cy="6854272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459C74F-A3CA-BD75-18B7-45E549C8F7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7DE4A057-9E92-C872-B603-16EED910CF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2700" y="530475"/>
            <a:ext cx="6324162" cy="1455996"/>
          </a:xfrm>
        </p:spPr>
        <p:txBody>
          <a:bodyPr>
            <a:noAutofit/>
          </a:bodyPr>
          <a:lstStyle/>
          <a:p>
            <a:br>
              <a:rPr lang="nl-NL" sz="2800" b="1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</a:br>
            <a:endParaRPr lang="en-US" sz="2800" b="1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Freeform 60">
            <a:extLst>
              <a:ext uri="{FF2B5EF4-FFF2-40B4-BE49-F238E27FC236}">
                <a16:creationId xmlns:a16="http://schemas.microsoft.com/office/drawing/2014/main" id="{44147DB6-08F8-7CE6-BF83-68876CE9ED8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63882" y="0"/>
            <a:ext cx="3880988" cy="2206512"/>
          </a:xfrm>
          <a:custGeom>
            <a:avLst/>
            <a:gdLst>
              <a:gd name="connsiteX0" fmla="*/ 20753 w 3960193"/>
              <a:gd name="connsiteY0" fmla="*/ 0 h 2251543"/>
              <a:gd name="connsiteX1" fmla="*/ 3939440 w 3960193"/>
              <a:gd name="connsiteY1" fmla="*/ 0 h 2251543"/>
              <a:gd name="connsiteX2" fmla="*/ 3949969 w 3960193"/>
              <a:gd name="connsiteY2" fmla="*/ 68994 h 2251543"/>
              <a:gd name="connsiteX3" fmla="*/ 3960193 w 3960193"/>
              <a:gd name="connsiteY3" fmla="*/ 271447 h 2251543"/>
              <a:gd name="connsiteX4" fmla="*/ 1980096 w 3960193"/>
              <a:gd name="connsiteY4" fmla="*/ 2251543 h 2251543"/>
              <a:gd name="connsiteX5" fmla="*/ 0 w 3960193"/>
              <a:gd name="connsiteY5" fmla="*/ 271447 h 2251543"/>
              <a:gd name="connsiteX6" fmla="*/ 10224 w 3960193"/>
              <a:gd name="connsiteY6" fmla="*/ 68994 h 225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60193" h="2251543">
                <a:moveTo>
                  <a:pt x="20753" y="0"/>
                </a:moveTo>
                <a:lnTo>
                  <a:pt x="3939440" y="0"/>
                </a:lnTo>
                <a:lnTo>
                  <a:pt x="3949969" y="68994"/>
                </a:lnTo>
                <a:cubicBezTo>
                  <a:pt x="3956730" y="135559"/>
                  <a:pt x="3960193" y="203099"/>
                  <a:pt x="3960193" y="271447"/>
                </a:cubicBezTo>
                <a:cubicBezTo>
                  <a:pt x="3960193" y="1365024"/>
                  <a:pt x="3073674" y="2251543"/>
                  <a:pt x="1980096" y="2251543"/>
                </a:cubicBezTo>
                <a:cubicBezTo>
                  <a:pt x="886519" y="2251543"/>
                  <a:pt x="0" y="1365024"/>
                  <a:pt x="0" y="271447"/>
                </a:cubicBezTo>
                <a:cubicBezTo>
                  <a:pt x="0" y="203099"/>
                  <a:pt x="3463" y="135559"/>
                  <a:pt x="10224" y="68994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Freeform 68">
            <a:extLst>
              <a:ext uri="{FF2B5EF4-FFF2-40B4-BE49-F238E27FC236}">
                <a16:creationId xmlns:a16="http://schemas.microsoft.com/office/drawing/2014/main" id="{16128165-4C7B-46FB-D38D-709096FADFA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912701"/>
            <a:ext cx="4942589" cy="3945299"/>
          </a:xfrm>
          <a:custGeom>
            <a:avLst/>
            <a:gdLst>
              <a:gd name="connsiteX0" fmla="*/ 2223943 w 4942589"/>
              <a:gd name="connsiteY0" fmla="*/ 0 h 3945299"/>
              <a:gd name="connsiteX1" fmla="*/ 4942589 w 4942589"/>
              <a:gd name="connsiteY1" fmla="*/ 2718646 h 3945299"/>
              <a:gd name="connsiteX2" fmla="*/ 4728945 w 4942589"/>
              <a:gd name="connsiteY2" fmla="*/ 3776866 h 3945299"/>
              <a:gd name="connsiteX3" fmla="*/ 4647806 w 4942589"/>
              <a:gd name="connsiteY3" fmla="*/ 3945299 h 3945299"/>
              <a:gd name="connsiteX4" fmla="*/ 0 w 4942589"/>
              <a:gd name="connsiteY4" fmla="*/ 3945299 h 3945299"/>
              <a:gd name="connsiteX5" fmla="*/ 0 w 4942589"/>
              <a:gd name="connsiteY5" fmla="*/ 1157971 h 3945299"/>
              <a:gd name="connsiteX6" fmla="*/ 126104 w 4942589"/>
              <a:gd name="connsiteY6" fmla="*/ 989335 h 3945299"/>
              <a:gd name="connsiteX7" fmla="*/ 2223943 w 4942589"/>
              <a:gd name="connsiteY7" fmla="*/ 0 h 3945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42589" h="3945299">
                <a:moveTo>
                  <a:pt x="2223943" y="0"/>
                </a:moveTo>
                <a:cubicBezTo>
                  <a:pt x="3725410" y="0"/>
                  <a:pt x="4942589" y="1217179"/>
                  <a:pt x="4942589" y="2718646"/>
                </a:cubicBezTo>
                <a:cubicBezTo>
                  <a:pt x="4942589" y="3094013"/>
                  <a:pt x="4866516" y="3451612"/>
                  <a:pt x="4728945" y="3776866"/>
                </a:cubicBezTo>
                <a:lnTo>
                  <a:pt x="4647806" y="3945299"/>
                </a:lnTo>
                <a:lnTo>
                  <a:pt x="0" y="3945299"/>
                </a:lnTo>
                <a:lnTo>
                  <a:pt x="0" y="1157971"/>
                </a:lnTo>
                <a:lnTo>
                  <a:pt x="126104" y="989335"/>
                </a:lnTo>
                <a:cubicBezTo>
                  <a:pt x="624744" y="385123"/>
                  <a:pt x="1379368" y="0"/>
                  <a:pt x="2223943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C872AB3-E3F1-26DC-8F3D-311F4B33D9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526875"/>
            <a:ext cx="6096000" cy="4800650"/>
          </a:xfrm>
        </p:spPr>
        <p:txBody>
          <a:bodyPr anchor="ctr">
            <a:noAutofit/>
          </a:bodyPr>
          <a:lstStyle/>
          <a:p>
            <a:pPr marL="0" indent="0" algn="ctr">
              <a:buNone/>
            </a:pPr>
            <a:endParaRPr lang="fr-CA" sz="4400" b="1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fr-FR" sz="5400" b="1" dirty="0">
                <a:solidFill>
                  <a:srgbClr val="004A82"/>
                </a:solidFill>
              </a:rPr>
              <a:t> Le rôle social des</a:t>
            </a:r>
          </a:p>
          <a:p>
            <a:pPr marL="0" indent="0">
              <a:buNone/>
            </a:pPr>
            <a:r>
              <a:rPr lang="fr-FR" sz="5400" b="1" dirty="0">
                <a:solidFill>
                  <a:srgbClr val="004A82"/>
                </a:solidFill>
              </a:rPr>
              <a:t> bibliothèques:</a:t>
            </a:r>
          </a:p>
          <a:p>
            <a:pPr marL="0" indent="0" algn="ctr">
              <a:buNone/>
            </a:pPr>
            <a:endParaRPr lang="fr-FR" sz="2000" b="1" dirty="0">
              <a:solidFill>
                <a:srgbClr val="004A82"/>
              </a:solidFill>
            </a:endParaRPr>
          </a:p>
          <a:p>
            <a:pPr marL="0" indent="0" algn="ctr">
              <a:buNone/>
            </a:pPr>
            <a:r>
              <a:rPr lang="fr-CA" sz="2400" b="1" dirty="0">
                <a:solidFill>
                  <a:srgbClr val="004A82"/>
                </a:solidFill>
              </a:rPr>
              <a:t>Pour une société démocratique inclusive et équitable </a:t>
            </a:r>
            <a:r>
              <a:rPr lang="fr-FR" sz="2400" b="1" dirty="0">
                <a:solidFill>
                  <a:srgbClr val="004A82"/>
                </a:solidFill>
              </a:rPr>
              <a:t> </a:t>
            </a:r>
          </a:p>
          <a:p>
            <a:pPr marL="0" indent="0" algn="ctr">
              <a:buNone/>
            </a:pPr>
            <a:endParaRPr lang="fr-FR" sz="3200" b="1" dirty="0">
              <a:solidFill>
                <a:srgbClr val="004A82"/>
              </a:solidFill>
            </a:endParaRPr>
          </a:p>
          <a:p>
            <a:pPr marL="0" indent="0" algn="ctr">
              <a:buNone/>
            </a:pPr>
            <a:endParaRPr lang="fr-FR" sz="3200" b="1" dirty="0">
              <a:solidFill>
                <a:srgbClr val="004A82"/>
              </a:solidFill>
            </a:endParaRPr>
          </a:p>
          <a:p>
            <a:pPr marL="0" indent="0" algn="ctr">
              <a:buNone/>
            </a:pPr>
            <a:r>
              <a:rPr lang="fr-CA" b="1" noProof="0" dirty="0">
                <a:solidFill>
                  <a:srgbClr val="004A82"/>
                </a:solidFill>
                <a:latin typeface="+mn-lt"/>
              </a:rPr>
              <a:t>10e Rendez-vous </a:t>
            </a:r>
            <a:r>
              <a:rPr lang="fr-CA" b="1" noProof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des </a:t>
            </a:r>
          </a:p>
          <a:p>
            <a:pPr marL="0" indent="0" algn="ctr">
              <a:buNone/>
            </a:pPr>
            <a:r>
              <a:rPr lang="fr-CA" b="1" noProof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Bibliothèques Publiques</a:t>
            </a:r>
            <a:br>
              <a:rPr lang="fr-CA" sz="4400" b="1" noProof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br>
              <a:rPr lang="fr-CA" sz="4400" b="1" noProof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endParaRPr lang="de-DE" sz="4400" dirty="0">
              <a:solidFill>
                <a:srgbClr val="000000"/>
              </a:solidFill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864DC06B-1A80-D4F8-F8A6-06565562EF92}"/>
              </a:ext>
            </a:extLst>
          </p:cNvPr>
          <p:cNvSpPr txBox="1"/>
          <p:nvPr/>
        </p:nvSpPr>
        <p:spPr>
          <a:xfrm>
            <a:off x="594986" y="4149717"/>
            <a:ext cx="33820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2400" dirty="0">
                <a:solidFill>
                  <a:schemeClr val="accent1">
                    <a:lumMod val="75000"/>
                  </a:schemeClr>
                </a:solidFill>
              </a:rPr>
              <a:t>Montreal</a:t>
            </a:r>
          </a:p>
          <a:p>
            <a:pPr algn="ctr"/>
            <a:endParaRPr lang="nl-NL" sz="24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nl-NL" sz="2400" dirty="0">
                <a:solidFill>
                  <a:schemeClr val="accent1">
                    <a:lumMod val="75000"/>
                  </a:schemeClr>
                </a:solidFill>
              </a:rPr>
              <a:t>8-9 </a:t>
            </a:r>
            <a:r>
              <a:rPr lang="nl-NL" sz="2400" dirty="0" err="1">
                <a:solidFill>
                  <a:schemeClr val="accent1">
                    <a:lumMod val="75000"/>
                  </a:schemeClr>
                </a:solidFill>
              </a:rPr>
              <a:t>mai</a:t>
            </a:r>
            <a:r>
              <a:rPr lang="nl-NL" sz="2400" dirty="0">
                <a:solidFill>
                  <a:schemeClr val="accent1">
                    <a:lumMod val="75000"/>
                  </a:schemeClr>
                </a:solidFill>
              </a:rPr>
              <a:t> 2025</a:t>
            </a:r>
          </a:p>
          <a:p>
            <a:pPr algn="ctr"/>
            <a:endParaRPr lang="nl-NL" sz="2400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nl-NL" sz="2400" dirty="0">
                <a:solidFill>
                  <a:schemeClr val="accent1">
                    <a:lumMod val="75000"/>
                  </a:schemeClr>
                </a:solidFill>
              </a:rPr>
              <a:t>Ton van Vlimmeren</a:t>
            </a:r>
          </a:p>
        </p:txBody>
      </p:sp>
    </p:spTree>
    <p:extLst>
      <p:ext uri="{BB962C8B-B14F-4D97-AF65-F5344CB8AC3E}">
        <p14:creationId xmlns:p14="http://schemas.microsoft.com/office/powerpoint/2010/main" val="22426576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346177D-ADC4-4968-B747-5CFCD390B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94B1E75-ACC3-4274-8F4C-6C2BBD74A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4084" y="215591"/>
            <a:ext cx="8237550" cy="823933"/>
          </a:xfrm>
        </p:spPr>
        <p:txBody>
          <a:bodyPr anchor="b">
            <a:normAutofit/>
          </a:bodyPr>
          <a:lstStyle/>
          <a:p>
            <a:r>
              <a:rPr lang="nl-NL" sz="4000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READ Global - Nepal</a:t>
            </a:r>
            <a:endParaRPr lang="en-US" sz="40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C0BF4C5-DBDE-42E5-AE71-E236EF12F7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44084" y="1323683"/>
            <a:ext cx="7986052" cy="4534422"/>
          </a:xfrm>
        </p:spPr>
        <p:txBody>
          <a:bodyPr anchor="t">
            <a:normAutofit/>
          </a:bodyPr>
          <a:lstStyle/>
          <a:p>
            <a:endParaRPr lang="en-US" sz="2600" dirty="0"/>
          </a:p>
          <a:p>
            <a:r>
              <a:rPr lang="fr-CA" sz="2400" dirty="0">
                <a:solidFill>
                  <a:srgbClr val="004A82"/>
                </a:solidFill>
              </a:rPr>
              <a:t>Parlez aux gens des quartiers et des villages de leur vie </a:t>
            </a:r>
          </a:p>
          <a:p>
            <a:r>
              <a:rPr lang="fr-CA" sz="2400" dirty="0">
                <a:solidFill>
                  <a:srgbClr val="004A82"/>
                </a:solidFill>
              </a:rPr>
              <a:t>Voyez quels sont leurs rêves et leurs souhaits</a:t>
            </a:r>
          </a:p>
          <a:p>
            <a:r>
              <a:rPr lang="fr-CA" sz="2400" dirty="0">
                <a:solidFill>
                  <a:srgbClr val="004A82"/>
                </a:solidFill>
              </a:rPr>
              <a:t>Voyez quelles opportunités ils voient et quels problèmes ils pourraient résoudre </a:t>
            </a:r>
          </a:p>
          <a:p>
            <a:r>
              <a:rPr lang="fr-CA" sz="2400" dirty="0">
                <a:solidFill>
                  <a:srgbClr val="004A82"/>
                </a:solidFill>
              </a:rPr>
              <a:t>Discutez ensuite avec eux de la façon dont une bibliothèque pourrait les aider. </a:t>
            </a:r>
          </a:p>
          <a:p>
            <a:r>
              <a:rPr lang="fr-CA" sz="2400" dirty="0">
                <a:solidFill>
                  <a:srgbClr val="004A82"/>
                </a:solidFill>
              </a:rPr>
              <a:t>Demandez-leur s'ils veulent devenir propriétaires d'une telle bibliothèque. </a:t>
            </a:r>
          </a:p>
          <a:p>
            <a:r>
              <a:rPr lang="fr-CA" sz="2400" dirty="0">
                <a:solidFill>
                  <a:srgbClr val="004A82"/>
                </a:solidFill>
              </a:rPr>
              <a:t>Ensuite, établir une bibliothèque comme centre communautaire </a:t>
            </a:r>
            <a:endParaRPr lang="en-US" sz="2400" dirty="0">
              <a:solidFill>
                <a:srgbClr val="004A82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44A943-BF79-4FEA-ABB1-3BD54D2366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90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437CC72-F4A8-4DC3-AFAB-D22C482C81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50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4E406B8D-C9FA-D2B5-EF4F-3DB90F592532}"/>
              </a:ext>
            </a:extLst>
          </p:cNvPr>
          <p:cNvSpPr txBox="1"/>
          <p:nvPr/>
        </p:nvSpPr>
        <p:spPr>
          <a:xfrm>
            <a:off x="3744084" y="1217076"/>
            <a:ext cx="609704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2400" dirty="0">
                <a:solidFill>
                  <a:srgbClr val="004A82"/>
                </a:solidFill>
                <a:ea typeface="Verdana" panose="020B0604030504040204" pitchFamily="34" charset="0"/>
              </a:rPr>
              <a:t>Méthodologie</a:t>
            </a:r>
            <a:endParaRPr lang="nl-NL" sz="2400" dirty="0">
              <a:solidFill>
                <a:srgbClr val="004A82"/>
              </a:solidFill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B48C363D-44FD-D729-D84C-51C13CAFEDCB}"/>
              </a:ext>
            </a:extLst>
          </p:cNvPr>
          <p:cNvSpPr txBox="1"/>
          <p:nvPr/>
        </p:nvSpPr>
        <p:spPr>
          <a:xfrm>
            <a:off x="8761146" y="5802060"/>
            <a:ext cx="296899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>
                <a:solidFill>
                  <a:srgbClr val="004A82"/>
                </a:solidFill>
              </a:rPr>
              <a:t>https://www.readglobal.org/</a:t>
            </a:r>
          </a:p>
        </p:txBody>
      </p:sp>
      <p:pic>
        <p:nvPicPr>
          <p:cNvPr id="12" name="Afbeelding 11" descr="Afbeelding met overdekt, meubels, kleding, Onderwijs&#10;&#10;Door AI gegenereerde inhoud is mogelijk onjuist.">
            <a:extLst>
              <a:ext uri="{FF2B5EF4-FFF2-40B4-BE49-F238E27FC236}">
                <a16:creationId xmlns:a16="http://schemas.microsoft.com/office/drawing/2014/main" id="{8953ABEB-87FA-ABA3-2801-5B9236A075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19" y="3595591"/>
            <a:ext cx="2805001" cy="2103751"/>
          </a:xfrm>
          <a:prstGeom prst="rect">
            <a:avLst/>
          </a:prstGeom>
        </p:spPr>
      </p:pic>
      <p:pic>
        <p:nvPicPr>
          <p:cNvPr id="15" name="Afbeelding 14" descr="Afbeelding met kleding, persoon, schoeisel, buitenshuis&#10;&#10;Door AI gegenereerde inhoud is mogelijk onjuist.">
            <a:extLst>
              <a:ext uri="{FF2B5EF4-FFF2-40B4-BE49-F238E27FC236}">
                <a16:creationId xmlns:a16="http://schemas.microsoft.com/office/drawing/2014/main" id="{92F42B2D-ED45-3A5A-9AA0-B16C4E7D5F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219" y="1379836"/>
            <a:ext cx="2805001" cy="1854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076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23D1BE8-6B0C-4867-81BA-599DFBD6C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294538"/>
            <a:ext cx="9895951" cy="1033669"/>
          </a:xfrm>
        </p:spPr>
        <p:txBody>
          <a:bodyPr>
            <a:normAutofit/>
          </a:bodyPr>
          <a:lstStyle/>
          <a:p>
            <a:r>
              <a:rPr lang="nl-NL" b="1" dirty="0">
                <a:solidFill>
                  <a:srgbClr val="FFFFFF"/>
                </a:solidFill>
                <a:latin typeface="+mn-lt"/>
              </a:rPr>
              <a:t>Les grandes </a:t>
            </a:r>
            <a:r>
              <a:rPr lang="nl-NL" b="1" dirty="0" err="1">
                <a:solidFill>
                  <a:srgbClr val="FFFFFF"/>
                </a:solidFill>
                <a:latin typeface="+mn-lt"/>
              </a:rPr>
              <a:t>thémes</a:t>
            </a:r>
            <a:r>
              <a:rPr lang="nl-NL" b="1" dirty="0">
                <a:solidFill>
                  <a:srgbClr val="FFFFFF"/>
                </a:solidFill>
                <a:latin typeface="+mn-lt"/>
              </a:rPr>
              <a:t> du monde</a:t>
            </a:r>
            <a:r>
              <a:rPr lang="nl-NL" sz="3400" b="1" dirty="0">
                <a:solidFill>
                  <a:srgbClr val="FFFFFF"/>
                </a:solidFill>
                <a:latin typeface="+mn-lt"/>
              </a:rPr>
              <a:t>.. </a:t>
            </a:r>
            <a:endParaRPr lang="en-US" sz="3400" b="1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7FD144B-A156-4621-B69D-B261B8E3DE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7558" y="2562454"/>
            <a:ext cx="9724031" cy="3683358"/>
          </a:xfrm>
        </p:spPr>
        <p:txBody>
          <a:bodyPr anchor="ctr">
            <a:normAutofit fontScale="92500" lnSpcReduction="20000"/>
          </a:bodyPr>
          <a:lstStyle/>
          <a:p>
            <a:pPr marL="0" indent="0">
              <a:buNone/>
            </a:pPr>
            <a:endParaRPr lang="fr-CA" b="1" noProof="0" dirty="0">
              <a:solidFill>
                <a:schemeClr val="accent1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fr-CA" b="1" noProof="0" dirty="0">
                <a:solidFill>
                  <a:schemeClr val="accent1">
                    <a:lumMod val="75000"/>
                  </a:schemeClr>
                </a:solidFill>
              </a:rPr>
              <a:t>Un mélange toxique de crises </a:t>
            </a:r>
          </a:p>
          <a:p>
            <a:pPr marL="0" indent="0">
              <a:buNone/>
            </a:pPr>
            <a:endParaRPr lang="fr-CA" b="1" noProof="0" dirty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fr-CA" noProof="0" dirty="0">
                <a:solidFill>
                  <a:schemeClr val="accent1">
                    <a:lumMod val="75000"/>
                  </a:schemeClr>
                </a:solidFill>
              </a:rPr>
              <a:t>Crise climatique</a:t>
            </a:r>
          </a:p>
          <a:p>
            <a:r>
              <a:rPr lang="fr-CA" noProof="0" dirty="0">
                <a:solidFill>
                  <a:schemeClr val="accent1">
                    <a:lumMod val="75000"/>
                  </a:schemeClr>
                </a:solidFill>
              </a:rPr>
              <a:t>Crise de l’information</a:t>
            </a:r>
          </a:p>
          <a:p>
            <a:r>
              <a:rPr lang="fr-CA" noProof="0" dirty="0">
                <a:solidFill>
                  <a:schemeClr val="accent1">
                    <a:lumMod val="75000"/>
                  </a:schemeClr>
                </a:solidFill>
              </a:rPr>
              <a:t>Crise démocratique</a:t>
            </a:r>
          </a:p>
          <a:p>
            <a:endParaRPr lang="fr-CA" sz="2000" b="1" i="0" noProof="0" dirty="0">
              <a:effectLst/>
            </a:endParaRPr>
          </a:p>
          <a:p>
            <a:endParaRPr lang="fr-CA" sz="2000" b="1" noProof="0" dirty="0"/>
          </a:p>
          <a:p>
            <a:pPr marL="0" indent="0">
              <a:buNone/>
            </a:pPr>
            <a:r>
              <a:rPr lang="fr-CA" sz="2600" b="1" noProof="0" dirty="0">
                <a:solidFill>
                  <a:srgbClr val="004A82"/>
                </a:solidFill>
              </a:rPr>
              <a:t>La bonne nouvelle, c'est que les bibliothèques peuvent jouer un rôle actif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430522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3D1BE8-6B0C-4867-81BA-599DFBD6C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2588" y="655128"/>
            <a:ext cx="5894326" cy="843947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Bibliothèque Ogre Latvia</a:t>
            </a:r>
          </a:p>
        </p:txBody>
      </p:sp>
      <p:pic>
        <p:nvPicPr>
          <p:cNvPr id="6" name="Afbeelding 5" descr="Afbeelding met boom, plant, bos&#10;&#10;Automatisch gegenereerde beschrijving">
            <a:extLst>
              <a:ext uri="{FF2B5EF4-FFF2-40B4-BE49-F238E27FC236}">
                <a16:creationId xmlns:a16="http://schemas.microsoft.com/office/drawing/2014/main" id="{DD5184FE-DAC5-FC14-2BF0-2BCE5311F2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2674" y="2899212"/>
            <a:ext cx="4781646" cy="3586235"/>
          </a:xfrm>
          <a:prstGeom prst="rect">
            <a:avLst/>
          </a:prstGeom>
        </p:spPr>
      </p:pic>
      <p:pic>
        <p:nvPicPr>
          <p:cNvPr id="8" name="Afbeelding 7" descr="Afbeelding met gebouw&#10;&#10;Automatisch gegenereerde beschrijving">
            <a:extLst>
              <a:ext uri="{FF2B5EF4-FFF2-40B4-BE49-F238E27FC236}">
                <a16:creationId xmlns:a16="http://schemas.microsoft.com/office/drawing/2014/main" id="{CA4F0C1B-2D0C-59C0-C7D8-DF82C28D14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8720" y="1812497"/>
            <a:ext cx="5204888" cy="3903666"/>
          </a:xfrm>
          <a:prstGeom prst="rect">
            <a:avLst/>
          </a:prstGeom>
        </p:spPr>
      </p:pic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B13D940F-D7FC-027D-6B71-A326A53C28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059679"/>
            <a:ext cx="10515600" cy="4351338"/>
          </a:xfrm>
        </p:spPr>
        <p:txBody>
          <a:bodyPr/>
          <a:lstStyle/>
          <a:p>
            <a:pPr marL="0" indent="0">
              <a:buNone/>
            </a:pPr>
            <a:r>
              <a:rPr lang="nl-NL" dirty="0">
                <a:solidFill>
                  <a:schemeClr val="bg1"/>
                </a:solidFill>
              </a:rPr>
              <a:t>. 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0821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>
            <a:extLst>
              <a:ext uri="{FF2B5EF4-FFF2-40B4-BE49-F238E27FC236}">
                <a16:creationId xmlns:a16="http://schemas.microsoft.com/office/drawing/2014/main" id="{852A50F4-E347-48C0-8AF2-95DAE37132A4}"/>
              </a:ext>
            </a:extLst>
          </p:cNvPr>
          <p:cNvSpPr txBox="1"/>
          <p:nvPr/>
        </p:nvSpPr>
        <p:spPr>
          <a:xfrm>
            <a:off x="964734" y="357449"/>
            <a:ext cx="841415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  <a:r>
              <a:rPr kumimoji="0" lang="fr-CA" sz="4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Exemples</a:t>
            </a:r>
            <a:endParaRPr kumimoji="0" lang="nl-NL" sz="44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Afbeelding 2">
            <a:extLst>
              <a:ext uri="{FF2B5EF4-FFF2-40B4-BE49-F238E27FC236}">
                <a16:creationId xmlns:a16="http://schemas.microsoft.com/office/drawing/2014/main" id="{F341A6A6-008B-72D6-6BF4-C369798F42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607" y="1375713"/>
            <a:ext cx="3426205" cy="4615466"/>
          </a:xfrm>
          <a:prstGeom prst="rect">
            <a:avLst/>
          </a:prstGeom>
        </p:spPr>
      </p:pic>
      <p:sp>
        <p:nvSpPr>
          <p:cNvPr id="5" name="Tekstvak 4">
            <a:extLst>
              <a:ext uri="{FF2B5EF4-FFF2-40B4-BE49-F238E27FC236}">
                <a16:creationId xmlns:a16="http://schemas.microsoft.com/office/drawing/2014/main" id="{EEBFE7E8-3AF0-EE73-BC7F-1346AD4BC72B}"/>
              </a:ext>
            </a:extLst>
          </p:cNvPr>
          <p:cNvSpPr txBox="1"/>
          <p:nvPr/>
        </p:nvSpPr>
        <p:spPr>
          <a:xfrm>
            <a:off x="2751641" y="1774205"/>
            <a:ext cx="208920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1" i="0" u="none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Programmeren voor een betere wereld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1200" b="1" i="0" u="none" strike="noStrike" kern="1200" cap="none" spc="0" normalizeH="0" baseline="0" noProof="0" dirty="0">
              <a:ln>
                <a:noFill/>
              </a:ln>
              <a:solidFill>
                <a:srgbClr val="A5A5A5">
                  <a:lumMod val="20000"/>
                  <a:lumOff val="8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1" i="0" u="none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Ontwerp je eigen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200" b="1" i="0" u="none" strike="noStrike" kern="1200" cap="none" spc="0" normalizeH="0" baseline="0" noProof="0" dirty="0">
                <a:ln>
                  <a:noFill/>
                </a:ln>
                <a:solidFill>
                  <a:srgbClr val="A5A5A5">
                    <a:lumMod val="20000"/>
                    <a:lumOff val="8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  SDG- programma</a:t>
            </a:r>
            <a:endParaRPr kumimoji="0" lang="en-US" sz="1200" b="1" i="0" u="none" strike="noStrike" kern="1200" cap="none" spc="0" normalizeH="0" baseline="0" noProof="0" dirty="0">
              <a:ln>
                <a:noFill/>
              </a:ln>
              <a:solidFill>
                <a:srgbClr val="A5A5A5">
                  <a:lumMod val="20000"/>
                  <a:lumOff val="8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A632C489-D8B3-25A8-96D5-562398DA4989}"/>
              </a:ext>
            </a:extLst>
          </p:cNvPr>
          <p:cNvSpPr txBox="1"/>
          <p:nvPr/>
        </p:nvSpPr>
        <p:spPr>
          <a:xfrm>
            <a:off x="8069321" y="2374369"/>
            <a:ext cx="383252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https://www.sdg-bibliotheek.nl/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87F91D47-AD9F-C14D-5FB4-3B18AC7BE75F}"/>
              </a:ext>
            </a:extLst>
          </p:cNvPr>
          <p:cNvSpPr txBox="1"/>
          <p:nvPr/>
        </p:nvSpPr>
        <p:spPr>
          <a:xfrm>
            <a:off x="6240521" y="2066592"/>
            <a:ext cx="609704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sz="1400" dirty="0">
                <a:solidFill>
                  <a:srgbClr val="004A82"/>
                </a:solidFill>
              </a:rPr>
              <a:t>https://www.sdg-bibliotheek.nl/cdn/formatbook-1-en.zip</a:t>
            </a:r>
          </a:p>
        </p:txBody>
      </p:sp>
      <p:sp>
        <p:nvSpPr>
          <p:cNvPr id="9" name="Tekstvak 8">
            <a:extLst>
              <a:ext uri="{FF2B5EF4-FFF2-40B4-BE49-F238E27FC236}">
                <a16:creationId xmlns:a16="http://schemas.microsoft.com/office/drawing/2014/main" id="{2E69C04D-3641-63EE-A19F-7210082D5A91}"/>
              </a:ext>
            </a:extLst>
          </p:cNvPr>
          <p:cNvSpPr txBox="1"/>
          <p:nvPr/>
        </p:nvSpPr>
        <p:spPr>
          <a:xfrm>
            <a:off x="6240521" y="1221288"/>
            <a:ext cx="3657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noProof="0" dirty="0">
                <a:solidFill>
                  <a:srgbClr val="004A82"/>
                </a:solidFill>
              </a:rPr>
              <a:t>Programmation pour un monde meilleur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646996D9-0B54-2D4D-276E-B2BB1F97F37F}"/>
              </a:ext>
            </a:extLst>
          </p:cNvPr>
          <p:cNvSpPr txBox="1"/>
          <p:nvPr/>
        </p:nvSpPr>
        <p:spPr>
          <a:xfrm>
            <a:off x="6319381" y="3411005"/>
            <a:ext cx="470978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sz="2400" dirty="0">
              <a:solidFill>
                <a:srgbClr val="004A82"/>
              </a:solidFill>
            </a:endParaRPr>
          </a:p>
          <a:p>
            <a:r>
              <a:rPr lang="nl-NL" sz="2400" dirty="0">
                <a:solidFill>
                  <a:srgbClr val="004A82"/>
                </a:solidFill>
              </a:rPr>
              <a:t>IFLA Green library</a:t>
            </a:r>
          </a:p>
          <a:p>
            <a:r>
              <a:rPr lang="nl-NL" sz="1400" dirty="0">
                <a:hlinkClick r:id="rId3"/>
              </a:rPr>
              <a:t>https://www.ifla.org/the-green-library-website/</a:t>
            </a:r>
            <a:endParaRPr lang="nl-NL" sz="1400" dirty="0"/>
          </a:p>
          <a:p>
            <a:endParaRPr lang="nl-NL" sz="1400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sz="2400" dirty="0">
                <a:solidFill>
                  <a:srgbClr val="004A82"/>
                </a:solidFill>
              </a:rPr>
              <a:t>EBLIDA SDG/ODD</a:t>
            </a:r>
          </a:p>
          <a:p>
            <a:r>
              <a:rPr lang="nl-NL" sz="1400" dirty="0">
                <a:solidFill>
                  <a:srgbClr val="004A82"/>
                </a:solidFill>
              </a:rPr>
              <a:t>https://eblida.org/the-eblida-sdg-european-house/</a:t>
            </a:r>
          </a:p>
        </p:txBody>
      </p:sp>
    </p:spTree>
    <p:extLst>
      <p:ext uri="{BB962C8B-B14F-4D97-AF65-F5344CB8AC3E}">
        <p14:creationId xmlns:p14="http://schemas.microsoft.com/office/powerpoint/2010/main" val="18601535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3346177D-ADC4-4968-B747-5CFCD390B5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94B1E75-ACC3-4274-8F4C-6C2BBD74A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4617" y="468835"/>
            <a:ext cx="7896272" cy="823933"/>
          </a:xfrm>
        </p:spPr>
        <p:txBody>
          <a:bodyPr anchor="b">
            <a:normAutofit/>
          </a:bodyPr>
          <a:lstStyle/>
          <a:p>
            <a:r>
              <a:rPr lang="fr-CA" b="1" noProof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Crise de l’information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C0BF4C5-DBDE-42E5-AE71-E236EF12F7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94617" y="1546788"/>
            <a:ext cx="10178041" cy="5178751"/>
          </a:xfrm>
        </p:spPr>
        <p:txBody>
          <a:bodyPr anchor="t">
            <a:normAutofit/>
          </a:bodyPr>
          <a:lstStyle/>
          <a:p>
            <a:pPr marL="0" lvl="0"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en-US" b="1" dirty="0">
                <a:solidFill>
                  <a:schemeClr val="accent1">
                    <a:lumMod val="75000"/>
                  </a:schemeClr>
                </a:solidFill>
              </a:rPr>
              <a:t>Nina Schick: Deep fakes and the </a:t>
            </a:r>
            <a:r>
              <a:rPr lang="en-US" b="1" dirty="0" err="1">
                <a:solidFill>
                  <a:schemeClr val="accent1">
                    <a:lumMod val="75000"/>
                  </a:schemeClr>
                </a:solidFill>
              </a:rPr>
              <a:t>infocalyps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  <a:p>
            <a:pPr marL="457200"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CA" noProof="0" dirty="0">
                <a:solidFill>
                  <a:schemeClr val="accent1">
                    <a:lumMod val="75000"/>
                  </a:schemeClr>
                </a:solidFill>
              </a:rPr>
              <a:t>Fake news et </a:t>
            </a:r>
            <a:r>
              <a:rPr lang="fr-CA" noProof="0" dirty="0" err="1">
                <a:solidFill>
                  <a:schemeClr val="accent1">
                    <a:lumMod val="75000"/>
                  </a:schemeClr>
                </a:solidFill>
              </a:rPr>
              <a:t>deep</a:t>
            </a:r>
            <a:r>
              <a:rPr lang="fr-CA" noProof="0" dirty="0">
                <a:solidFill>
                  <a:schemeClr val="accent1">
                    <a:lumMod val="75000"/>
                  </a:schemeClr>
                </a:solidFill>
              </a:rPr>
              <a:t> fake grandira</a:t>
            </a:r>
          </a:p>
          <a:p>
            <a:pPr marL="457200"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CA" noProof="0" dirty="0">
                <a:solidFill>
                  <a:schemeClr val="accent1">
                    <a:lumMod val="75000"/>
                  </a:schemeClr>
                </a:solidFill>
              </a:rPr>
              <a:t>Algorithmes; bulles d’information </a:t>
            </a:r>
          </a:p>
          <a:p>
            <a:pPr marL="457200"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fr-CA" noProof="0" dirty="0">
                <a:solidFill>
                  <a:srgbClr val="004A82"/>
                </a:solidFill>
              </a:rPr>
              <a:t>Il n'y a plus de terrain d'entente pour un débat </a:t>
            </a:r>
          </a:p>
          <a:p>
            <a:pPr lvl="0" indent="0">
              <a:lnSpc>
                <a:spcPct val="90000"/>
              </a:lnSpc>
              <a:spcAft>
                <a:spcPts val="600"/>
              </a:spcAft>
              <a:buNone/>
            </a:pPr>
            <a:r>
              <a:rPr lang="fr-CA" dirty="0">
                <a:solidFill>
                  <a:srgbClr val="004A82"/>
                </a:solidFill>
              </a:rPr>
              <a:t>   démocratique public</a:t>
            </a:r>
            <a:endParaRPr lang="en-US" dirty="0">
              <a:solidFill>
                <a:srgbClr val="004A82"/>
              </a:solidFill>
            </a:endParaRPr>
          </a:p>
          <a:p>
            <a:pPr marL="457200" lvl="0" indent="-228600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4A82"/>
                </a:solidFill>
              </a:rPr>
              <a:t>IA; </a:t>
            </a:r>
            <a:r>
              <a:rPr lang="fr-CA" dirty="0">
                <a:solidFill>
                  <a:srgbClr val="004A82"/>
                </a:solidFill>
              </a:rPr>
              <a:t>aucune distinction entre le faux et la réalité</a:t>
            </a:r>
            <a:r>
              <a:rPr lang="en-US" dirty="0" err="1">
                <a:solidFill>
                  <a:srgbClr val="004A82"/>
                </a:solidFill>
              </a:rPr>
              <a:t>ke</a:t>
            </a:r>
            <a:r>
              <a:rPr lang="en-US" dirty="0">
                <a:solidFill>
                  <a:srgbClr val="004A82"/>
                </a:solidFill>
              </a:rPr>
              <a:t> from reality</a:t>
            </a:r>
          </a:p>
          <a:p>
            <a:pPr marL="0" indent="0">
              <a:buNone/>
            </a:pPr>
            <a:r>
              <a:rPr lang="en-US" dirty="0">
                <a:solidFill>
                  <a:schemeClr val="accent1">
                    <a:lumMod val="75000"/>
                  </a:schemeClr>
                </a:solidFill>
              </a:rPr>
              <a:t> </a:t>
            </a:r>
          </a:p>
          <a:p>
            <a:endParaRPr lang="en-US" sz="1400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844A943-BF79-4FEA-ABB1-3BD54D2366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0" y="6400799"/>
            <a:ext cx="12192000" cy="456773"/>
          </a:xfrm>
          <a:prstGeom prst="rect">
            <a:avLst/>
          </a:prstGeom>
          <a:gradFill>
            <a:gsLst>
              <a:gs pos="0">
                <a:schemeClr val="accent1"/>
              </a:gs>
              <a:gs pos="90000">
                <a:srgbClr val="000000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437CC72-F4A8-4DC3-AFAB-D22C482C810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4038600" y="6400799"/>
            <a:ext cx="8153398" cy="456772"/>
          </a:xfrm>
          <a:prstGeom prst="rect">
            <a:avLst/>
          </a:prstGeom>
          <a:gradFill>
            <a:gsLst>
              <a:gs pos="0">
                <a:srgbClr val="000000">
                  <a:alpha val="50000"/>
                </a:srgbClr>
              </a:gs>
              <a:gs pos="100000">
                <a:schemeClr val="accent1">
                  <a:lumMod val="7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4098" name="Picture 2" descr="Deep Fakes and the Infocalypse – What You Urgently Need To Know  @NinaDSchick @Octopus_Books @RandomTTours #DeepFakes – Bookmarks and Stages  by Lou">
            <a:extLst>
              <a:ext uri="{FF2B5EF4-FFF2-40B4-BE49-F238E27FC236}">
                <a16:creationId xmlns:a16="http://schemas.microsoft.com/office/drawing/2014/main" id="{2423FAA7-AC84-D406-AC48-411AC0AB28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62581" y="1222047"/>
            <a:ext cx="3133278" cy="3963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6976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>
            <a:extLst>
              <a:ext uri="{FF2B5EF4-FFF2-40B4-BE49-F238E27FC236}">
                <a16:creationId xmlns:a16="http://schemas.microsoft.com/office/drawing/2014/main" id="{852A50F4-E347-48C0-8AF2-95DAE37132A4}"/>
              </a:ext>
            </a:extLst>
          </p:cNvPr>
          <p:cNvSpPr txBox="1"/>
          <p:nvPr/>
        </p:nvSpPr>
        <p:spPr>
          <a:xfrm>
            <a:off x="964734" y="579969"/>
            <a:ext cx="841415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4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L’information </a:t>
            </a:r>
            <a:r>
              <a:rPr lang="fr-CA" sz="4400" b="1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e</a:t>
            </a:r>
            <a:r>
              <a:rPr kumimoji="0" lang="fr-CA" sz="44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 cruciale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6043F972-561D-4BD9-B8C3-39A73C2DCFCB}"/>
              </a:ext>
            </a:extLst>
          </p:cNvPr>
          <p:cNvSpPr txBox="1"/>
          <p:nvPr/>
        </p:nvSpPr>
        <p:spPr>
          <a:xfrm>
            <a:off x="4475072" y="2224914"/>
            <a:ext cx="729413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CA" sz="2400" dirty="0">
                <a:solidFill>
                  <a:srgbClr val="004A82"/>
                </a:solidFill>
              </a:rPr>
              <a:t>Le manifeste de la bibliothèque publique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CA" sz="2400" dirty="0">
              <a:solidFill>
                <a:srgbClr val="004A82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CA" sz="2400" dirty="0">
                <a:solidFill>
                  <a:srgbClr val="004A82"/>
                </a:solidFill>
              </a:rPr>
              <a:t>Les citoyens bien informés sont à la base de la démocratie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CA" sz="2400" dirty="0">
                <a:solidFill>
                  <a:srgbClr val="004A82"/>
                </a:solidFill>
              </a:rPr>
              <a:t>Le bibliothécaire est le gardien</a:t>
            </a:r>
            <a:endParaRPr kumimoji="0" lang="en-GB" sz="2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26" name="Picture 2" descr="IFLA -- IFLA/UNESCO Public Library Manifesto">
            <a:extLst>
              <a:ext uri="{FF2B5EF4-FFF2-40B4-BE49-F238E27FC236}">
                <a16:creationId xmlns:a16="http://schemas.microsoft.com/office/drawing/2014/main" id="{F37E397C-6A4F-4D5E-9009-4E39040AF2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734" y="2322208"/>
            <a:ext cx="1502729" cy="2213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54FE8DD9-C4B9-C769-706B-9DBFE224E0B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050" y="2269600"/>
            <a:ext cx="1383481" cy="19569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BFF22311-D658-D29D-306B-E34B797E1E60}"/>
              </a:ext>
            </a:extLst>
          </p:cNvPr>
          <p:cNvSpPr/>
          <p:nvPr/>
        </p:nvSpPr>
        <p:spPr>
          <a:xfrm>
            <a:off x="714462" y="6088558"/>
            <a:ext cx="10763075" cy="769442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Ondertitel 2">
            <a:extLst>
              <a:ext uri="{FF2B5EF4-FFF2-40B4-BE49-F238E27FC236}">
                <a16:creationId xmlns:a16="http://schemas.microsoft.com/office/drawing/2014/main" id="{820DD7F1-3B79-3500-59BE-9F45D8B1BF2D}"/>
              </a:ext>
            </a:extLst>
          </p:cNvPr>
          <p:cNvSpPr txBox="1">
            <a:spLocks/>
          </p:cNvSpPr>
          <p:nvPr/>
        </p:nvSpPr>
        <p:spPr>
          <a:xfrm>
            <a:off x="1574616" y="5508589"/>
            <a:ext cx="9144000" cy="1017507"/>
          </a:xfrm>
          <a:prstGeom prst="rect">
            <a:avLst/>
          </a:prstGeom>
          <a:solidFill>
            <a:srgbClr val="9CB0E8"/>
          </a:solidFill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nl-NL" b="1" dirty="0">
              <a:solidFill>
                <a:schemeClr val="bg1"/>
              </a:solidFill>
            </a:endParaRPr>
          </a:p>
          <a:p>
            <a:pPr marL="0" indent="0">
              <a:buNone/>
            </a:pPr>
            <a:endParaRPr lang="nl-NL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2306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07AED0-836E-7435-B4AE-5FFC2A284F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251EB6C-748C-ACB7-0CFF-DBBD2578D90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483095" cy="6854272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D187229F-91F3-3C92-FA8F-04F83C5A93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15DE2CF6-4831-DCCB-CB97-96F00C205D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11" y="186009"/>
            <a:ext cx="6324162" cy="1455996"/>
          </a:xfrm>
        </p:spPr>
        <p:txBody>
          <a:bodyPr>
            <a:noAutofit/>
          </a:bodyPr>
          <a:lstStyle/>
          <a:p>
            <a:br>
              <a:rPr lang="nl-NL" sz="2800" b="1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</a:br>
            <a:endParaRPr lang="en-US" sz="2800" b="1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Freeform 60">
            <a:extLst>
              <a:ext uri="{FF2B5EF4-FFF2-40B4-BE49-F238E27FC236}">
                <a16:creationId xmlns:a16="http://schemas.microsoft.com/office/drawing/2014/main" id="{D8372633-6493-959B-1676-755B56C7B1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63882" y="0"/>
            <a:ext cx="3880988" cy="2206512"/>
          </a:xfrm>
          <a:custGeom>
            <a:avLst/>
            <a:gdLst>
              <a:gd name="connsiteX0" fmla="*/ 20753 w 3960193"/>
              <a:gd name="connsiteY0" fmla="*/ 0 h 2251543"/>
              <a:gd name="connsiteX1" fmla="*/ 3939440 w 3960193"/>
              <a:gd name="connsiteY1" fmla="*/ 0 h 2251543"/>
              <a:gd name="connsiteX2" fmla="*/ 3949969 w 3960193"/>
              <a:gd name="connsiteY2" fmla="*/ 68994 h 2251543"/>
              <a:gd name="connsiteX3" fmla="*/ 3960193 w 3960193"/>
              <a:gd name="connsiteY3" fmla="*/ 271447 h 2251543"/>
              <a:gd name="connsiteX4" fmla="*/ 1980096 w 3960193"/>
              <a:gd name="connsiteY4" fmla="*/ 2251543 h 2251543"/>
              <a:gd name="connsiteX5" fmla="*/ 0 w 3960193"/>
              <a:gd name="connsiteY5" fmla="*/ 271447 h 2251543"/>
              <a:gd name="connsiteX6" fmla="*/ 10224 w 3960193"/>
              <a:gd name="connsiteY6" fmla="*/ 68994 h 225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60193" h="2251543">
                <a:moveTo>
                  <a:pt x="20753" y="0"/>
                </a:moveTo>
                <a:lnTo>
                  <a:pt x="3939440" y="0"/>
                </a:lnTo>
                <a:lnTo>
                  <a:pt x="3949969" y="68994"/>
                </a:lnTo>
                <a:cubicBezTo>
                  <a:pt x="3956730" y="135559"/>
                  <a:pt x="3960193" y="203099"/>
                  <a:pt x="3960193" y="271447"/>
                </a:cubicBezTo>
                <a:cubicBezTo>
                  <a:pt x="3960193" y="1365024"/>
                  <a:pt x="3073674" y="2251543"/>
                  <a:pt x="1980096" y="2251543"/>
                </a:cubicBezTo>
                <a:cubicBezTo>
                  <a:pt x="886519" y="2251543"/>
                  <a:pt x="0" y="1365024"/>
                  <a:pt x="0" y="271447"/>
                </a:cubicBezTo>
                <a:cubicBezTo>
                  <a:pt x="0" y="203099"/>
                  <a:pt x="3463" y="135559"/>
                  <a:pt x="10224" y="68994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Freeform 68">
            <a:extLst>
              <a:ext uri="{FF2B5EF4-FFF2-40B4-BE49-F238E27FC236}">
                <a16:creationId xmlns:a16="http://schemas.microsoft.com/office/drawing/2014/main" id="{FE24DCE7-36CD-C87A-9CD4-E8B8E4C105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912701"/>
            <a:ext cx="4942589" cy="3945299"/>
          </a:xfrm>
          <a:custGeom>
            <a:avLst/>
            <a:gdLst>
              <a:gd name="connsiteX0" fmla="*/ 2223943 w 4942589"/>
              <a:gd name="connsiteY0" fmla="*/ 0 h 3945299"/>
              <a:gd name="connsiteX1" fmla="*/ 4942589 w 4942589"/>
              <a:gd name="connsiteY1" fmla="*/ 2718646 h 3945299"/>
              <a:gd name="connsiteX2" fmla="*/ 4728945 w 4942589"/>
              <a:gd name="connsiteY2" fmla="*/ 3776866 h 3945299"/>
              <a:gd name="connsiteX3" fmla="*/ 4647806 w 4942589"/>
              <a:gd name="connsiteY3" fmla="*/ 3945299 h 3945299"/>
              <a:gd name="connsiteX4" fmla="*/ 0 w 4942589"/>
              <a:gd name="connsiteY4" fmla="*/ 3945299 h 3945299"/>
              <a:gd name="connsiteX5" fmla="*/ 0 w 4942589"/>
              <a:gd name="connsiteY5" fmla="*/ 1157971 h 3945299"/>
              <a:gd name="connsiteX6" fmla="*/ 126104 w 4942589"/>
              <a:gd name="connsiteY6" fmla="*/ 989335 h 3945299"/>
              <a:gd name="connsiteX7" fmla="*/ 2223943 w 4942589"/>
              <a:gd name="connsiteY7" fmla="*/ 0 h 3945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42589" h="3945299">
                <a:moveTo>
                  <a:pt x="2223943" y="0"/>
                </a:moveTo>
                <a:cubicBezTo>
                  <a:pt x="3725410" y="0"/>
                  <a:pt x="4942589" y="1217179"/>
                  <a:pt x="4942589" y="2718646"/>
                </a:cubicBezTo>
                <a:cubicBezTo>
                  <a:pt x="4942589" y="3094013"/>
                  <a:pt x="4866516" y="3451612"/>
                  <a:pt x="4728945" y="3776866"/>
                </a:cubicBezTo>
                <a:lnTo>
                  <a:pt x="4647806" y="3945299"/>
                </a:lnTo>
                <a:lnTo>
                  <a:pt x="0" y="3945299"/>
                </a:lnTo>
                <a:lnTo>
                  <a:pt x="0" y="1157971"/>
                </a:lnTo>
                <a:lnTo>
                  <a:pt x="126104" y="989335"/>
                </a:lnTo>
                <a:cubicBezTo>
                  <a:pt x="624744" y="385123"/>
                  <a:pt x="1379368" y="0"/>
                  <a:pt x="2223943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B1BBA2F-FAC9-F64A-8A44-BC61797C33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21277" y="1042171"/>
            <a:ext cx="6324162" cy="6294981"/>
          </a:xfrm>
        </p:spPr>
        <p:txBody>
          <a:bodyPr anchor="ctr">
            <a:normAutofit/>
          </a:bodyPr>
          <a:lstStyle/>
          <a:p>
            <a:r>
              <a:rPr lang="fr-FR" sz="2400" dirty="0">
                <a:solidFill>
                  <a:srgbClr val="004A82"/>
                </a:solidFill>
              </a:rPr>
              <a:t>Les gens obtiennent leurs informations à leur téléphone intelligent ou de leur ordinateur (portable) ; 85 % ou plus; les jeunes plus que les adultes </a:t>
            </a:r>
          </a:p>
          <a:p>
            <a:r>
              <a:rPr lang="fr-FR" sz="2400" dirty="0">
                <a:solidFill>
                  <a:srgbClr val="004A82"/>
                </a:solidFill>
              </a:rPr>
              <a:t>Les gens lisent encore rarement les documents imprimés pour s'informer ; &lt; 10 % </a:t>
            </a:r>
          </a:p>
          <a:p>
            <a:r>
              <a:rPr lang="fr-FR" sz="2400" dirty="0">
                <a:solidFill>
                  <a:srgbClr val="004A82"/>
                </a:solidFill>
              </a:rPr>
              <a:t>Nos collections d'informations et nos renseignements numériques ont-elles encore de la valeur ?</a:t>
            </a:r>
          </a:p>
          <a:p>
            <a:r>
              <a:rPr lang="fr-FR" sz="2400" dirty="0">
                <a:solidFill>
                  <a:srgbClr val="004A82"/>
                </a:solidFill>
              </a:rPr>
              <a:t>Nous devons réinventer notre fonction informationnelle</a:t>
            </a:r>
          </a:p>
          <a:p>
            <a:r>
              <a:rPr lang="fr-FR" sz="2400" dirty="0">
                <a:solidFill>
                  <a:srgbClr val="004A82"/>
                </a:solidFill>
              </a:rPr>
              <a:t> Cela peut se faire par le biais de présentations, de conférences, de débats, de dialogues, d’expositions et d’ateliers.</a:t>
            </a:r>
          </a:p>
          <a:p>
            <a:pPr marL="0" indent="0" algn="ctr">
              <a:buNone/>
            </a:pPr>
            <a:endParaRPr lang="en-US" sz="2400" dirty="0">
              <a:solidFill>
                <a:srgbClr val="004A82"/>
              </a:solidFill>
            </a:endParaRPr>
          </a:p>
          <a:p>
            <a:pPr marL="0" indent="0">
              <a:buNone/>
            </a:pPr>
            <a:endParaRPr lang="de-DE" sz="2400" dirty="0">
              <a:solidFill>
                <a:srgbClr val="000000"/>
              </a:solidFill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4FB37F69-5F84-2B16-A10A-7FFBE3A0B929}"/>
              </a:ext>
            </a:extLst>
          </p:cNvPr>
          <p:cNvSpPr txBox="1"/>
          <p:nvPr/>
        </p:nvSpPr>
        <p:spPr>
          <a:xfrm>
            <a:off x="653938" y="5299151"/>
            <a:ext cx="3952396" cy="1908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nl-NL" sz="28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……</a:t>
            </a:r>
            <a:r>
              <a:rPr lang="fr-FR" sz="2800" b="1" dirty="0"/>
              <a:t> </a:t>
            </a:r>
            <a:r>
              <a:rPr lang="fr-FR" sz="2800" b="1" dirty="0">
                <a:solidFill>
                  <a:srgbClr val="004A82"/>
                </a:solidFill>
              </a:rPr>
              <a:t>mais est-ce vraiment </a:t>
            </a:r>
          </a:p>
          <a:p>
            <a:pPr algn="ctr">
              <a:defRPr/>
            </a:pPr>
            <a:r>
              <a:rPr lang="fr-FR" sz="2800" b="1" dirty="0">
                <a:solidFill>
                  <a:srgbClr val="004A82"/>
                </a:solidFill>
              </a:rPr>
              <a:t>le cas 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4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	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E475D142-68FD-FAAF-C69F-1573A915E839}"/>
              </a:ext>
            </a:extLst>
          </p:cNvPr>
          <p:cNvSpPr txBox="1"/>
          <p:nvPr/>
        </p:nvSpPr>
        <p:spPr>
          <a:xfrm>
            <a:off x="779796" y="3497163"/>
            <a:ext cx="584916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rtl="0"/>
            <a:r>
              <a:rPr lang="fr-FR" sz="2800" b="1" dirty="0">
                <a:solidFill>
                  <a:srgbClr val="004A82"/>
                </a:solidFill>
              </a:rPr>
              <a:t>Nous disons que </a:t>
            </a:r>
          </a:p>
          <a:p>
            <a:pPr rtl="0"/>
            <a:r>
              <a:rPr lang="fr-FR" sz="2800" b="1" dirty="0">
                <a:solidFill>
                  <a:srgbClr val="004A82"/>
                </a:solidFill>
              </a:rPr>
              <a:t>l'information est notre </a:t>
            </a:r>
          </a:p>
          <a:p>
            <a:pPr rtl="0"/>
            <a:r>
              <a:rPr lang="fr-FR" sz="2800" b="1" dirty="0">
                <a:solidFill>
                  <a:srgbClr val="004A82"/>
                </a:solidFill>
              </a:rPr>
              <a:t>cœur de métier…………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7E59BFF6-2E82-D6BE-1030-0D411B2A116E}"/>
              </a:ext>
            </a:extLst>
          </p:cNvPr>
          <p:cNvSpPr txBox="1"/>
          <p:nvPr/>
        </p:nvSpPr>
        <p:spPr>
          <a:xfrm>
            <a:off x="8423753" y="6451245"/>
            <a:ext cx="40960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>
                <a:solidFill>
                  <a:srgbClr val="004274"/>
                </a:solidFill>
              </a:rPr>
              <a:t>Par </a:t>
            </a:r>
            <a:r>
              <a:rPr lang="nl-NL" sz="1400" dirty="0" err="1">
                <a:solidFill>
                  <a:srgbClr val="004274"/>
                </a:solidFill>
              </a:rPr>
              <a:t>example</a:t>
            </a:r>
            <a:r>
              <a:rPr lang="nl-NL" sz="1400" dirty="0">
                <a:solidFill>
                  <a:srgbClr val="004274"/>
                </a:solidFill>
              </a:rPr>
              <a:t> </a:t>
            </a:r>
            <a:r>
              <a:rPr lang="nl-NL" sz="1400" dirty="0" err="1">
                <a:solidFill>
                  <a:srgbClr val="004274"/>
                </a:solidFill>
              </a:rPr>
              <a:t>Pew</a:t>
            </a:r>
            <a:r>
              <a:rPr lang="nl-NL" sz="1400" dirty="0">
                <a:solidFill>
                  <a:srgbClr val="004274"/>
                </a:solidFill>
              </a:rPr>
              <a:t> Research 2021</a:t>
            </a:r>
          </a:p>
        </p:txBody>
      </p:sp>
    </p:spTree>
    <p:extLst>
      <p:ext uri="{BB962C8B-B14F-4D97-AF65-F5344CB8AC3E}">
        <p14:creationId xmlns:p14="http://schemas.microsoft.com/office/powerpoint/2010/main" val="217623671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12609869-9E80-471B-A487-A53288E0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594B1E75-ACC3-4274-8F4C-6C2BBD74AD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6397" y="502020"/>
            <a:ext cx="5323715" cy="1642970"/>
          </a:xfrm>
        </p:spPr>
        <p:txBody>
          <a:bodyPr anchor="b">
            <a:normAutofit/>
          </a:bodyPr>
          <a:lstStyle/>
          <a:p>
            <a:r>
              <a:rPr lang="fr-FR" sz="4000" b="1" dirty="0" err="1">
                <a:solidFill>
                  <a:srgbClr val="004274"/>
                </a:solidFill>
                <a:latin typeface="+mn-lt"/>
              </a:rPr>
              <a:t>ODD’s</a:t>
            </a:r>
            <a:r>
              <a:rPr lang="fr-FR" sz="4000" b="1" dirty="0">
                <a:solidFill>
                  <a:srgbClr val="004274"/>
                </a:solidFill>
                <a:latin typeface="+mn-lt"/>
              </a:rPr>
              <a:t> pour une société démocratique inclusive</a:t>
            </a:r>
            <a:endParaRPr lang="en-US" sz="4000" b="1" dirty="0">
              <a:solidFill>
                <a:srgbClr val="004274"/>
              </a:solidFill>
              <a:latin typeface="+mn-lt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2C0BF4C5-DBDE-42E5-AE71-E236EF12F7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4923" y="2405894"/>
            <a:ext cx="5315189" cy="3535083"/>
          </a:xfrm>
        </p:spPr>
        <p:txBody>
          <a:bodyPr anchor="t">
            <a:normAutofit/>
          </a:bodyPr>
          <a:lstStyle/>
          <a:p>
            <a:pPr marL="0" indent="0">
              <a:buNone/>
            </a:pPr>
            <a:r>
              <a:rPr lang="fr-CA" sz="2000" noProof="0" dirty="0">
                <a:solidFill>
                  <a:srgbClr val="004274"/>
                </a:solidFill>
              </a:rPr>
              <a:t>Les bibliothèques peuvent travailler a:</a:t>
            </a:r>
          </a:p>
          <a:p>
            <a:r>
              <a:rPr lang="fr-CA" sz="2000" noProof="0" dirty="0">
                <a:solidFill>
                  <a:srgbClr val="004274"/>
                </a:solidFill>
              </a:rPr>
              <a:t>Bonne sante et bien-être (3)</a:t>
            </a:r>
          </a:p>
          <a:p>
            <a:r>
              <a:rPr lang="fr-CA" sz="2000" noProof="0" dirty="0">
                <a:solidFill>
                  <a:srgbClr val="004274"/>
                </a:solidFill>
              </a:rPr>
              <a:t>Éducation de qualité (4</a:t>
            </a:r>
          </a:p>
          <a:p>
            <a:r>
              <a:rPr lang="fr-CA" sz="2000" noProof="0" dirty="0">
                <a:solidFill>
                  <a:srgbClr val="004274"/>
                </a:solidFill>
              </a:rPr>
              <a:t>Egalite entre les sexes (5)</a:t>
            </a:r>
          </a:p>
          <a:p>
            <a:r>
              <a:rPr lang="fr-CA" sz="2000" noProof="0" dirty="0">
                <a:solidFill>
                  <a:srgbClr val="004274"/>
                </a:solidFill>
              </a:rPr>
              <a:t>Inégalités réduites (10)</a:t>
            </a:r>
          </a:p>
          <a:p>
            <a:r>
              <a:rPr lang="fr-CA" sz="2000" noProof="0" dirty="0">
                <a:solidFill>
                  <a:srgbClr val="004274"/>
                </a:solidFill>
              </a:rPr>
              <a:t>Villes et communautés durables (11)</a:t>
            </a:r>
          </a:p>
          <a:p>
            <a:r>
              <a:rPr lang="fr-CA" sz="2000" noProof="0" dirty="0">
                <a:solidFill>
                  <a:srgbClr val="004274"/>
                </a:solidFill>
              </a:rPr>
              <a:t>Paix, justice et institutions efficaces (16)</a:t>
            </a:r>
          </a:p>
          <a:p>
            <a:pPr marL="0" indent="0">
              <a:buNone/>
            </a:pPr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004738A-9D34-43E8-97D2-CA0EED4F8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8B8D07F-F13E-443E-BA68-2D26672D7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813A4FA-24A5-41ED-A534-3807D1B2F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3944F27-CA70-4E84-A51A-E6BF89558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Afbeelding 5" descr="Afbeelding met tekst, schermopname, logo, Lettertype&#10;&#10;Door AI gegenereerde inhoud is mogelijk onjuist.">
            <a:extLst>
              <a:ext uri="{FF2B5EF4-FFF2-40B4-BE49-F238E27FC236}">
                <a16:creationId xmlns:a16="http://schemas.microsoft.com/office/drawing/2014/main" id="{8D98E611-E8C3-58A6-CB75-C13DDDC2C0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967" y="2057297"/>
            <a:ext cx="4170530" cy="2775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91119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8384FB5-9ADC-4DDC-881B-597D56F5B1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1E5A9A7-95C6-4F4F-B00E-C82E07FE62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7539" y="1417538"/>
            <a:ext cx="6875818" cy="4040744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07DD2DE-F619-49DD-B5E7-03A290FF4E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-158495" y="2660473"/>
            <a:ext cx="4355594" cy="4038603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lumMod val="50000"/>
                  <a:alpha val="0"/>
                </a:schemeClr>
              </a:gs>
            </a:gsLst>
            <a:lin ang="11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5149191-5F60-4A28-AAFF-039F96B0F3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H="1">
            <a:off x="-1180882" y="1638085"/>
            <a:ext cx="6857572" cy="3581401"/>
          </a:xfrm>
          <a:prstGeom prst="rect">
            <a:avLst/>
          </a:prstGeom>
          <a:gradFill>
            <a:gsLst>
              <a:gs pos="0">
                <a:srgbClr val="000000">
                  <a:alpha val="59000"/>
                </a:srgbClr>
              </a:gs>
              <a:gs pos="69000">
                <a:schemeClr val="accent1">
                  <a:alpha val="0"/>
                </a:scheme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F8260ED5-17F7-4158-B241-D51DD4CF1B7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6097846">
            <a:off x="-747355" y="1201312"/>
            <a:ext cx="4808302" cy="4088666"/>
          </a:xfrm>
          <a:custGeom>
            <a:avLst/>
            <a:gdLst>
              <a:gd name="connsiteX0" fmla="*/ 48844 w 4808302"/>
              <a:gd name="connsiteY0" fmla="*/ 2888671 h 4088666"/>
              <a:gd name="connsiteX1" fmla="*/ 0 w 4808302"/>
              <a:gd name="connsiteY1" fmla="*/ 2404151 h 4088666"/>
              <a:gd name="connsiteX2" fmla="*/ 2404151 w 4808302"/>
              <a:gd name="connsiteY2" fmla="*/ 0 h 4088666"/>
              <a:gd name="connsiteX3" fmla="*/ 4808302 w 4808302"/>
              <a:gd name="connsiteY3" fmla="*/ 2404151 h 4088666"/>
              <a:gd name="connsiteX4" fmla="*/ 4700216 w 4808302"/>
              <a:gd name="connsiteY4" fmla="*/ 3119072 h 4088666"/>
              <a:gd name="connsiteX5" fmla="*/ 4643143 w 4808302"/>
              <a:gd name="connsiteY5" fmla="*/ 3275009 h 4088666"/>
              <a:gd name="connsiteX6" fmla="*/ 690093 w 4808302"/>
              <a:gd name="connsiteY6" fmla="*/ 4088666 h 4088666"/>
              <a:gd name="connsiteX7" fmla="*/ 548991 w 4808302"/>
              <a:gd name="connsiteY7" fmla="*/ 3933414 h 4088666"/>
              <a:gd name="connsiteX8" fmla="*/ 48844 w 4808302"/>
              <a:gd name="connsiteY8" fmla="*/ 2888671 h 40886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08302" h="4088666">
                <a:moveTo>
                  <a:pt x="48844" y="2888671"/>
                </a:moveTo>
                <a:cubicBezTo>
                  <a:pt x="16818" y="2732167"/>
                  <a:pt x="0" y="2570123"/>
                  <a:pt x="0" y="2404151"/>
                </a:cubicBezTo>
                <a:cubicBezTo>
                  <a:pt x="0" y="1076375"/>
                  <a:pt x="1076375" y="0"/>
                  <a:pt x="2404151" y="0"/>
                </a:cubicBezTo>
                <a:cubicBezTo>
                  <a:pt x="3731927" y="0"/>
                  <a:pt x="4808302" y="1076375"/>
                  <a:pt x="4808302" y="2404151"/>
                </a:cubicBezTo>
                <a:cubicBezTo>
                  <a:pt x="4808302" y="2653109"/>
                  <a:pt x="4770461" y="2893229"/>
                  <a:pt x="4700216" y="3119072"/>
                </a:cubicBezTo>
                <a:lnTo>
                  <a:pt x="4643143" y="3275009"/>
                </a:lnTo>
                <a:lnTo>
                  <a:pt x="690093" y="4088666"/>
                </a:lnTo>
                <a:lnTo>
                  <a:pt x="548991" y="3933414"/>
                </a:lnTo>
                <a:cubicBezTo>
                  <a:pt x="304015" y="3636572"/>
                  <a:pt x="128908" y="3279932"/>
                  <a:pt x="48844" y="2888671"/>
                </a:cubicBezTo>
                <a:close/>
              </a:path>
            </a:pathLst>
          </a:custGeom>
          <a:gradFill>
            <a:gsLst>
              <a:gs pos="3900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75000"/>
                  <a:alpha val="26000"/>
                </a:schemeClr>
              </a:gs>
            </a:gsLst>
            <a:lin ang="18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A29134E-92A0-89A1-207E-35DE2E1984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041" y="2767106"/>
            <a:ext cx="2880828" cy="3071906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Queer Cafe  Bibliothèque</a:t>
            </a:r>
            <a:br>
              <a:rPr 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</a:br>
            <a:r>
              <a:rPr lang="en-US" sz="4000" b="1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Utrecht </a:t>
            </a:r>
          </a:p>
        </p:txBody>
      </p:sp>
      <p:pic>
        <p:nvPicPr>
          <p:cNvPr id="5" name="Tijdelijke aanduiding voor inhoud 4" descr="Afbeelding met tekst, vloer, binnen, persoon&#10;&#10;Automatisch gegenereerde beschrijving">
            <a:extLst>
              <a:ext uri="{FF2B5EF4-FFF2-40B4-BE49-F238E27FC236}">
                <a16:creationId xmlns:a16="http://schemas.microsoft.com/office/drawing/2014/main" id="{46CBC532-04A5-6E1C-5B6A-39A51DFE79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4" b="-2"/>
          <a:stretch/>
        </p:blipFill>
        <p:spPr>
          <a:xfrm>
            <a:off x="4502428" y="610966"/>
            <a:ext cx="7225748" cy="5636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5421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9F38664-9DE0-4DEC-8365-F1FC44ECE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45490" y="2486393"/>
            <a:ext cx="7277622" cy="5442581"/>
          </a:xfrm>
        </p:spPr>
        <p:txBody>
          <a:bodyPr>
            <a:normAutofit/>
          </a:bodyPr>
          <a:lstStyle/>
          <a:p>
            <a:r>
              <a:rPr lang="fr-CA" sz="2400" dirty="0">
                <a:solidFill>
                  <a:srgbClr val="004274"/>
                </a:solidFill>
              </a:rPr>
              <a:t>La démocratie et le développement socialement durable sont ancrés dans notre constitution </a:t>
            </a:r>
          </a:p>
          <a:p>
            <a:r>
              <a:rPr lang="fr-CA" sz="2400" dirty="0">
                <a:solidFill>
                  <a:srgbClr val="004274"/>
                </a:solidFill>
              </a:rPr>
              <a:t>Les bibliothèques, en tant qu’établissements publics et institutions financées par des fonds publics, ont pour mission de transformer cette situation. </a:t>
            </a:r>
          </a:p>
          <a:p>
            <a:r>
              <a:rPr lang="fr-CA" sz="2400" dirty="0">
                <a:solidFill>
                  <a:srgbClr val="004274"/>
                </a:solidFill>
              </a:rPr>
              <a:t>Les bibliothèques ne sont pas neutres ; ils sont une plateforme sociale avec un objectif ; (mais pas politique partisane</a:t>
            </a:r>
          </a:p>
          <a:p>
            <a:r>
              <a:rPr lang="fr-CA" sz="2400" dirty="0">
                <a:solidFill>
                  <a:srgbClr val="004274"/>
                </a:solidFill>
              </a:rPr>
              <a:t> Dans certains pays, cette disposition est incluse dans la Loi sur les bibliothèques.</a:t>
            </a:r>
            <a:endParaRPr lang="nl-NL" sz="2400" dirty="0">
              <a:solidFill>
                <a:srgbClr val="004274"/>
              </a:solidFill>
            </a:endParaRPr>
          </a:p>
        </p:txBody>
      </p:sp>
      <p:pic>
        <p:nvPicPr>
          <p:cNvPr id="10242" name="Picture 2" descr="BetterWorld Trust">
            <a:extLst>
              <a:ext uri="{FF2B5EF4-FFF2-40B4-BE49-F238E27FC236}">
                <a16:creationId xmlns:a16="http://schemas.microsoft.com/office/drawing/2014/main" id="{9478602F-1A58-4C6A-5166-BA277D2AAD4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778" y="1092915"/>
            <a:ext cx="2619375" cy="174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el 1">
            <a:extLst>
              <a:ext uri="{FF2B5EF4-FFF2-40B4-BE49-F238E27FC236}">
                <a16:creationId xmlns:a16="http://schemas.microsoft.com/office/drawing/2014/main" id="{FA909712-AA12-3745-8B46-1D35F830924B}"/>
              </a:ext>
            </a:extLst>
          </p:cNvPr>
          <p:cNvSpPr txBox="1">
            <a:spLocks/>
          </p:cNvSpPr>
          <p:nvPr/>
        </p:nvSpPr>
        <p:spPr>
          <a:xfrm>
            <a:off x="3845490" y="854688"/>
            <a:ext cx="7471776" cy="120582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b="1" noProof="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P</a:t>
            </a:r>
            <a:r>
              <a:rPr lang="fr-CA" b="1" noProof="0" dirty="0">
                <a:solidFill>
                  <a:srgbClr val="004274"/>
                </a:solidFill>
                <a:latin typeface="+mn-lt"/>
              </a:rPr>
              <a:t>ourquoi les bibliothèques doivent agir</a:t>
            </a:r>
            <a:endParaRPr kumimoji="0" lang="fr-CA" b="1" i="0" u="none" strike="noStrike" kern="1200" cap="none" spc="0" normalizeH="0" baseline="0" noProof="0" dirty="0">
              <a:ln>
                <a:noFill/>
              </a:ln>
              <a:solidFill>
                <a:srgbClr val="004274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3" name="Titel 12">
            <a:extLst>
              <a:ext uri="{FF2B5EF4-FFF2-40B4-BE49-F238E27FC236}">
                <a16:creationId xmlns:a16="http://schemas.microsoft.com/office/drawing/2014/main" id="{C6EE5E22-B585-0A16-88D1-A45BFAA23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 flipV="1">
            <a:off x="5599688" y="297224"/>
            <a:ext cx="2379059" cy="67901"/>
          </a:xfrm>
        </p:spPr>
        <p:txBody>
          <a:bodyPr>
            <a:normAutofit fontScale="90000"/>
          </a:bodyPr>
          <a:lstStyle/>
          <a:p>
            <a:r>
              <a:rPr lang="nl-NL" dirty="0">
                <a:solidFill>
                  <a:schemeClr val="bg1"/>
                </a:solidFill>
              </a:rPr>
              <a:t>.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648DB542-006A-DB34-4384-4E0A68A74C7E}"/>
              </a:ext>
            </a:extLst>
          </p:cNvPr>
          <p:cNvSpPr txBox="1"/>
          <p:nvPr/>
        </p:nvSpPr>
        <p:spPr>
          <a:xfrm>
            <a:off x="720246" y="3958225"/>
            <a:ext cx="22797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1600" dirty="0">
                <a:solidFill>
                  <a:srgbClr val="004274"/>
                </a:solidFill>
              </a:rPr>
              <a:t>Quand on me critiquait pour savoir si les objectifs de développement durable n'étaient pas des passe-temps de gauche, je pouvais dire que nous faisions simplement ce que dit la constitution.</a:t>
            </a:r>
            <a:endParaRPr lang="nl-NL" sz="1600" dirty="0">
              <a:solidFill>
                <a:srgbClr val="004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9847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378A78-02E9-4A39-860A-B1A87BBE9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8255"/>
            <a:ext cx="10515600" cy="1325563"/>
          </a:xfrm>
        </p:spPr>
        <p:txBody>
          <a:bodyPr/>
          <a:lstStyle/>
          <a:p>
            <a:r>
              <a:rPr lang="fr-CA" b="1" noProof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Table des matières</a:t>
            </a:r>
            <a:endParaRPr lang="fr-CA" noProof="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E1DB891-29E8-4856-BB4E-7FD7414005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50363"/>
            <a:ext cx="10515600" cy="5220056"/>
          </a:xfrm>
        </p:spPr>
        <p:txBody>
          <a:bodyPr>
            <a:noAutofit/>
          </a:bodyPr>
          <a:lstStyle/>
          <a:p>
            <a:endParaRPr lang="fr-CA" sz="2400" noProof="0" dirty="0">
              <a:solidFill>
                <a:srgbClr val="004A82"/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  <a:p>
            <a:r>
              <a:rPr lang="fr-CA" noProof="0" dirty="0">
                <a:solidFill>
                  <a:srgbClr val="004274"/>
                </a:solidFill>
                <a:ea typeface="Verdana" panose="020B0604030504040204" pitchFamily="34" charset="0"/>
              </a:rPr>
              <a:t>Sur moi</a:t>
            </a:r>
          </a:p>
          <a:p>
            <a:r>
              <a:rPr lang="fr-CA" noProof="0" dirty="0">
                <a:solidFill>
                  <a:srgbClr val="004274"/>
                </a:solidFill>
                <a:ea typeface="Verdana" panose="020B0604030504040204" pitchFamily="34" charset="0"/>
              </a:rPr>
              <a:t>Rôles et fonctions des bibliothèques</a:t>
            </a:r>
          </a:p>
          <a:p>
            <a:r>
              <a:rPr lang="fr-CA" noProof="0" dirty="0">
                <a:solidFill>
                  <a:srgbClr val="004274"/>
                </a:solidFill>
                <a:ea typeface="Verdana" panose="020B0604030504040204" pitchFamily="34" charset="0"/>
              </a:rPr>
              <a:t>Bibliothèques et société</a:t>
            </a:r>
          </a:p>
          <a:p>
            <a:r>
              <a:rPr lang="fr-CA" noProof="0" dirty="0">
                <a:solidFill>
                  <a:srgbClr val="004274"/>
                </a:solidFill>
                <a:ea typeface="Verdana" panose="020B0604030504040204" pitchFamily="34" charset="0"/>
              </a:rPr>
              <a:t>Méthodologies</a:t>
            </a:r>
          </a:p>
          <a:p>
            <a:r>
              <a:rPr lang="fr-CA" noProof="0" dirty="0">
                <a:solidFill>
                  <a:srgbClr val="004274"/>
                </a:solidFill>
                <a:ea typeface="Verdana" panose="020B0604030504040204" pitchFamily="34" charset="0"/>
              </a:rPr>
              <a:t>Crises mondiales : climat, information, démocratie</a:t>
            </a:r>
          </a:p>
          <a:p>
            <a:r>
              <a:rPr lang="fr-CA" noProof="0" dirty="0">
                <a:solidFill>
                  <a:srgbClr val="004274"/>
                </a:solidFill>
                <a:ea typeface="Verdana" panose="020B0604030504040204" pitchFamily="34" charset="0"/>
              </a:rPr>
              <a:t>Que peuvent faire les bibliothèques ?</a:t>
            </a:r>
          </a:p>
          <a:p>
            <a:r>
              <a:rPr lang="fr-CA" noProof="0" dirty="0">
                <a:solidFill>
                  <a:srgbClr val="004274"/>
                </a:solidFill>
                <a:ea typeface="Verdana" panose="020B0604030504040204" pitchFamily="34" charset="0"/>
              </a:rPr>
              <a:t>Sur la neutralité et du courage</a:t>
            </a:r>
          </a:p>
          <a:p>
            <a:r>
              <a:rPr lang="fr-CA" noProof="0" dirty="0">
                <a:solidFill>
                  <a:srgbClr val="004274"/>
                </a:solidFill>
              </a:rPr>
              <a:t>leadership dans une nouvelle ère</a:t>
            </a:r>
            <a:endParaRPr lang="fr-CA" noProof="0" dirty="0">
              <a:solidFill>
                <a:srgbClr val="004274"/>
              </a:solidFill>
              <a:ea typeface="Verdana" panose="020B0604030504040204" pitchFamily="34" charset="0"/>
            </a:endParaRPr>
          </a:p>
          <a:p>
            <a:pPr marL="0" indent="0">
              <a:buNone/>
            </a:pPr>
            <a:r>
              <a:rPr lang="en-US" dirty="0">
                <a:solidFill>
                  <a:srgbClr val="004274"/>
                </a:solidFill>
                <a:ea typeface="Verdana" panose="020B0604030504040204" pitchFamily="34" charset="0"/>
              </a:rPr>
              <a:t> </a:t>
            </a:r>
          </a:p>
          <a:p>
            <a:pPr>
              <a:buFontTx/>
              <a:buChar char="-"/>
            </a:pPr>
            <a:endParaRPr lang="de-DE" sz="2400" dirty="0">
              <a:solidFill>
                <a:schemeClr val="accent1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</a:endParaRP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6AD53ECA-B855-495C-ABE6-E7534D683531}"/>
              </a:ext>
            </a:extLst>
          </p:cNvPr>
          <p:cNvSpPr/>
          <p:nvPr/>
        </p:nvSpPr>
        <p:spPr>
          <a:xfrm>
            <a:off x="10551380" y="345233"/>
            <a:ext cx="802419" cy="58317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3D3CB59A-36F8-4B3C-AAA0-F1CCBFC6627E}"/>
              </a:ext>
            </a:extLst>
          </p:cNvPr>
          <p:cNvSpPr/>
          <p:nvPr/>
        </p:nvSpPr>
        <p:spPr>
          <a:xfrm>
            <a:off x="11094098" y="905069"/>
            <a:ext cx="783771" cy="474928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0247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" name="Rectangle 19">
            <a:extLst>
              <a:ext uri="{FF2B5EF4-FFF2-40B4-BE49-F238E27FC236}">
                <a16:creationId xmlns:a16="http://schemas.microsoft.com/office/drawing/2014/main" id="{45D37F4E-DDB4-456B-97E0-9937730A03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852A50F4-E347-48C0-8AF2-95DAE37132A4}"/>
              </a:ext>
            </a:extLst>
          </p:cNvPr>
          <p:cNvSpPr txBox="1"/>
          <p:nvPr/>
        </p:nvSpPr>
        <p:spPr>
          <a:xfrm>
            <a:off x="572493" y="238539"/>
            <a:ext cx="11018520" cy="1434415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fr-CA" sz="4000" b="1" noProof="0" dirty="0">
                <a:solidFill>
                  <a:srgbClr val="004274"/>
                </a:solidFill>
                <a:ea typeface="+mj-ea"/>
                <a:cs typeface="+mj-cs"/>
              </a:rPr>
              <a:t>Utiliser les pouvoirs doux</a:t>
            </a:r>
          </a:p>
          <a:p>
            <a:pPr marL="0" marR="0" lvl="0" indent="0" fontAlgn="auto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fr-CA" sz="4000" b="1" noProof="0" dirty="0">
                <a:solidFill>
                  <a:srgbClr val="004274"/>
                </a:solidFill>
                <a:ea typeface="+mj-ea"/>
                <a:cs typeface="+mj-cs"/>
              </a:rPr>
              <a:t>des bibliothèques pour</a:t>
            </a:r>
            <a:endParaRPr kumimoji="0" lang="en-US" sz="4000" b="1" i="0" u="none" strike="noStrike" cap="none" spc="0" normalizeH="0" baseline="0" noProof="0" dirty="0">
              <a:ln>
                <a:noFill/>
              </a:ln>
              <a:solidFill>
                <a:srgbClr val="004274"/>
              </a:solidFill>
              <a:effectLst/>
              <a:uLnTx/>
              <a:uFillTx/>
              <a:ea typeface="+mj-ea"/>
              <a:cs typeface="+mj-cs"/>
            </a:endParaRPr>
          </a:p>
        </p:txBody>
      </p:sp>
      <p:sp>
        <p:nvSpPr>
          <p:cNvPr id="22" name="sketchy line">
            <a:extLst>
              <a:ext uri="{FF2B5EF4-FFF2-40B4-BE49-F238E27FC236}">
                <a16:creationId xmlns:a16="http://schemas.microsoft.com/office/drawing/2014/main" id="{B2DD41CD-8F47-4F56-AD12-4E2FF769698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72493" y="1681544"/>
            <a:ext cx="10972800" cy="18288"/>
          </a:xfrm>
          <a:custGeom>
            <a:avLst/>
            <a:gdLst>
              <a:gd name="connsiteX0" fmla="*/ 0 w 10972800"/>
              <a:gd name="connsiteY0" fmla="*/ 0 h 18288"/>
              <a:gd name="connsiteX1" fmla="*/ 356616 w 10972800"/>
              <a:gd name="connsiteY1" fmla="*/ 0 h 18288"/>
              <a:gd name="connsiteX2" fmla="*/ 1042416 w 10972800"/>
              <a:gd name="connsiteY2" fmla="*/ 0 h 18288"/>
              <a:gd name="connsiteX3" fmla="*/ 1947672 w 10972800"/>
              <a:gd name="connsiteY3" fmla="*/ 0 h 18288"/>
              <a:gd name="connsiteX4" fmla="*/ 2633472 w 10972800"/>
              <a:gd name="connsiteY4" fmla="*/ 0 h 18288"/>
              <a:gd name="connsiteX5" fmla="*/ 2990088 w 10972800"/>
              <a:gd name="connsiteY5" fmla="*/ 0 h 18288"/>
              <a:gd name="connsiteX6" fmla="*/ 3456432 w 10972800"/>
              <a:gd name="connsiteY6" fmla="*/ 0 h 18288"/>
              <a:gd name="connsiteX7" fmla="*/ 4361688 w 10972800"/>
              <a:gd name="connsiteY7" fmla="*/ 0 h 18288"/>
              <a:gd name="connsiteX8" fmla="*/ 5266944 w 10972800"/>
              <a:gd name="connsiteY8" fmla="*/ 0 h 18288"/>
              <a:gd name="connsiteX9" fmla="*/ 6172200 w 10972800"/>
              <a:gd name="connsiteY9" fmla="*/ 0 h 18288"/>
              <a:gd name="connsiteX10" fmla="*/ 6528816 w 10972800"/>
              <a:gd name="connsiteY10" fmla="*/ 0 h 18288"/>
              <a:gd name="connsiteX11" fmla="*/ 7214616 w 10972800"/>
              <a:gd name="connsiteY11" fmla="*/ 0 h 18288"/>
              <a:gd name="connsiteX12" fmla="*/ 7790688 w 10972800"/>
              <a:gd name="connsiteY12" fmla="*/ 0 h 18288"/>
              <a:gd name="connsiteX13" fmla="*/ 8147304 w 10972800"/>
              <a:gd name="connsiteY13" fmla="*/ 0 h 18288"/>
              <a:gd name="connsiteX14" fmla="*/ 9052560 w 10972800"/>
              <a:gd name="connsiteY14" fmla="*/ 0 h 18288"/>
              <a:gd name="connsiteX15" fmla="*/ 9409176 w 10972800"/>
              <a:gd name="connsiteY15" fmla="*/ 0 h 18288"/>
              <a:gd name="connsiteX16" fmla="*/ 9765792 w 10972800"/>
              <a:gd name="connsiteY16" fmla="*/ 0 h 18288"/>
              <a:gd name="connsiteX17" fmla="*/ 10341864 w 10972800"/>
              <a:gd name="connsiteY17" fmla="*/ 0 h 18288"/>
              <a:gd name="connsiteX18" fmla="*/ 10972800 w 10972800"/>
              <a:gd name="connsiteY18" fmla="*/ 0 h 18288"/>
              <a:gd name="connsiteX19" fmla="*/ 10972800 w 10972800"/>
              <a:gd name="connsiteY19" fmla="*/ 18288 h 18288"/>
              <a:gd name="connsiteX20" fmla="*/ 10177272 w 10972800"/>
              <a:gd name="connsiteY20" fmla="*/ 18288 h 18288"/>
              <a:gd name="connsiteX21" fmla="*/ 9820656 w 10972800"/>
              <a:gd name="connsiteY21" fmla="*/ 18288 h 18288"/>
              <a:gd name="connsiteX22" fmla="*/ 9464040 w 10972800"/>
              <a:gd name="connsiteY22" fmla="*/ 18288 h 18288"/>
              <a:gd name="connsiteX23" fmla="*/ 8778240 w 10972800"/>
              <a:gd name="connsiteY23" fmla="*/ 18288 h 18288"/>
              <a:gd name="connsiteX24" fmla="*/ 8421624 w 10972800"/>
              <a:gd name="connsiteY24" fmla="*/ 18288 h 18288"/>
              <a:gd name="connsiteX25" fmla="*/ 7735824 w 10972800"/>
              <a:gd name="connsiteY25" fmla="*/ 18288 h 18288"/>
              <a:gd name="connsiteX26" fmla="*/ 6940296 w 10972800"/>
              <a:gd name="connsiteY26" fmla="*/ 18288 h 18288"/>
              <a:gd name="connsiteX27" fmla="*/ 6254496 w 10972800"/>
              <a:gd name="connsiteY27" fmla="*/ 18288 h 18288"/>
              <a:gd name="connsiteX28" fmla="*/ 5458968 w 10972800"/>
              <a:gd name="connsiteY28" fmla="*/ 18288 h 18288"/>
              <a:gd name="connsiteX29" fmla="*/ 4663440 w 10972800"/>
              <a:gd name="connsiteY29" fmla="*/ 18288 h 18288"/>
              <a:gd name="connsiteX30" fmla="*/ 4306824 w 10972800"/>
              <a:gd name="connsiteY30" fmla="*/ 18288 h 18288"/>
              <a:gd name="connsiteX31" fmla="*/ 3840480 w 10972800"/>
              <a:gd name="connsiteY31" fmla="*/ 18288 h 18288"/>
              <a:gd name="connsiteX32" fmla="*/ 3264408 w 10972800"/>
              <a:gd name="connsiteY32" fmla="*/ 18288 h 18288"/>
              <a:gd name="connsiteX33" fmla="*/ 2578608 w 10972800"/>
              <a:gd name="connsiteY33" fmla="*/ 18288 h 18288"/>
              <a:gd name="connsiteX34" fmla="*/ 1673352 w 10972800"/>
              <a:gd name="connsiteY34" fmla="*/ 18288 h 18288"/>
              <a:gd name="connsiteX35" fmla="*/ 877824 w 10972800"/>
              <a:gd name="connsiteY35" fmla="*/ 18288 h 18288"/>
              <a:gd name="connsiteX36" fmla="*/ 0 w 10972800"/>
              <a:gd name="connsiteY36" fmla="*/ 18288 h 18288"/>
              <a:gd name="connsiteX37" fmla="*/ 0 w 10972800"/>
              <a:gd name="connsiteY37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972800" h="18288" fill="none" extrusionOk="0">
                <a:moveTo>
                  <a:pt x="0" y="0"/>
                </a:moveTo>
                <a:cubicBezTo>
                  <a:pt x="165916" y="-1866"/>
                  <a:pt x="188720" y="13756"/>
                  <a:pt x="356616" y="0"/>
                </a:cubicBezTo>
                <a:cubicBezTo>
                  <a:pt x="524512" y="-13756"/>
                  <a:pt x="734781" y="8922"/>
                  <a:pt x="1042416" y="0"/>
                </a:cubicBezTo>
                <a:cubicBezTo>
                  <a:pt x="1350051" y="-8922"/>
                  <a:pt x="1595982" y="-26315"/>
                  <a:pt x="1947672" y="0"/>
                </a:cubicBezTo>
                <a:cubicBezTo>
                  <a:pt x="2299362" y="26315"/>
                  <a:pt x="2292691" y="-19526"/>
                  <a:pt x="2633472" y="0"/>
                </a:cubicBezTo>
                <a:cubicBezTo>
                  <a:pt x="2974253" y="19526"/>
                  <a:pt x="2857309" y="10773"/>
                  <a:pt x="2990088" y="0"/>
                </a:cubicBezTo>
                <a:cubicBezTo>
                  <a:pt x="3122867" y="-10773"/>
                  <a:pt x="3359343" y="7194"/>
                  <a:pt x="3456432" y="0"/>
                </a:cubicBezTo>
                <a:cubicBezTo>
                  <a:pt x="3553521" y="-7194"/>
                  <a:pt x="4136258" y="5108"/>
                  <a:pt x="4361688" y="0"/>
                </a:cubicBezTo>
                <a:cubicBezTo>
                  <a:pt x="4587118" y="-5108"/>
                  <a:pt x="4992424" y="-42958"/>
                  <a:pt x="5266944" y="0"/>
                </a:cubicBezTo>
                <a:cubicBezTo>
                  <a:pt x="5541464" y="42958"/>
                  <a:pt x="5882966" y="-3430"/>
                  <a:pt x="6172200" y="0"/>
                </a:cubicBezTo>
                <a:cubicBezTo>
                  <a:pt x="6461434" y="3430"/>
                  <a:pt x="6432127" y="6688"/>
                  <a:pt x="6528816" y="0"/>
                </a:cubicBezTo>
                <a:cubicBezTo>
                  <a:pt x="6625505" y="-6688"/>
                  <a:pt x="6916805" y="-436"/>
                  <a:pt x="7214616" y="0"/>
                </a:cubicBezTo>
                <a:cubicBezTo>
                  <a:pt x="7512427" y="436"/>
                  <a:pt x="7626159" y="-6909"/>
                  <a:pt x="7790688" y="0"/>
                </a:cubicBezTo>
                <a:cubicBezTo>
                  <a:pt x="7955217" y="6909"/>
                  <a:pt x="8048891" y="15307"/>
                  <a:pt x="8147304" y="0"/>
                </a:cubicBezTo>
                <a:cubicBezTo>
                  <a:pt x="8245717" y="-15307"/>
                  <a:pt x="8645618" y="-11734"/>
                  <a:pt x="9052560" y="0"/>
                </a:cubicBezTo>
                <a:cubicBezTo>
                  <a:pt x="9459502" y="11734"/>
                  <a:pt x="9320584" y="8388"/>
                  <a:pt x="9409176" y="0"/>
                </a:cubicBezTo>
                <a:cubicBezTo>
                  <a:pt x="9497768" y="-8388"/>
                  <a:pt x="9644192" y="8379"/>
                  <a:pt x="9765792" y="0"/>
                </a:cubicBezTo>
                <a:cubicBezTo>
                  <a:pt x="9887392" y="-8379"/>
                  <a:pt x="10105220" y="-12663"/>
                  <a:pt x="10341864" y="0"/>
                </a:cubicBezTo>
                <a:cubicBezTo>
                  <a:pt x="10578508" y="12663"/>
                  <a:pt x="10773103" y="-5786"/>
                  <a:pt x="10972800" y="0"/>
                </a:cubicBezTo>
                <a:cubicBezTo>
                  <a:pt x="10972146" y="8818"/>
                  <a:pt x="10972240" y="13823"/>
                  <a:pt x="10972800" y="18288"/>
                </a:cubicBezTo>
                <a:cubicBezTo>
                  <a:pt x="10588778" y="31598"/>
                  <a:pt x="10543381" y="-12698"/>
                  <a:pt x="10177272" y="18288"/>
                </a:cubicBezTo>
                <a:cubicBezTo>
                  <a:pt x="9811163" y="49274"/>
                  <a:pt x="9996817" y="25662"/>
                  <a:pt x="9820656" y="18288"/>
                </a:cubicBezTo>
                <a:cubicBezTo>
                  <a:pt x="9644495" y="10914"/>
                  <a:pt x="9607007" y="31631"/>
                  <a:pt x="9464040" y="18288"/>
                </a:cubicBezTo>
                <a:cubicBezTo>
                  <a:pt x="9321073" y="4945"/>
                  <a:pt x="9114189" y="28940"/>
                  <a:pt x="8778240" y="18288"/>
                </a:cubicBezTo>
                <a:cubicBezTo>
                  <a:pt x="8442291" y="7636"/>
                  <a:pt x="8594763" y="987"/>
                  <a:pt x="8421624" y="18288"/>
                </a:cubicBezTo>
                <a:cubicBezTo>
                  <a:pt x="8248485" y="35589"/>
                  <a:pt x="7929515" y="37573"/>
                  <a:pt x="7735824" y="18288"/>
                </a:cubicBezTo>
                <a:cubicBezTo>
                  <a:pt x="7542133" y="-997"/>
                  <a:pt x="7252504" y="33858"/>
                  <a:pt x="6940296" y="18288"/>
                </a:cubicBezTo>
                <a:cubicBezTo>
                  <a:pt x="6628088" y="2718"/>
                  <a:pt x="6528503" y="48389"/>
                  <a:pt x="6254496" y="18288"/>
                </a:cubicBezTo>
                <a:cubicBezTo>
                  <a:pt x="5980489" y="-11813"/>
                  <a:pt x="5695784" y="-3740"/>
                  <a:pt x="5458968" y="18288"/>
                </a:cubicBezTo>
                <a:cubicBezTo>
                  <a:pt x="5222152" y="40316"/>
                  <a:pt x="5010751" y="19095"/>
                  <a:pt x="4663440" y="18288"/>
                </a:cubicBezTo>
                <a:cubicBezTo>
                  <a:pt x="4316129" y="17481"/>
                  <a:pt x="4425552" y="1606"/>
                  <a:pt x="4306824" y="18288"/>
                </a:cubicBezTo>
                <a:cubicBezTo>
                  <a:pt x="4188096" y="34970"/>
                  <a:pt x="3941535" y="7481"/>
                  <a:pt x="3840480" y="18288"/>
                </a:cubicBezTo>
                <a:cubicBezTo>
                  <a:pt x="3739425" y="29095"/>
                  <a:pt x="3402388" y="17641"/>
                  <a:pt x="3264408" y="18288"/>
                </a:cubicBezTo>
                <a:cubicBezTo>
                  <a:pt x="3126428" y="18935"/>
                  <a:pt x="2776779" y="9983"/>
                  <a:pt x="2578608" y="18288"/>
                </a:cubicBezTo>
                <a:cubicBezTo>
                  <a:pt x="2380437" y="26593"/>
                  <a:pt x="1909468" y="25818"/>
                  <a:pt x="1673352" y="18288"/>
                </a:cubicBezTo>
                <a:cubicBezTo>
                  <a:pt x="1437236" y="10758"/>
                  <a:pt x="1131180" y="49884"/>
                  <a:pt x="877824" y="18288"/>
                </a:cubicBezTo>
                <a:cubicBezTo>
                  <a:pt x="624468" y="-13308"/>
                  <a:pt x="206753" y="2195"/>
                  <a:pt x="0" y="18288"/>
                </a:cubicBezTo>
                <a:cubicBezTo>
                  <a:pt x="313" y="10654"/>
                  <a:pt x="-263" y="4056"/>
                  <a:pt x="0" y="0"/>
                </a:cubicBezTo>
                <a:close/>
              </a:path>
              <a:path w="10972800" h="18288" stroke="0" extrusionOk="0">
                <a:moveTo>
                  <a:pt x="0" y="0"/>
                </a:moveTo>
                <a:cubicBezTo>
                  <a:pt x="164017" y="-17675"/>
                  <a:pt x="309425" y="9913"/>
                  <a:pt x="466344" y="0"/>
                </a:cubicBezTo>
                <a:cubicBezTo>
                  <a:pt x="623263" y="-9913"/>
                  <a:pt x="659300" y="-14524"/>
                  <a:pt x="822960" y="0"/>
                </a:cubicBezTo>
                <a:cubicBezTo>
                  <a:pt x="986620" y="14524"/>
                  <a:pt x="1105222" y="-16481"/>
                  <a:pt x="1289304" y="0"/>
                </a:cubicBezTo>
                <a:cubicBezTo>
                  <a:pt x="1473386" y="16481"/>
                  <a:pt x="1693223" y="26161"/>
                  <a:pt x="1975104" y="0"/>
                </a:cubicBezTo>
                <a:cubicBezTo>
                  <a:pt x="2256985" y="-26161"/>
                  <a:pt x="2435781" y="23061"/>
                  <a:pt x="2770632" y="0"/>
                </a:cubicBezTo>
                <a:cubicBezTo>
                  <a:pt x="3105483" y="-23061"/>
                  <a:pt x="3247479" y="-44011"/>
                  <a:pt x="3675888" y="0"/>
                </a:cubicBezTo>
                <a:cubicBezTo>
                  <a:pt x="4104297" y="44011"/>
                  <a:pt x="4280918" y="4017"/>
                  <a:pt x="4581144" y="0"/>
                </a:cubicBezTo>
                <a:cubicBezTo>
                  <a:pt x="4881370" y="-4017"/>
                  <a:pt x="5021699" y="-11889"/>
                  <a:pt x="5157216" y="0"/>
                </a:cubicBezTo>
                <a:cubicBezTo>
                  <a:pt x="5292733" y="11889"/>
                  <a:pt x="5603398" y="-17698"/>
                  <a:pt x="5952744" y="0"/>
                </a:cubicBezTo>
                <a:cubicBezTo>
                  <a:pt x="6302090" y="17698"/>
                  <a:pt x="6353093" y="-11909"/>
                  <a:pt x="6638544" y="0"/>
                </a:cubicBezTo>
                <a:cubicBezTo>
                  <a:pt x="6923995" y="11909"/>
                  <a:pt x="7053404" y="21630"/>
                  <a:pt x="7214616" y="0"/>
                </a:cubicBezTo>
                <a:cubicBezTo>
                  <a:pt x="7375828" y="-21630"/>
                  <a:pt x="7837963" y="3886"/>
                  <a:pt x="8010144" y="0"/>
                </a:cubicBezTo>
                <a:cubicBezTo>
                  <a:pt x="8182325" y="-3886"/>
                  <a:pt x="8224183" y="16009"/>
                  <a:pt x="8366760" y="0"/>
                </a:cubicBezTo>
                <a:cubicBezTo>
                  <a:pt x="8509337" y="-16009"/>
                  <a:pt x="8687920" y="-5720"/>
                  <a:pt x="8942832" y="0"/>
                </a:cubicBezTo>
                <a:cubicBezTo>
                  <a:pt x="9197744" y="5720"/>
                  <a:pt x="9368437" y="20479"/>
                  <a:pt x="9628632" y="0"/>
                </a:cubicBezTo>
                <a:cubicBezTo>
                  <a:pt x="9888827" y="-20479"/>
                  <a:pt x="10560858" y="-20746"/>
                  <a:pt x="10972800" y="0"/>
                </a:cubicBezTo>
                <a:cubicBezTo>
                  <a:pt x="10972186" y="5722"/>
                  <a:pt x="10972980" y="12495"/>
                  <a:pt x="10972800" y="18288"/>
                </a:cubicBezTo>
                <a:cubicBezTo>
                  <a:pt x="10786146" y="12536"/>
                  <a:pt x="10623717" y="14033"/>
                  <a:pt x="10506456" y="18288"/>
                </a:cubicBezTo>
                <a:cubicBezTo>
                  <a:pt x="10389195" y="22543"/>
                  <a:pt x="10296178" y="20107"/>
                  <a:pt x="10149840" y="18288"/>
                </a:cubicBezTo>
                <a:cubicBezTo>
                  <a:pt x="10003502" y="16469"/>
                  <a:pt x="9767530" y="28891"/>
                  <a:pt x="9464040" y="18288"/>
                </a:cubicBezTo>
                <a:cubicBezTo>
                  <a:pt x="9160550" y="7685"/>
                  <a:pt x="9229050" y="2659"/>
                  <a:pt x="8997696" y="18288"/>
                </a:cubicBezTo>
                <a:cubicBezTo>
                  <a:pt x="8766342" y="33917"/>
                  <a:pt x="8340136" y="34864"/>
                  <a:pt x="8092440" y="18288"/>
                </a:cubicBezTo>
                <a:cubicBezTo>
                  <a:pt x="7844744" y="1712"/>
                  <a:pt x="7863720" y="27405"/>
                  <a:pt x="7735824" y="18288"/>
                </a:cubicBezTo>
                <a:cubicBezTo>
                  <a:pt x="7607928" y="9171"/>
                  <a:pt x="7323619" y="461"/>
                  <a:pt x="7050024" y="18288"/>
                </a:cubicBezTo>
                <a:cubicBezTo>
                  <a:pt x="6776429" y="36115"/>
                  <a:pt x="6787899" y="28206"/>
                  <a:pt x="6693408" y="18288"/>
                </a:cubicBezTo>
                <a:cubicBezTo>
                  <a:pt x="6598917" y="8370"/>
                  <a:pt x="6395231" y="19114"/>
                  <a:pt x="6227064" y="18288"/>
                </a:cubicBezTo>
                <a:cubicBezTo>
                  <a:pt x="6058897" y="17462"/>
                  <a:pt x="5618582" y="1091"/>
                  <a:pt x="5431536" y="18288"/>
                </a:cubicBezTo>
                <a:cubicBezTo>
                  <a:pt x="5244490" y="35485"/>
                  <a:pt x="4729797" y="-9650"/>
                  <a:pt x="4526280" y="18288"/>
                </a:cubicBezTo>
                <a:cubicBezTo>
                  <a:pt x="4322763" y="46226"/>
                  <a:pt x="4216797" y="756"/>
                  <a:pt x="4059936" y="18288"/>
                </a:cubicBezTo>
                <a:cubicBezTo>
                  <a:pt x="3903075" y="35820"/>
                  <a:pt x="3537912" y="42098"/>
                  <a:pt x="3374136" y="18288"/>
                </a:cubicBezTo>
                <a:cubicBezTo>
                  <a:pt x="3210360" y="-5522"/>
                  <a:pt x="3126842" y="39135"/>
                  <a:pt x="2907792" y="18288"/>
                </a:cubicBezTo>
                <a:cubicBezTo>
                  <a:pt x="2688742" y="-2559"/>
                  <a:pt x="2490436" y="34100"/>
                  <a:pt x="2112264" y="18288"/>
                </a:cubicBezTo>
                <a:cubicBezTo>
                  <a:pt x="1734092" y="2476"/>
                  <a:pt x="1744622" y="-7274"/>
                  <a:pt x="1536192" y="18288"/>
                </a:cubicBezTo>
                <a:cubicBezTo>
                  <a:pt x="1327762" y="43850"/>
                  <a:pt x="1189025" y="6435"/>
                  <a:pt x="1069848" y="18288"/>
                </a:cubicBezTo>
                <a:cubicBezTo>
                  <a:pt x="950671" y="30141"/>
                  <a:pt x="858345" y="33684"/>
                  <a:pt x="713232" y="18288"/>
                </a:cubicBezTo>
                <a:cubicBezTo>
                  <a:pt x="568119" y="2892"/>
                  <a:pt x="250292" y="5410"/>
                  <a:pt x="0" y="18288"/>
                </a:cubicBezTo>
                <a:cubicBezTo>
                  <a:pt x="465" y="13062"/>
                  <a:pt x="-894" y="9029"/>
                  <a:pt x="0" y="0"/>
                </a:cubicBezTo>
                <a:close/>
              </a:path>
            </a:pathLst>
          </a:custGeom>
          <a:solidFill>
            <a:schemeClr val="accent2">
              <a:alpha val="75000"/>
            </a:schemeClr>
          </a:solidFill>
          <a:ln w="44450" cap="rnd">
            <a:solidFill>
              <a:schemeClr val="accent2">
                <a:alpha val="75000"/>
              </a:schemeClr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Afbeelding 3" descr="Afbeelding met Graphics, symbool, logo, cirkel&#10;&#10;Door AI gegenereerde inhoud is mogelijk onjuist.">
            <a:extLst>
              <a:ext uri="{FF2B5EF4-FFF2-40B4-BE49-F238E27FC236}">
                <a16:creationId xmlns:a16="http://schemas.microsoft.com/office/drawing/2014/main" id="{7F9C15EF-B840-8DF0-6B7E-8A336C9CAF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7" r="-1" b="-1"/>
          <a:stretch/>
        </p:blipFill>
        <p:spPr>
          <a:xfrm>
            <a:off x="8290017" y="2433679"/>
            <a:ext cx="3329490" cy="3460816"/>
          </a:xfrm>
          <a:prstGeom prst="rect">
            <a:avLst/>
          </a:prstGeom>
        </p:spPr>
      </p:pic>
      <p:graphicFrame>
        <p:nvGraphicFramePr>
          <p:cNvPr id="15" name="Tekstvak 5">
            <a:extLst>
              <a:ext uri="{FF2B5EF4-FFF2-40B4-BE49-F238E27FC236}">
                <a16:creationId xmlns:a16="http://schemas.microsoft.com/office/drawing/2014/main" id="{1DE74E99-EA1E-8033-B6F0-1B04231482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37378747"/>
              </p:ext>
            </p:extLst>
          </p:nvPr>
        </p:nvGraphicFramePr>
        <p:xfrm>
          <a:off x="572493" y="2071316"/>
          <a:ext cx="6713552" cy="41191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ekstvak 1">
            <a:extLst>
              <a:ext uri="{FF2B5EF4-FFF2-40B4-BE49-F238E27FC236}">
                <a16:creationId xmlns:a16="http://schemas.microsoft.com/office/drawing/2014/main" id="{CB80A0AA-238B-34BA-D001-DA22E7C01F40}"/>
              </a:ext>
            </a:extLst>
          </p:cNvPr>
          <p:cNvSpPr txBox="1"/>
          <p:nvPr/>
        </p:nvSpPr>
        <p:spPr>
          <a:xfrm>
            <a:off x="12983664" y="12141333"/>
            <a:ext cx="449215" cy="535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nl-NL" dirty="0"/>
          </a:p>
        </p:txBody>
      </p:sp>
      <p:sp>
        <p:nvSpPr>
          <p:cNvPr id="3" name="Rectangle 1">
            <a:extLst>
              <a:ext uri="{FF2B5EF4-FFF2-40B4-BE49-F238E27FC236}">
                <a16:creationId xmlns:a16="http://schemas.microsoft.com/office/drawing/2014/main" id="{BB226DE2-8D8E-ABF7-BB25-CCCED176A0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23892" y="5800466"/>
            <a:ext cx="2022953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nl-NL" b="0" i="0" u="none" strike="noStrike" cap="none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 Unicode MS"/>
              </a:rPr>
              <a:t>Que sont les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nl-NL" b="0" i="0" u="none" strike="noStrike" cap="none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 Unicode MS"/>
              </a:rPr>
              <a:t>« soft </a:t>
            </a:r>
            <a:r>
              <a:rPr kumimoji="0" lang="fr-FR" altLang="nl-NL" b="0" i="0" u="none" strike="noStrike" cap="none" normalizeH="0" baseline="0" dirty="0" err="1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 Unicode MS"/>
              </a:rPr>
              <a:t>powers</a:t>
            </a:r>
            <a:r>
              <a:rPr kumimoji="0" lang="fr-FR" altLang="nl-NL" b="0" i="0" u="none" strike="noStrike" cap="none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Arial Unicode MS"/>
              </a:rPr>
              <a:t> » 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fr-FR" altLang="nl-NL" sz="1200" dirty="0">
                <a:solidFill>
                  <a:schemeClr val="accent1">
                    <a:lumMod val="50000"/>
                  </a:schemeClr>
                </a:solidFill>
                <a:latin typeface="Arial Unicode MS"/>
              </a:rPr>
              <a:t>Joseph S. Nye</a:t>
            </a:r>
            <a:r>
              <a:rPr kumimoji="0" lang="fr-FR" altLang="nl-NL" sz="1200" b="0" i="0" u="none" strike="noStrike" cap="none" normalizeH="0" baseline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</a:rPr>
              <a:t> </a:t>
            </a:r>
            <a:endParaRPr kumimoji="0" lang="fr-FR" altLang="nl-NL" sz="1200" b="0" i="0" u="none" strike="noStrike" cap="none" normalizeH="0" baseline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1883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1B15ED52-F352-441B-82BF-E0EA34836D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B2E3793-BFE6-45A2-9B7B-E18844431C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-1" y="-1"/>
            <a:ext cx="12191998" cy="1590742"/>
          </a:xfrm>
          <a:prstGeom prst="rect">
            <a:avLst/>
          </a:prstGeom>
          <a:gradFill>
            <a:gsLst>
              <a:gs pos="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8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4C4868-CB8F-4AF9-9CDB-8108F2C19B6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-3" y="0"/>
            <a:ext cx="8115306" cy="1590742"/>
          </a:xfrm>
          <a:prstGeom prst="rect">
            <a:avLst/>
          </a:prstGeom>
          <a:gradFill>
            <a:gsLst>
              <a:gs pos="20000">
                <a:schemeClr val="accent1">
                  <a:alpha val="0"/>
                </a:schemeClr>
              </a:gs>
              <a:gs pos="100000">
                <a:schemeClr val="accent1">
                  <a:lumMod val="50000"/>
                  <a:alpha val="55000"/>
                </a:schemeClr>
              </a:gs>
            </a:gsLst>
            <a:lin ang="13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5E0459-6403-40CD-989D-56A4407CA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115299" y="-1"/>
            <a:ext cx="4076698" cy="1590742"/>
          </a:xfrm>
          <a:prstGeom prst="rect">
            <a:avLst/>
          </a:prstGeom>
          <a:gradFill>
            <a:gsLst>
              <a:gs pos="0">
                <a:schemeClr val="accent1">
                  <a:alpha val="66000"/>
                </a:schemeClr>
              </a:gs>
              <a:gs pos="100000">
                <a:srgbClr val="000000">
                  <a:alpha val="30000"/>
                </a:srgbClr>
              </a:gs>
            </a:gsLst>
            <a:lin ang="13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3E5B1A8-3AC9-4BD1-9BBC-78CA94F2D1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59350" y="-1"/>
            <a:ext cx="11732646" cy="1597433"/>
          </a:xfrm>
          <a:prstGeom prst="rect">
            <a:avLst/>
          </a:prstGeom>
          <a:gradFill>
            <a:gsLst>
              <a:gs pos="50000">
                <a:srgbClr val="000000">
                  <a:alpha val="0"/>
                </a:srgbClr>
              </a:gs>
              <a:gs pos="99000">
                <a:schemeClr val="accent1">
                  <a:lumMod val="50000"/>
                  <a:alpha val="52000"/>
                </a:schemeClr>
              </a:gs>
            </a:gsLst>
            <a:lin ang="16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23D1BE8-6B0C-4867-81BA-599DFBD6C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65603" y="339610"/>
            <a:ext cx="9895951" cy="1033669"/>
          </a:xfrm>
        </p:spPr>
        <p:txBody>
          <a:bodyPr>
            <a:normAutofit/>
          </a:bodyPr>
          <a:lstStyle/>
          <a:p>
            <a:r>
              <a:rPr lang="fr-CA" b="1" dirty="0">
                <a:solidFill>
                  <a:schemeClr val="bg1"/>
                </a:solidFill>
                <a:latin typeface="+mn-lt"/>
              </a:rPr>
              <a:t>Points d’attention pour commencer</a:t>
            </a:r>
            <a:endParaRPr lang="en-US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7FD144B-A156-4621-B69D-B261B8E3DE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63657" y="2835032"/>
            <a:ext cx="9724031" cy="3683358"/>
          </a:xfrm>
        </p:spPr>
        <p:txBody>
          <a:bodyPr anchor="ctr">
            <a:normAutofit fontScale="92500" lnSpcReduction="10000"/>
          </a:bodyPr>
          <a:lstStyle/>
          <a:p>
            <a:r>
              <a:rPr lang="fr-CA" sz="2400" noProof="0" dirty="0">
                <a:solidFill>
                  <a:srgbClr val="004A82"/>
                </a:solidFill>
              </a:rPr>
              <a:t>Commencer le plus facile avec les enfants et les ados </a:t>
            </a:r>
          </a:p>
          <a:p>
            <a:r>
              <a:rPr lang="fr-CA" sz="2400" noProof="0" dirty="0">
                <a:solidFill>
                  <a:srgbClr val="004A82"/>
                </a:solidFill>
              </a:rPr>
              <a:t>À la maison et à l'école, souvent aucune initiative n'est prise.</a:t>
            </a:r>
          </a:p>
          <a:p>
            <a:r>
              <a:rPr lang="fr-CA" sz="2400" noProof="0" dirty="0">
                <a:solidFill>
                  <a:srgbClr val="004A82"/>
                </a:solidFill>
              </a:rPr>
              <a:t>N’oublie pas de coordonner avec vos collègues, le conseil d'administration et le fournisseur de subventions</a:t>
            </a:r>
          </a:p>
          <a:p>
            <a:r>
              <a:rPr lang="fr-CA" sz="2400" noProof="0" dirty="0">
                <a:solidFill>
                  <a:srgbClr val="004A82"/>
                </a:solidFill>
              </a:rPr>
              <a:t>Cherchez collaboration avec des partenaires et des citoyens.</a:t>
            </a:r>
          </a:p>
          <a:p>
            <a:r>
              <a:rPr lang="fr-CA" sz="2400" noProof="0" dirty="0">
                <a:solidFill>
                  <a:srgbClr val="004A82"/>
                </a:solidFill>
              </a:rPr>
              <a:t> Commencez vos débats avec des sujets simples et non charge.</a:t>
            </a:r>
          </a:p>
          <a:p>
            <a:r>
              <a:rPr lang="fr-CA" sz="2400" noProof="0" dirty="0">
                <a:solidFill>
                  <a:srgbClr val="004A82"/>
                </a:solidFill>
              </a:rPr>
              <a:t>Beaucoup de gens ne voient pas encore la bibliothèque comme un endroit pour ca.  http://participedia.net </a:t>
            </a:r>
          </a:p>
          <a:p>
            <a:endParaRPr lang="fr-CA" sz="2400" noProof="0" dirty="0">
              <a:solidFill>
                <a:srgbClr val="004A82"/>
              </a:solidFill>
            </a:endParaRPr>
          </a:p>
          <a:p>
            <a:pPr marL="0" indent="0">
              <a:buNone/>
            </a:pPr>
            <a:r>
              <a:rPr lang="fr-CA" sz="2400" noProof="0" dirty="0">
                <a:solidFill>
                  <a:srgbClr val="004A82"/>
                </a:solidFill>
              </a:rPr>
              <a:t>C'est un travail de pionnier !</a:t>
            </a:r>
          </a:p>
          <a:p>
            <a:endParaRPr lang="fr-CA" sz="2400" b="1" noProof="0" dirty="0">
              <a:solidFill>
                <a:srgbClr val="004A82"/>
              </a:solidFill>
            </a:endParaRPr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421352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217BE31F-A129-45DD-8071-A63EC47D9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CA163AC-F477-454A-9FB4-81324C004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609D7097-03A6-4239-A2E0-784E82C236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>
                <a:gd name="T0" fmla="*/ 813 w 813"/>
                <a:gd name="T1" fmla="*/ 0 h 1440"/>
                <a:gd name="T2" fmla="*/ 435 w 81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813887E5-2F5F-4C9D-92F5-F80D937A8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>
                <a:gd name="T0" fmla="*/ 324 w 324"/>
                <a:gd name="T1" fmla="*/ 117 h 117"/>
                <a:gd name="T2" fmla="*/ 0 w 324"/>
                <a:gd name="T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57A4F98D-BAD2-4F7F-93D3-FD86C479A9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>
                <a:gd name="T0" fmla="*/ 0 w 404"/>
                <a:gd name="T1" fmla="*/ 385 h 385"/>
                <a:gd name="T2" fmla="*/ 404 w 404"/>
                <a:gd name="T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FBA2120E-6E1E-4A2B-9CD8-94C39AD806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>
                <a:gd name="T0" fmla="*/ 774 w 774"/>
                <a:gd name="T1" fmla="*/ 0 h 1440"/>
                <a:gd name="T2" fmla="*/ 411 w 774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264DA4AC-C3A7-46CE-96BA-018B8FCFEF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>
                <a:gd name="T0" fmla="*/ 203 w 203"/>
                <a:gd name="T1" fmla="*/ 77 h 77"/>
                <a:gd name="T2" fmla="*/ 0 w 203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A73A5202-BD67-46B2-9FAB-C1B28AB424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>
                <a:gd name="T0" fmla="*/ 0 w 351"/>
                <a:gd name="T1" fmla="*/ 332 h 332"/>
                <a:gd name="T2" fmla="*/ 351 w 351"/>
                <a:gd name="T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01E70EE5-EE26-44BD-A18E-777A1A3D52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>
                <a:gd name="T0" fmla="*/ 762 w 762"/>
                <a:gd name="T1" fmla="*/ 0 h 1440"/>
                <a:gd name="T2" fmla="*/ 403 w 76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504A980C-59CB-46F2-A571-87612CDD22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>
                <a:gd name="T0" fmla="*/ 140 w 140"/>
                <a:gd name="T1" fmla="*/ 54 h 54"/>
                <a:gd name="T2" fmla="*/ 0 w 140"/>
                <a:gd name="T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B353B73E-7D3C-4184-87FD-295B6B3412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>
                <a:gd name="T0" fmla="*/ 0 w 321"/>
                <a:gd name="T1" fmla="*/ 302 h 302"/>
                <a:gd name="T2" fmla="*/ 321 w 321"/>
                <a:gd name="T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2EF8F173-9834-4DD9-B995-3F8DAAAE7B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>
                <a:gd name="T0" fmla="*/ 683 w 683"/>
                <a:gd name="T1" fmla="*/ 0 h 1440"/>
                <a:gd name="T2" fmla="*/ 355 w 68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id="{8A9567B5-6E50-4B28-8AC5-CDC159A89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>
                <a:gd name="T0" fmla="*/ 0 w 287"/>
                <a:gd name="T1" fmla="*/ 279 h 279"/>
                <a:gd name="T2" fmla="*/ 287 w 287"/>
                <a:gd name="T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 16">
              <a:extLst>
                <a:ext uri="{FF2B5EF4-FFF2-40B4-BE49-F238E27FC236}">
                  <a16:creationId xmlns:a16="http://schemas.microsoft.com/office/drawing/2014/main" id="{F98F9214-A978-485D-814B-5FE3EC570B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>
                <a:gd name="T0" fmla="*/ 680 w 680"/>
                <a:gd name="T1" fmla="*/ 0 h 1440"/>
                <a:gd name="T2" fmla="*/ 337 w 68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id="{80A8AB3C-056D-4907-ACF6-ABD5BA9052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>
                <a:gd name="T0" fmla="*/ 0 w 250"/>
                <a:gd name="T1" fmla="*/ 242 h 242"/>
                <a:gd name="T2" fmla="*/ 250 w 250"/>
                <a:gd name="T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reeform 18">
              <a:extLst>
                <a:ext uri="{FF2B5EF4-FFF2-40B4-BE49-F238E27FC236}">
                  <a16:creationId xmlns:a16="http://schemas.microsoft.com/office/drawing/2014/main" id="{CF51BEC3-1414-4B86-B1E1-0051FF1819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>
                <a:gd name="T0" fmla="*/ 720 w 720"/>
                <a:gd name="T1" fmla="*/ 0 h 1440"/>
                <a:gd name="T2" fmla="*/ 362 w 7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reeform 19">
              <a:extLst>
                <a:ext uri="{FF2B5EF4-FFF2-40B4-BE49-F238E27FC236}">
                  <a16:creationId xmlns:a16="http://schemas.microsoft.com/office/drawing/2014/main" id="{F69D94F0-358D-4931-B5CA-5A223180DE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>
                <a:gd name="T0" fmla="*/ 0 w 185"/>
                <a:gd name="T1" fmla="*/ 167 h 167"/>
                <a:gd name="T2" fmla="*/ 185 w 185"/>
                <a:gd name="T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reeform 20">
              <a:extLst>
                <a:ext uri="{FF2B5EF4-FFF2-40B4-BE49-F238E27FC236}">
                  <a16:creationId xmlns:a16="http://schemas.microsoft.com/office/drawing/2014/main" id="{5CFB12DB-F2CC-466C-828B-009EA7B57B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>
                <a:gd name="T0" fmla="*/ 572 w 572"/>
                <a:gd name="T1" fmla="*/ 0 h 1440"/>
                <a:gd name="T2" fmla="*/ 164 w 57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 21">
              <a:extLst>
                <a:ext uri="{FF2B5EF4-FFF2-40B4-BE49-F238E27FC236}">
                  <a16:creationId xmlns:a16="http://schemas.microsoft.com/office/drawing/2014/main" id="{43D8F6E9-0540-4297-A310-D7C9FA65A0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>
                <a:gd name="T0" fmla="*/ 620 w 620"/>
                <a:gd name="T1" fmla="*/ 0 h 1440"/>
                <a:gd name="T2" fmla="*/ 186 w 6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 22">
              <a:extLst>
                <a:ext uri="{FF2B5EF4-FFF2-40B4-BE49-F238E27FC236}">
                  <a16:creationId xmlns:a16="http://schemas.microsoft.com/office/drawing/2014/main" id="{077E47D8-A4D7-46C2-9EF0-AF1C777C28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>
                <a:gd name="T0" fmla="*/ 506 w 506"/>
                <a:gd name="T1" fmla="*/ 0 h 1440"/>
                <a:gd name="T2" fmla="*/ 171 w 506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reeform 23">
              <a:extLst>
                <a:ext uri="{FF2B5EF4-FFF2-40B4-BE49-F238E27FC236}">
                  <a16:creationId xmlns:a16="http://schemas.microsoft.com/office/drawing/2014/main" id="{F1D21ED2-F5A9-4411-934F-B972429F4C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>
                <a:gd name="T0" fmla="*/ 373 w 373"/>
                <a:gd name="T1" fmla="*/ 0 h 673"/>
                <a:gd name="T2" fmla="*/ 0 w 373"/>
                <a:gd name="T3" fmla="*/ 6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24">
              <a:extLst>
                <a:ext uri="{FF2B5EF4-FFF2-40B4-BE49-F238E27FC236}">
                  <a16:creationId xmlns:a16="http://schemas.microsoft.com/office/drawing/2014/main" id="{E2EDE38A-AE13-4408-9B8B-EE6F62C910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>
                <a:gd name="T0" fmla="*/ 0 w 45"/>
                <a:gd name="T1" fmla="*/ 0 h 174"/>
                <a:gd name="T2" fmla="*/ 45 w 45"/>
                <a:gd name="T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 25">
              <a:extLst>
                <a:ext uri="{FF2B5EF4-FFF2-40B4-BE49-F238E27FC236}">
                  <a16:creationId xmlns:a16="http://schemas.microsoft.com/office/drawing/2014/main" id="{3630CEB6-A7D8-45A1-AC44-147C2AF130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>
                <a:gd name="T0" fmla="*/ 329 w 329"/>
                <a:gd name="T1" fmla="*/ 0 h 469"/>
                <a:gd name="T2" fmla="*/ 0 w 329"/>
                <a:gd name="T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3118EC2-A2C7-4CDB-887C-21E0B0C437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E7D642C1-20ED-4515-B19F-47B6CC8341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Isosceles Triangle 22">
              <a:extLst>
                <a:ext uri="{FF2B5EF4-FFF2-40B4-BE49-F238E27FC236}">
                  <a16:creationId xmlns:a16="http://schemas.microsoft.com/office/drawing/2014/main" id="{0E5C6FE8-B8C9-4163-830B-3F8E408EA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3A09EDA-AF27-4D31-8A57-4407E05749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888631" y="2358391"/>
            <a:ext cx="3498979" cy="2453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lang="fr-CA" sz="4000" b="1" noProof="0" dirty="0">
                <a:solidFill>
                  <a:srgbClr val="FFFFFF"/>
                </a:solidFill>
                <a:latin typeface="Calibri" panose="020F0502020204030204"/>
              </a:rPr>
              <a:t>Menaces a la </a:t>
            </a:r>
            <a:r>
              <a:rPr lang="fr-CA" sz="4000" b="1" noProof="0" dirty="0" err="1">
                <a:solidFill>
                  <a:srgbClr val="FFFFFF"/>
                </a:solidFill>
                <a:latin typeface="Calibri" panose="020F0502020204030204"/>
              </a:rPr>
              <a:t>democratie</a:t>
            </a:r>
            <a:endParaRPr kumimoji="0" lang="fr-CA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15608" y="1294186"/>
            <a:ext cx="7162104" cy="46762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FEBEAF0E-2B3D-9136-D5FE-C3444C0F77C1}"/>
              </a:ext>
            </a:extLst>
          </p:cNvPr>
          <p:cNvSpPr txBox="1"/>
          <p:nvPr/>
        </p:nvSpPr>
        <p:spPr>
          <a:xfrm>
            <a:off x="5168901" y="1608931"/>
            <a:ext cx="8389480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2200" b="0" i="0" u="none" strike="noStrike" kern="1200" cap="none" spc="0" normalizeH="0" baseline="0" noProof="0" dirty="0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Démocratie </a:t>
            </a:r>
            <a:r>
              <a:rPr lang="fr-CA" sz="2200" dirty="0">
                <a:solidFill>
                  <a:srgbClr val="004274"/>
                </a:solidFill>
              </a:rPr>
              <a:t>est en baisse partout dans le monde</a:t>
            </a:r>
            <a:r>
              <a:rPr kumimoji="0" lang="fr-CA" sz="2200" b="0" i="0" u="none" strike="noStrike" kern="1200" cap="none" spc="0" normalizeH="0" baseline="0" noProof="0" dirty="0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</a:t>
            </a:r>
            <a:r>
              <a:rPr kumimoji="0" lang="fr-CA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Idea</a:t>
            </a:r>
            <a:r>
              <a:rPr kumimoji="0" lang="fr-CA" sz="2200" b="0" i="0" u="none" strike="noStrike" kern="1200" cap="none" spc="0" normalizeH="0" baseline="0" noProof="0" dirty="0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2200" b="0" i="0" u="none" strike="noStrike" kern="1200" cap="none" spc="0" normalizeH="0" baseline="0" noProof="0" dirty="0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</a:t>
            </a:r>
            <a:r>
              <a:rPr lang="fr-CA" sz="2200" dirty="0" err="1">
                <a:solidFill>
                  <a:srgbClr val="004274"/>
                </a:solidFill>
              </a:rPr>
              <a:t>éclination</a:t>
            </a:r>
            <a:r>
              <a:rPr lang="fr-CA" sz="2200" dirty="0">
                <a:solidFill>
                  <a:srgbClr val="004274"/>
                </a:solidFill>
              </a:rPr>
              <a:t> de la liberté dans les dernières décennies</a:t>
            </a:r>
            <a:r>
              <a:rPr kumimoji="0" lang="fr-CA" sz="2200" b="0" i="0" u="none" strike="noStrike" kern="1200" cap="none" spc="0" normalizeH="0" baseline="0" noProof="0" dirty="0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CA" sz="2200" dirty="0">
                <a:solidFill>
                  <a:srgbClr val="004274"/>
                </a:solidFill>
                <a:latin typeface="Calibri" panose="020F0502020204030204"/>
              </a:rPr>
              <a:t>     </a:t>
            </a:r>
            <a:r>
              <a:rPr kumimoji="0" lang="fr-CA" sz="2200" b="0" i="0" u="none" strike="noStrike" kern="1200" cap="none" spc="0" normalizeH="0" baseline="0" noProof="0" dirty="0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(Freedomhouse)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2200" b="0" i="0" u="none" strike="noStrike" kern="1200" cap="none" spc="0" normalizeH="0" baseline="0" noProof="0" dirty="0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Un autre concept de liberté  (De </a:t>
            </a:r>
            <a:r>
              <a:rPr kumimoji="0" lang="fr-CA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Dijn</a:t>
            </a:r>
            <a:r>
              <a:rPr kumimoji="0" lang="fr-CA" sz="2200" b="0" i="0" u="none" strike="noStrike" kern="1200" cap="none" spc="0" normalizeH="0" baseline="0" noProof="0" dirty="0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2200" b="0" i="0" u="none" strike="noStrike" kern="1200" cap="none" spc="0" normalizeH="0" baseline="0" noProof="0" dirty="0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</a:t>
            </a:r>
            <a:r>
              <a:rPr lang="fr-CA" sz="2200" dirty="0">
                <a:solidFill>
                  <a:srgbClr val="004274"/>
                </a:solidFill>
              </a:rPr>
              <a:t>bus de la démocratie à des fins antidémocratiques</a:t>
            </a:r>
            <a:r>
              <a:rPr kumimoji="0" lang="fr-CA" sz="2200" b="0" i="0" u="none" strike="noStrike" kern="1200" cap="none" spc="0" normalizeH="0" baseline="0" noProof="0" dirty="0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CA" sz="2200" dirty="0">
                <a:solidFill>
                  <a:srgbClr val="004274"/>
                </a:solidFill>
                <a:latin typeface="Calibri" panose="020F0502020204030204"/>
              </a:rPr>
              <a:t>     </a:t>
            </a:r>
            <a:r>
              <a:rPr kumimoji="0" lang="fr-CA" sz="2200" b="0" i="0" u="none" strike="noStrike" kern="1200" cap="none" spc="0" normalizeH="0" baseline="0" noProof="0" dirty="0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(Foa &amp; Mounk)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2200" b="0" i="0" u="none" strike="noStrike" kern="1200" cap="none" spc="0" normalizeH="0" baseline="0" noProof="0" dirty="0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Désinformation et </a:t>
            </a:r>
            <a:r>
              <a:rPr kumimoji="0" lang="fr-CA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deep</a:t>
            </a:r>
            <a:r>
              <a:rPr kumimoji="0" lang="fr-CA" sz="2200" b="0" i="0" u="none" strike="noStrike" kern="1200" cap="none" spc="0" normalizeH="0" baseline="0" noProof="0" dirty="0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fakes (</a:t>
            </a:r>
            <a:r>
              <a:rPr kumimoji="0" lang="fr-CA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Schick</a:t>
            </a:r>
            <a:r>
              <a:rPr kumimoji="0" lang="fr-CA" sz="2200" b="0" i="0" u="none" strike="noStrike" kern="1200" cap="none" spc="0" normalizeH="0" baseline="0" noProof="0" dirty="0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2200" b="0" i="0" u="none" strike="noStrike" kern="1200" cap="none" spc="0" normalizeH="0" baseline="0" noProof="0" dirty="0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Ségrégation et inégalité augmente (multi)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2200" b="0" i="0" u="none" strike="noStrike" kern="1200" cap="none" spc="0" normalizeH="0" baseline="0" noProof="0" dirty="0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Polarisation (multi)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CA" sz="2200" dirty="0">
                <a:solidFill>
                  <a:srgbClr val="004274"/>
                </a:solidFill>
              </a:rPr>
              <a:t>Perte de dialogue et d'interaction humaine à cause de</a:t>
            </a: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CA" sz="2200" dirty="0">
                <a:solidFill>
                  <a:srgbClr val="004274"/>
                </a:solidFill>
              </a:rPr>
              <a:t>      la technologie</a:t>
            </a:r>
            <a:r>
              <a:rPr kumimoji="0" lang="fr-CA" sz="2200" b="0" i="0" u="none" strike="noStrike" kern="1200" cap="none" spc="0" normalizeH="0" baseline="0" noProof="0" dirty="0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</a:t>
            </a:r>
            <a:r>
              <a:rPr kumimoji="0" lang="fr-CA" sz="2200" b="0" i="0" u="none" strike="noStrike" kern="1200" cap="none" spc="0" normalizeH="0" baseline="0" noProof="0" dirty="0" err="1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Februari</a:t>
            </a:r>
            <a:r>
              <a:rPr kumimoji="0" lang="fr-CA" sz="2200" b="0" i="0" u="none" strike="noStrike" kern="1200" cap="none" spc="0" normalizeH="0" baseline="0" noProof="0" dirty="0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2200" b="0" i="0" u="none" strike="noStrike" kern="1200" cap="none" spc="0" normalizeH="0" baseline="0" noProof="0" dirty="0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………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2200" b="0" i="0" u="none" strike="noStrike" kern="1200" cap="none" spc="0" normalizeH="0" baseline="0" noProof="0" dirty="0">
                <a:ln>
                  <a:noFill/>
                </a:ln>
                <a:solidFill>
                  <a:srgbClr val="00427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………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CA" sz="2200" dirty="0">
                <a:solidFill>
                  <a:srgbClr val="004274"/>
                </a:solidFill>
                <a:latin typeface="Calibri" panose="020F0502020204030204"/>
              </a:rPr>
              <a:t>Regarde nos voisins!</a:t>
            </a:r>
            <a:endParaRPr kumimoji="0" lang="fr-CA" sz="2200" b="0" i="0" u="none" strike="noStrike" kern="1200" cap="none" spc="0" normalizeH="0" baseline="0" noProof="0" dirty="0">
              <a:ln>
                <a:noFill/>
              </a:ln>
              <a:solidFill>
                <a:srgbClr val="00427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N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35898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7FD144B-A156-4621-B69D-B261B8E3DE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81727" y="846034"/>
            <a:ext cx="6399619" cy="5546047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nl-NL" sz="2400" dirty="0"/>
              <a:t>	</a:t>
            </a:r>
            <a:endParaRPr lang="en-US" sz="2400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B24C8EAE-C5A9-774F-19BE-6611BD70C4DE}"/>
              </a:ext>
            </a:extLst>
          </p:cNvPr>
          <p:cNvSpPr txBox="1"/>
          <p:nvPr/>
        </p:nvSpPr>
        <p:spPr>
          <a:xfrm>
            <a:off x="4581719" y="433569"/>
            <a:ext cx="7607233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2400" b="1" dirty="0">
                <a:solidFill>
                  <a:srgbClr val="004A82"/>
                </a:solidFill>
              </a:rPr>
              <a:t>1. La démocratie formelle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2400" dirty="0">
                <a:solidFill>
                  <a:srgbClr val="004A82"/>
                </a:solidFill>
              </a:rPr>
              <a:t>Structures de l'État, organes, élections, représentation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sz="2400" dirty="0">
              <a:solidFill>
                <a:srgbClr val="004A8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2400" b="1" dirty="0">
                <a:solidFill>
                  <a:srgbClr val="004A82"/>
                </a:solidFill>
              </a:rPr>
              <a:t>2. La démocratie comme débat social</a:t>
            </a:r>
            <a:r>
              <a:rPr lang="fr-CA" sz="2400" dirty="0">
                <a:solidFill>
                  <a:srgbClr val="004A82"/>
                </a:solidFill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2400" dirty="0">
                <a:solidFill>
                  <a:srgbClr val="004A82"/>
                </a:solidFill>
              </a:rPr>
              <a:t>Discussion/Concours entre groupes d'intérêt, groupes de pression, mouvements civiques et partis politiques. L'amplification des différences et la polarisation mènent à une moindre confiance dans le gouvernement et, par conséquent, à un « dialogue entre les sourdes».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sz="2400" dirty="0">
              <a:solidFill>
                <a:srgbClr val="004A8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2400" b="1" dirty="0">
                <a:solidFill>
                  <a:srgbClr val="004A82"/>
                </a:solidFill>
              </a:rPr>
              <a:t>3. La démocratie de tous les jours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2400" dirty="0">
                <a:solidFill>
                  <a:srgbClr val="004A82"/>
                </a:solidFill>
              </a:rPr>
              <a:t>La démocratie comme attitude; toujours et avant tout ;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2400" dirty="0">
                <a:solidFill>
                  <a:srgbClr val="004A82"/>
                </a:solidFill>
              </a:rPr>
              <a:t>bâti sur de nombreuses petites expériences démocratiques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fr-CA" sz="2400" dirty="0">
              <a:solidFill>
                <a:srgbClr val="004A82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2400" b="1" dirty="0">
                <a:solidFill>
                  <a:srgbClr val="004A82"/>
                </a:solidFill>
              </a:rPr>
              <a:t>4. Éthique de la démocratie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2400" dirty="0">
                <a:solidFill>
                  <a:srgbClr val="004A82"/>
                </a:solidFill>
              </a:rPr>
              <a:t>Valeurs fondamentales, normes, conventions. 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C463A262-61C7-C1E1-E126-6EF0FFA9B05D}"/>
              </a:ext>
            </a:extLst>
          </p:cNvPr>
          <p:cNvSpPr txBox="1"/>
          <p:nvPr/>
        </p:nvSpPr>
        <p:spPr>
          <a:xfrm>
            <a:off x="397854" y="1778789"/>
            <a:ext cx="3693360" cy="34778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4400" b="1" dirty="0">
                <a:solidFill>
                  <a:schemeClr val="bg1"/>
                </a:solidFill>
              </a:rPr>
              <a:t>La démocratie </a:t>
            </a:r>
          </a:p>
          <a:p>
            <a:r>
              <a:rPr lang="fr-CA" sz="4400" b="1" dirty="0">
                <a:solidFill>
                  <a:schemeClr val="bg1"/>
                </a:solidFill>
              </a:rPr>
              <a:t>comme concept</a:t>
            </a:r>
          </a:p>
          <a:p>
            <a:r>
              <a:rPr lang="fr-CA" sz="4400" b="1" dirty="0">
                <a:solidFill>
                  <a:schemeClr val="bg1"/>
                </a:solidFill>
              </a:rPr>
              <a:t>à plusieurs </a:t>
            </a:r>
          </a:p>
          <a:p>
            <a:r>
              <a:rPr lang="fr-CA" sz="4400" b="1" dirty="0">
                <a:solidFill>
                  <a:schemeClr val="bg1"/>
                </a:solidFill>
              </a:rPr>
              <a:t>niveaux</a:t>
            </a:r>
            <a:endParaRPr lang="nl-NL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8247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kstvak 7">
            <a:extLst>
              <a:ext uri="{FF2B5EF4-FFF2-40B4-BE49-F238E27FC236}">
                <a16:creationId xmlns:a16="http://schemas.microsoft.com/office/drawing/2014/main" id="{852A50F4-E347-48C0-8AF2-95DAE37132A4}"/>
              </a:ext>
            </a:extLst>
          </p:cNvPr>
          <p:cNvSpPr txBox="1"/>
          <p:nvPr/>
        </p:nvSpPr>
        <p:spPr>
          <a:xfrm>
            <a:off x="964734" y="579969"/>
            <a:ext cx="8414158" cy="14465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b="1" dirty="0">
                <a:solidFill>
                  <a:srgbClr val="004A82"/>
                </a:solidFill>
              </a:rPr>
              <a:t>Activités de la bibliothèque:</a:t>
            </a:r>
            <a:endParaRPr kumimoji="0" lang="fr-CA" sz="4400" b="1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4400" b="1" dirty="0">
                <a:solidFill>
                  <a:srgbClr val="004A82"/>
                </a:solidFill>
                <a:latin typeface="Calibri" panose="020F0502020204030204"/>
              </a:rPr>
              <a:t>d</a:t>
            </a:r>
            <a:r>
              <a:rPr kumimoji="0" lang="fr-CA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émocratie</a:t>
            </a:r>
            <a:r>
              <a:rPr kumimoji="0" lang="fr-CA" sz="4400" b="1" i="0" u="none" strike="noStrike" kern="1200" cap="none" spc="0" normalizeH="0" baseline="0" noProof="0" dirty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formelle</a:t>
            </a:r>
          </a:p>
        </p:txBody>
      </p:sp>
      <p:graphicFrame>
        <p:nvGraphicFramePr>
          <p:cNvPr id="15" name="Tekstvak 5">
            <a:extLst>
              <a:ext uri="{FF2B5EF4-FFF2-40B4-BE49-F238E27FC236}">
                <a16:creationId xmlns:a16="http://schemas.microsoft.com/office/drawing/2014/main" id="{1DE74E99-EA1E-8033-B6F0-1B04231482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69331086"/>
              </p:ext>
            </p:extLst>
          </p:nvPr>
        </p:nvGraphicFramePr>
        <p:xfrm>
          <a:off x="490787" y="3041886"/>
          <a:ext cx="9362051" cy="33526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26" name="Picture 2" descr="EP Election results at constituency level • European University Institute">
            <a:extLst>
              <a:ext uri="{FF2B5EF4-FFF2-40B4-BE49-F238E27FC236}">
                <a16:creationId xmlns:a16="http://schemas.microsoft.com/office/drawing/2014/main" id="{7B31AAD5-EBDA-B8E9-E119-39FE9F8E6D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39203" y="909030"/>
            <a:ext cx="3221061" cy="1803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727772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39C7CB-B3C8-3FF6-5645-BFBBF38F1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CA" sz="1600" dirty="0"/>
              <a:t> </a:t>
            </a:r>
            <a:r>
              <a:rPr lang="fr-CA" b="1" dirty="0">
                <a:solidFill>
                  <a:srgbClr val="004A82"/>
                </a:solidFill>
                <a:latin typeface="+mn-lt"/>
              </a:rPr>
              <a:t>Activités dans le débat social </a:t>
            </a:r>
            <a:endParaRPr lang="en-US" sz="4000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465AD886-A41C-B17F-3D50-DE38B86268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0021345"/>
              </p:ext>
            </p:extLst>
          </p:nvPr>
        </p:nvGraphicFramePr>
        <p:xfrm>
          <a:off x="881824" y="1553592"/>
          <a:ext cx="10301577" cy="27003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8" name="Picture 2" descr="Democratie">
            <a:extLst>
              <a:ext uri="{FF2B5EF4-FFF2-40B4-BE49-F238E27FC236}">
                <a16:creationId xmlns:a16="http://schemas.microsoft.com/office/drawing/2014/main" id="{6A032560-5DE6-23A7-88ED-5E067763F2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824" y="4473189"/>
            <a:ext cx="4034168" cy="2122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FAC616A2-24C8-1BD3-1A6F-6778BC1F54B5}"/>
              </a:ext>
            </a:extLst>
          </p:cNvPr>
          <p:cNvSpPr txBox="1"/>
          <p:nvPr/>
        </p:nvSpPr>
        <p:spPr>
          <a:xfrm>
            <a:off x="5385683" y="5633083"/>
            <a:ext cx="68063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2000" dirty="0">
                <a:solidFill>
                  <a:srgbClr val="004A82"/>
                </a:solidFill>
              </a:rPr>
              <a:t>Les bibliothèques équilibrent entre être une plateforme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2000" dirty="0">
                <a:solidFill>
                  <a:srgbClr val="004A82"/>
                </a:solidFill>
              </a:rPr>
              <a:t>de la société et le risque d’ être « encadré » dans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2000" dirty="0">
                <a:solidFill>
                  <a:srgbClr val="004A82"/>
                </a:solidFill>
              </a:rPr>
              <a:t>un monde très polarisé.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0817214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83085" y="385806"/>
            <a:ext cx="9978036" cy="766081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tabLst>
                <a:tab pos="457200" algn="l"/>
              </a:tabLst>
            </a:pPr>
            <a:r>
              <a:rPr lang="fr-CA" sz="3600" b="1" dirty="0">
                <a:solidFill>
                  <a:srgbClr val="004A82"/>
                </a:solidFill>
                <a:latin typeface="+mn-lt"/>
              </a:rPr>
              <a:t>Conversations urbaines à la bibliothèque </a:t>
            </a:r>
            <a:r>
              <a:rPr lang="en-GB" sz="3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Alkmaar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3512" y="4529577"/>
            <a:ext cx="8856984" cy="2042110"/>
          </a:xfrm>
          <a:gradFill flip="none" rotWithShape="1">
            <a:gsLst>
              <a:gs pos="0">
                <a:schemeClr val="accent6">
                  <a:lumMod val="20000"/>
                  <a:lumOff val="80000"/>
                </a:schemeClr>
              </a:gs>
              <a:gs pos="39999">
                <a:srgbClr val="85C2FF"/>
              </a:gs>
              <a:gs pos="100000">
                <a:schemeClr val="accent5">
                  <a:lumMod val="20000"/>
                  <a:lumOff val="80000"/>
                </a:schemeClr>
              </a:gs>
              <a:gs pos="100000">
                <a:srgbClr val="FFEBFA"/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pPr>
              <a:tabLst>
                <a:tab pos="457200" algn="l"/>
              </a:tabLst>
            </a:pPr>
            <a:endParaRPr lang="en-GB" sz="2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endParaRPr lang="en-US" sz="2400" spc="-50" dirty="0">
              <a:solidFill>
                <a:srgbClr val="3A5B81"/>
              </a:solidFill>
              <a:latin typeface="+mj-lt"/>
              <a:ea typeface="+mj-ea"/>
              <a:cs typeface="+mj-cs"/>
            </a:endParaRPr>
          </a:p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endParaRPr lang="en-US" sz="2400" spc="-50" dirty="0">
              <a:solidFill>
                <a:srgbClr val="3A5B8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A2BB18A1-CB30-9DB3-A00B-B3D8034E71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3123" y="1753671"/>
            <a:ext cx="7745754" cy="3952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2271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23D1BE8-6B0C-4867-81BA-599DFBD6C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57664" y="459922"/>
            <a:ext cx="7665841" cy="1325563"/>
          </a:xfrm>
        </p:spPr>
        <p:txBody>
          <a:bodyPr>
            <a:normAutofit/>
          </a:bodyPr>
          <a:lstStyle/>
          <a:p>
            <a:r>
              <a:rPr lang="fr-CA" b="1" dirty="0">
                <a:solidFill>
                  <a:srgbClr val="004A82"/>
                </a:solidFill>
                <a:latin typeface="+mn-lt"/>
              </a:rPr>
              <a:t>La démocratie au quotidien, comme attitude</a:t>
            </a:r>
            <a:endParaRPr lang="en-US" b="1" dirty="0">
              <a:solidFill>
                <a:srgbClr val="004A82"/>
              </a:solidFill>
              <a:latin typeface="+mn-lt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7FD144B-A156-4621-B69D-B261B8E3DE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76202" y="2492482"/>
            <a:ext cx="6887910" cy="404505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   </a:t>
            </a:r>
          </a:p>
          <a:p>
            <a:pPr marL="0" indent="0">
              <a:buNone/>
            </a:pPr>
            <a:endParaRPr lang="nl-NL" sz="2400" dirty="0"/>
          </a:p>
          <a:p>
            <a:endParaRPr lang="nl-NL" sz="2400" b="1" i="0" dirty="0">
              <a:effectLst/>
            </a:endParaRPr>
          </a:p>
          <a:p>
            <a:endParaRPr lang="nl-NL" sz="2400" b="1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58A5E546-7B4A-7E31-EE15-EA008DE5A011}"/>
              </a:ext>
            </a:extLst>
          </p:cNvPr>
          <p:cNvSpPr txBox="1"/>
          <p:nvPr/>
        </p:nvSpPr>
        <p:spPr>
          <a:xfrm>
            <a:off x="1357664" y="1122703"/>
            <a:ext cx="10072335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2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nl-NL" sz="2800" dirty="0">
              <a:solidFill>
                <a:srgbClr val="4472C4">
                  <a:lumMod val="75000"/>
                </a:srgbClr>
              </a:solidFill>
              <a:latin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2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28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Par exemple les programmes:</a:t>
            </a:r>
            <a:endParaRPr kumimoji="0" lang="fr-CA" sz="2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CA" sz="28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L‘école paisible /le quartier paisible </a:t>
            </a:r>
            <a:r>
              <a:rPr lang="fr-CA" sz="12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(https://www.cedgroep.nl/merken/vreedzaam)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CA" sz="2800" dirty="0">
                <a:solidFill>
                  <a:srgbClr val="004A82"/>
                </a:solidFill>
              </a:rPr>
              <a:t>« Tu peut apprendre apprendre à discuter » </a:t>
            </a:r>
            <a:r>
              <a:rPr lang="fr-CA" sz="1200" dirty="0">
                <a:solidFill>
                  <a:srgbClr val="004A82"/>
                </a:solidFill>
              </a:rPr>
              <a:t>(https://www.discussierenkunjeleren.nl/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CA" sz="2800" dirty="0">
                <a:solidFill>
                  <a:srgbClr val="004A82"/>
                </a:solidFill>
              </a:rPr>
              <a:t>« Entraînez vos muscles de la démocratie » </a:t>
            </a:r>
            <a:r>
              <a:rPr lang="fr-CA" sz="1200" dirty="0">
                <a:solidFill>
                  <a:srgbClr val="004A82"/>
                </a:solidFill>
              </a:rPr>
              <a:t>(https://demokratifitness.dk/)</a:t>
            </a:r>
            <a:endParaRPr kumimoji="0" lang="fr-CA" sz="12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2800" b="0" i="0" u="none" strike="noStrike" kern="1200" cap="none" spc="0" normalizeH="0" baseline="0" noProof="0" dirty="0">
                <a:ln>
                  <a:noFill/>
                </a:ln>
                <a:solidFill>
                  <a:srgbClr val="004A8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Directeurs enfant, parlement enfant</a:t>
            </a: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CA" sz="2800" dirty="0">
                <a:solidFill>
                  <a:srgbClr val="004A82"/>
                </a:solidFill>
                <a:latin typeface="Calibri" panose="020F0502020204030204"/>
              </a:rPr>
              <a:t>………</a:t>
            </a:r>
            <a:endParaRPr kumimoji="0" lang="fr-CA" sz="28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NL" sz="2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NL" sz="2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NL" sz="2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nl-NL" sz="2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28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nl-NL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172" name="Picture 4" descr="Steps you can Immediately Take to have a better Attitude">
            <a:extLst>
              <a:ext uri="{FF2B5EF4-FFF2-40B4-BE49-F238E27FC236}">
                <a16:creationId xmlns:a16="http://schemas.microsoft.com/office/drawing/2014/main" id="{AD430DE0-FC03-7CC3-81F5-F4EE2B4128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2920" y="4251859"/>
            <a:ext cx="3600895" cy="2285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6506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03512" y="430330"/>
            <a:ext cx="8856984" cy="766081"/>
          </a:xfrm>
          <a:gradFill>
            <a:gsLst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5400000" scaled="0"/>
          </a:gradFill>
        </p:spPr>
        <p:txBody>
          <a:bodyPr>
            <a:noAutofit/>
          </a:bodyPr>
          <a:lstStyle/>
          <a:p>
            <a:pPr>
              <a:tabLst>
                <a:tab pos="457200" algn="l"/>
              </a:tabLst>
            </a:pPr>
            <a:r>
              <a:rPr lang="fr-CA" sz="4400" b="1" noProof="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Démocratie et éthique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3512" y="4529577"/>
            <a:ext cx="8856984" cy="2042110"/>
          </a:xfrm>
          <a:gradFill flip="none" rotWithShape="1">
            <a:gsLst>
              <a:gs pos="0">
                <a:schemeClr val="accent6">
                  <a:lumMod val="20000"/>
                  <a:lumOff val="80000"/>
                </a:schemeClr>
              </a:gs>
              <a:gs pos="39999">
                <a:srgbClr val="85C2FF"/>
              </a:gs>
              <a:gs pos="100000">
                <a:schemeClr val="accent5">
                  <a:lumMod val="20000"/>
                  <a:lumOff val="80000"/>
                </a:schemeClr>
              </a:gs>
              <a:gs pos="100000">
                <a:srgbClr val="FFEBFA"/>
              </a:gs>
            </a:gsLst>
            <a:lin ang="2700000" scaled="1"/>
            <a:tileRect/>
          </a:gradFill>
        </p:spPr>
        <p:txBody>
          <a:bodyPr>
            <a:normAutofit/>
          </a:bodyPr>
          <a:lstStyle/>
          <a:p>
            <a:pPr>
              <a:tabLst>
                <a:tab pos="457200" algn="l"/>
              </a:tabLst>
            </a:pPr>
            <a:endParaRPr lang="en-GB" sz="28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endParaRPr lang="en-US" sz="2400" spc="-50" dirty="0">
              <a:solidFill>
                <a:srgbClr val="3A5B81"/>
              </a:solidFill>
              <a:latin typeface="+mj-lt"/>
              <a:ea typeface="+mj-ea"/>
              <a:cs typeface="+mj-cs"/>
            </a:endParaRPr>
          </a:p>
          <a:p>
            <a:pPr defTabSz="914400">
              <a:lnSpc>
                <a:spcPct val="85000"/>
              </a:lnSpc>
              <a:spcBef>
                <a:spcPct val="0"/>
              </a:spcBef>
              <a:spcAft>
                <a:spcPts val="600"/>
              </a:spcAft>
            </a:pPr>
            <a:endParaRPr lang="en-US" sz="2400" spc="-50" dirty="0">
              <a:solidFill>
                <a:srgbClr val="3A5B81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Erasmus Experience – kloosterboer">
            <a:extLst>
              <a:ext uri="{FF2B5EF4-FFF2-40B4-BE49-F238E27FC236}">
                <a16:creationId xmlns:a16="http://schemas.microsoft.com/office/drawing/2014/main" id="{EC04BA35-E078-50D5-B558-8EE3C25FCB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9252" y="1583824"/>
            <a:ext cx="4866543" cy="3244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C15F04C1-F7F8-F2C0-AB9E-5C27216180B5}"/>
              </a:ext>
            </a:extLst>
          </p:cNvPr>
          <p:cNvSpPr txBox="1"/>
          <p:nvPr/>
        </p:nvSpPr>
        <p:spPr>
          <a:xfrm>
            <a:off x="1315235" y="2001246"/>
            <a:ext cx="7148204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CA" sz="24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Par exemple</a:t>
            </a:r>
            <a:endParaRPr kumimoji="0" lang="fr-CA" sz="2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Erasmus- Expérience Rotterdam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CA" sz="2400" dirty="0">
                <a:solidFill>
                  <a:srgbClr val="004A82"/>
                </a:solidFill>
              </a:rPr>
              <a:t>Rencontres philosophiques Brooklyn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fr-CA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75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Dialogués</a:t>
            </a:r>
            <a:r>
              <a:rPr lang="fr-CA" sz="2400" dirty="0">
                <a:solidFill>
                  <a:srgbClr val="4472C4">
                    <a:lumMod val="75000"/>
                  </a:srgbClr>
                </a:solidFill>
                <a:latin typeface="Calibri" panose="020F0502020204030204"/>
              </a:rPr>
              <a:t> et débats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fr-CA" sz="2400" noProof="0" dirty="0">
                <a:solidFill>
                  <a:srgbClr val="004A82"/>
                </a:solidFill>
              </a:rPr>
              <a:t>Maison de la citoyenneté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fr-CA" sz="2400" dirty="0">
                <a:solidFill>
                  <a:srgbClr val="004A82"/>
                </a:solidFill>
              </a:rPr>
              <a:t>…..</a:t>
            </a:r>
            <a:endParaRPr lang="fr-CA" sz="2400" noProof="0" dirty="0">
              <a:solidFill>
                <a:srgbClr val="004A82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fr-CA" sz="24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887702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17">
            <a:extLst>
              <a:ext uri="{FF2B5EF4-FFF2-40B4-BE49-F238E27FC236}">
                <a16:creationId xmlns:a16="http://schemas.microsoft.com/office/drawing/2014/main" id="{6A1473A6-3F22-483E-8A30-80B9D2B14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9" name="Group 19">
            <a:extLst>
              <a:ext uri="{FF2B5EF4-FFF2-40B4-BE49-F238E27FC236}">
                <a16:creationId xmlns:a16="http://schemas.microsoft.com/office/drawing/2014/main" id="{AA1375E3-3E53-4D75-BAB7-E5929BFCB2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534368" y="563918"/>
            <a:ext cx="4119932" cy="5978614"/>
            <a:chOff x="7513372" y="803186"/>
            <a:chExt cx="4163968" cy="5978614"/>
          </a:xfrm>
        </p:grpSpPr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0BBEEF67-3DDF-46CF-8CD5-EA5F0E4FB0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9586" y="1070835"/>
              <a:ext cx="687754" cy="5710965"/>
            </a:xfrm>
            <a:custGeom>
              <a:avLst/>
              <a:gdLst>
                <a:gd name="T0" fmla="*/ 414 w 414"/>
                <a:gd name="T1" fmla="*/ 2447 h 2447"/>
                <a:gd name="T2" fmla="*/ 0 w 414"/>
                <a:gd name="T3" fmla="*/ 2247 h 2447"/>
                <a:gd name="T4" fmla="*/ 0 w 414"/>
                <a:gd name="T5" fmla="*/ 0 h 2447"/>
                <a:gd name="T6" fmla="*/ 414 w 414"/>
                <a:gd name="T7" fmla="*/ 200 h 2447"/>
                <a:gd name="T8" fmla="*/ 414 w 414"/>
                <a:gd name="T9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2447">
                  <a:moveTo>
                    <a:pt x="414" y="2447"/>
                  </a:moveTo>
                  <a:lnTo>
                    <a:pt x="0" y="2247"/>
                  </a:lnTo>
                  <a:lnTo>
                    <a:pt x="0" y="0"/>
                  </a:lnTo>
                  <a:lnTo>
                    <a:pt x="414" y="200"/>
                  </a:lnTo>
                  <a:lnTo>
                    <a:pt x="414" y="24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id="{8FAC1C95-F817-487C-B8B2-CF141FBB1C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8949" y="803186"/>
              <a:ext cx="409371" cy="5521414"/>
            </a:xfrm>
            <a:custGeom>
              <a:avLst/>
              <a:gdLst>
                <a:gd name="T0" fmla="*/ 209 w 209"/>
                <a:gd name="T1" fmla="*/ 2246 h 2358"/>
                <a:gd name="T2" fmla="*/ 0 w 209"/>
                <a:gd name="T3" fmla="*/ 2358 h 2358"/>
                <a:gd name="T4" fmla="*/ 0 w 209"/>
                <a:gd name="T5" fmla="*/ 111 h 2358"/>
                <a:gd name="T6" fmla="*/ 209 w 209"/>
                <a:gd name="T7" fmla="*/ 0 h 2358"/>
                <a:gd name="T8" fmla="*/ 209 w 209"/>
                <a:gd name="T9" fmla="*/ 2246 h 2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358">
                  <a:moveTo>
                    <a:pt x="209" y="2246"/>
                  </a:moveTo>
                  <a:lnTo>
                    <a:pt x="0" y="2358"/>
                  </a:lnTo>
                  <a:lnTo>
                    <a:pt x="0" y="111"/>
                  </a:lnTo>
                  <a:lnTo>
                    <a:pt x="209" y="0"/>
                  </a:lnTo>
                  <a:lnTo>
                    <a:pt x="209" y="224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8">
              <a:extLst>
                <a:ext uri="{FF2B5EF4-FFF2-40B4-BE49-F238E27FC236}">
                  <a16:creationId xmlns:a16="http://schemas.microsoft.com/office/drawing/2014/main" id="{C2C5363A-D941-4AA1-8D38-D7E44A1E2E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13372" y="804101"/>
              <a:ext cx="3880238" cy="52516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009816" y="885651"/>
            <a:ext cx="3482671" cy="4624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64297" y="4798910"/>
            <a:ext cx="6217887" cy="13997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3429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F2EC2F49-8D99-C200-C4AA-52EBBF57324C}"/>
              </a:ext>
            </a:extLst>
          </p:cNvPr>
          <p:cNvSpPr txBox="1"/>
          <p:nvPr/>
        </p:nvSpPr>
        <p:spPr>
          <a:xfrm>
            <a:off x="4900604" y="481152"/>
            <a:ext cx="6918229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CA" sz="2400" dirty="0">
                <a:solidFill>
                  <a:srgbClr val="004274"/>
                </a:solidFill>
              </a:rPr>
              <a:t>Ca prend du courage pour prendre position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CA" sz="2400" dirty="0">
                <a:solidFill>
                  <a:srgbClr val="004274"/>
                </a:solidFill>
              </a:rPr>
              <a:t>Les bibliothécaires peuvent être ciblés par des groupes extrémistes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CA" sz="2400" dirty="0">
                <a:solidFill>
                  <a:srgbClr val="004274"/>
                </a:solidFill>
              </a:rPr>
              <a:t>On le voit aux États-Unis, en Russie et en Hongrie, mais aussi en Italie et en Irlande.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fr-CA" sz="2400" dirty="0">
              <a:solidFill>
                <a:srgbClr val="004274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CA" sz="2400" dirty="0">
                <a:solidFill>
                  <a:srgbClr val="004274"/>
                </a:solidFill>
              </a:rPr>
              <a:t>Les associations de bibliothèques doivent donc être préparées: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CA" sz="2400" dirty="0">
                <a:solidFill>
                  <a:srgbClr val="004274"/>
                </a:solidFill>
              </a:rPr>
              <a:t>Stratégie de communication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CA" sz="2400" dirty="0">
                <a:solidFill>
                  <a:srgbClr val="004274"/>
                </a:solidFill>
              </a:rPr>
              <a:t>(Renseignements sur) la protection juridique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CA" sz="2400" dirty="0">
                <a:solidFill>
                  <a:srgbClr val="004274"/>
                </a:solidFill>
              </a:rPr>
              <a:t>Formation à la résilience dans les bibliothèques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CA" sz="2400" dirty="0">
                <a:solidFill>
                  <a:srgbClr val="004274"/>
                </a:solidFill>
              </a:rPr>
              <a:t>Organiser la solidarité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00427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2F7B0E13-1E49-E291-705B-B41615B22989}"/>
              </a:ext>
            </a:extLst>
          </p:cNvPr>
          <p:cNvSpPr txBox="1"/>
          <p:nvPr/>
        </p:nvSpPr>
        <p:spPr>
          <a:xfrm>
            <a:off x="1009816" y="2385262"/>
            <a:ext cx="395448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3600" b="1" dirty="0">
                <a:solidFill>
                  <a:schemeClr val="bg1"/>
                </a:solidFill>
              </a:rPr>
              <a:t>Risque que </a:t>
            </a:r>
          </a:p>
          <a:p>
            <a:r>
              <a:rPr lang="fr-CA" sz="3600" b="1" dirty="0">
                <a:solidFill>
                  <a:schemeClr val="bg1"/>
                </a:solidFill>
              </a:rPr>
              <a:t>les bibliothécaires</a:t>
            </a:r>
          </a:p>
          <a:p>
            <a:r>
              <a:rPr lang="fr-CA" sz="3600" b="1" dirty="0">
                <a:solidFill>
                  <a:schemeClr val="bg1"/>
                </a:solidFill>
              </a:rPr>
              <a:t>tombes sous le </a:t>
            </a:r>
          </a:p>
          <a:p>
            <a:r>
              <a:rPr lang="fr-CA" sz="3600" b="1" dirty="0">
                <a:solidFill>
                  <a:schemeClr val="bg1"/>
                </a:solidFill>
              </a:rPr>
              <a:t>feu des critiques</a:t>
            </a:r>
            <a:endParaRPr lang="nl-NL" sz="3600" b="1" dirty="0">
              <a:solidFill>
                <a:schemeClr val="bg1"/>
              </a:solidFill>
            </a:endParaRP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C2FE7079-2C6E-AC68-98D2-0E1D3FB91F2F}"/>
              </a:ext>
            </a:extLst>
          </p:cNvPr>
          <p:cNvSpPr txBox="1"/>
          <p:nvPr/>
        </p:nvSpPr>
        <p:spPr>
          <a:xfrm>
            <a:off x="5148833" y="5765393"/>
            <a:ext cx="609704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3200" dirty="0">
                <a:solidFill>
                  <a:srgbClr val="004274"/>
                </a:solidFill>
              </a:rPr>
              <a:t>Afin que les bibliothèques puissent jouer leur rôle dans la société !</a:t>
            </a:r>
            <a:endParaRPr lang="nl-NL" sz="3200" dirty="0">
              <a:solidFill>
                <a:srgbClr val="004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039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378A78-02E9-4A39-860A-B1A87BBE9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3009" y="235001"/>
            <a:ext cx="10515600" cy="1325563"/>
          </a:xfrm>
        </p:spPr>
        <p:txBody>
          <a:bodyPr/>
          <a:lstStyle/>
          <a:p>
            <a:r>
              <a:rPr lang="de-DE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             </a:t>
            </a:r>
            <a:r>
              <a:rPr lang="fr-CA" b="1" dirty="0">
                <a:solidFill>
                  <a:schemeClr val="accent1"/>
                </a:solidFill>
                <a:latin typeface="+mn-lt"/>
              </a:rPr>
              <a:t>Trois choses dont je suis fier</a:t>
            </a:r>
            <a:endParaRPr lang="de-DE" b="1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7E1DB891-29E8-4856-BB4E-7FD7414005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16106"/>
            <a:ext cx="10515600" cy="5096661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sz="3100" dirty="0">
              <a:solidFill>
                <a:schemeClr val="accent1">
                  <a:lumMod val="75000"/>
                </a:schemeClr>
              </a:solidFill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marL="0" indent="0">
              <a:buNone/>
            </a:pPr>
            <a:r>
              <a:rPr lang="en-US" sz="3100" dirty="0">
                <a:solidFill>
                  <a:schemeClr val="accent1">
                    <a:lumMod val="75000"/>
                  </a:schemeClr>
                </a:solidFill>
                <a:ea typeface="Verdana" panose="020B0604030504040204" pitchFamily="34" charset="0"/>
                <a:cs typeface="Segoe UI" panose="020B0502040204020203" pitchFamily="34" charset="0"/>
              </a:rPr>
              <a:t>					 </a:t>
            </a:r>
          </a:p>
          <a:p>
            <a:pPr marL="0" indent="0">
              <a:buNone/>
            </a:pPr>
            <a:endParaRPr lang="en-US" sz="3100" dirty="0">
              <a:solidFill>
                <a:schemeClr val="accent1">
                  <a:lumMod val="75000"/>
                </a:schemeClr>
              </a:solidFill>
              <a:ea typeface="Verdana" panose="020B0604030504040204" pitchFamily="34" charset="0"/>
              <a:cs typeface="Segoe UI" panose="020B0502040204020203" pitchFamily="34" charset="0"/>
              <a:hlinkClick r:id="rId2"/>
            </a:endParaRPr>
          </a:p>
          <a:p>
            <a:pPr marL="0" indent="0">
              <a:buNone/>
            </a:pPr>
            <a:endParaRPr lang="en-US" sz="3100" dirty="0">
              <a:solidFill>
                <a:schemeClr val="accent1">
                  <a:lumMod val="75000"/>
                </a:schemeClr>
              </a:solidFill>
              <a:ea typeface="Verdana" panose="020B0604030504040204" pitchFamily="34" charset="0"/>
              <a:cs typeface="Segoe UI" panose="020B0502040204020203" pitchFamily="34" charset="0"/>
              <a:hlinkClick r:id="rId2"/>
            </a:endParaRPr>
          </a:p>
          <a:p>
            <a:pPr marL="0" indent="0">
              <a:buNone/>
            </a:pPr>
            <a:endParaRPr lang="en-US" sz="3100" dirty="0">
              <a:solidFill>
                <a:schemeClr val="accent1">
                  <a:lumMod val="75000"/>
                </a:schemeClr>
              </a:solidFill>
              <a:ea typeface="Verdana" panose="020B0604030504040204" pitchFamily="34" charset="0"/>
              <a:cs typeface="Segoe UI" panose="020B0502040204020203" pitchFamily="34" charset="0"/>
              <a:hlinkClick r:id="rId2"/>
            </a:endParaRPr>
          </a:p>
          <a:p>
            <a:pPr marL="0" indent="0">
              <a:buNone/>
            </a:pPr>
            <a:endParaRPr lang="en-US" sz="1500" dirty="0">
              <a:hlinkClick r:id="rId3"/>
            </a:endParaRPr>
          </a:p>
          <a:p>
            <a:pPr marL="0" indent="0">
              <a:buNone/>
            </a:pPr>
            <a:endParaRPr lang="en-US" sz="1500" dirty="0">
              <a:hlinkClick r:id="rId3"/>
            </a:endParaRPr>
          </a:p>
          <a:p>
            <a:pPr marL="0" indent="0">
              <a:buNone/>
            </a:pPr>
            <a:endParaRPr lang="en-US" sz="1500" dirty="0">
              <a:hlinkClick r:id="rId3"/>
            </a:endParaRPr>
          </a:p>
          <a:p>
            <a:pPr marL="0" indent="0">
              <a:buNone/>
            </a:pPr>
            <a:endParaRPr lang="en-US" sz="1500" dirty="0">
              <a:hlinkClick r:id="rId3"/>
            </a:endParaRPr>
          </a:p>
          <a:p>
            <a:pPr marL="0" indent="0">
              <a:buNone/>
            </a:pPr>
            <a:endParaRPr lang="en-US" sz="1500" dirty="0">
              <a:hlinkClick r:id="rId3"/>
            </a:endParaRPr>
          </a:p>
          <a:p>
            <a:pPr marL="0" indent="0">
              <a:buNone/>
            </a:pPr>
            <a:r>
              <a:rPr lang="en-US" sz="1500" dirty="0">
                <a:hlinkClick r:id="rId3"/>
              </a:rPr>
              <a:t>	</a:t>
            </a:r>
            <a:r>
              <a:rPr lang="en-US" sz="1000" dirty="0">
                <a:hlinkClick r:id="rId3"/>
              </a:rPr>
              <a:t>   https://www.bibliotheekutrecht.nl/living-libraries.html</a:t>
            </a:r>
            <a:r>
              <a:rPr lang="en-US" sz="1000" dirty="0"/>
              <a:t>     </a:t>
            </a:r>
            <a:r>
              <a:rPr lang="en-US" sz="1500" dirty="0"/>
              <a:t>		      		         </a:t>
            </a:r>
            <a:r>
              <a:rPr lang="en-US" sz="1500" dirty="0">
                <a:solidFill>
                  <a:schemeClr val="accent1"/>
                </a:solidFill>
              </a:rPr>
              <a:t>Bibliothèque </a:t>
            </a:r>
            <a:r>
              <a:rPr lang="en-US" sz="1500" dirty="0" err="1">
                <a:solidFill>
                  <a:schemeClr val="accent1"/>
                </a:solidFill>
              </a:rPr>
              <a:t>Neude</a:t>
            </a:r>
            <a:endParaRPr lang="en-US" sz="1500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sz="1500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								</a:t>
            </a:r>
            <a:r>
              <a:rPr lang="en-US" sz="1000" dirty="0">
                <a:solidFill>
                  <a:schemeClr val="accent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          (New libraries in old buildings; De Gruyter)</a:t>
            </a:r>
          </a:p>
          <a:p>
            <a:pPr marL="0" indent="0">
              <a:buNone/>
            </a:pPr>
            <a:endParaRPr lang="en-US" sz="1000" dirty="0">
              <a:solidFill>
                <a:schemeClr val="accent1">
                  <a:lumMod val="75000"/>
                </a:schemeClr>
              </a:solidFill>
              <a:ea typeface="Verdana" panose="020B0604030504040204" pitchFamily="34" charset="0"/>
              <a:cs typeface="Segoe UI" panose="020B0502040204020203" pitchFamily="34" charset="0"/>
            </a:endParaRPr>
          </a:p>
          <a:p>
            <a:pPr marL="0" indent="0">
              <a:buNone/>
            </a:pPr>
            <a:endParaRPr lang="en-US" dirty="0">
              <a:hlinkClick r:id="rId2"/>
            </a:endParaRPr>
          </a:p>
          <a:p>
            <a:pPr marL="0" indent="0">
              <a:buNone/>
            </a:pPr>
            <a:endParaRPr lang="nl-NL" dirty="0">
              <a:solidFill>
                <a:schemeClr val="accent1">
                  <a:lumMod val="75000"/>
                </a:schemeClr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6AD53ECA-B855-495C-ABE6-E7534D683531}"/>
              </a:ext>
            </a:extLst>
          </p:cNvPr>
          <p:cNvSpPr/>
          <p:nvPr/>
        </p:nvSpPr>
        <p:spPr>
          <a:xfrm>
            <a:off x="687068" y="733360"/>
            <a:ext cx="694150" cy="58317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3D3CB59A-36F8-4B3C-AAA0-F1CCBFC6627E}"/>
              </a:ext>
            </a:extLst>
          </p:cNvPr>
          <p:cNvSpPr/>
          <p:nvPr/>
        </p:nvSpPr>
        <p:spPr>
          <a:xfrm>
            <a:off x="273672" y="1363783"/>
            <a:ext cx="694151" cy="474928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6" name="Afbeelding 5" descr="Afbeelding met tekst, grafische vormgeving, Papierprodcut, papier&#10;&#10;Automatisch gegenereerde beschrijving">
            <a:extLst>
              <a:ext uri="{FF2B5EF4-FFF2-40B4-BE49-F238E27FC236}">
                <a16:creationId xmlns:a16="http://schemas.microsoft.com/office/drawing/2014/main" id="{52261565-3AFE-5FBF-9729-EC8D929338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5400000">
            <a:off x="1590390" y="3231282"/>
            <a:ext cx="2693272" cy="2019954"/>
          </a:xfrm>
          <a:prstGeom prst="rect">
            <a:avLst/>
          </a:prstGeom>
        </p:spPr>
      </p:pic>
      <p:pic>
        <p:nvPicPr>
          <p:cNvPr id="7" name="Afbeelding 6" descr="Afbeelding met overdekt, gang, gebouw, speelhal&#10;&#10;Automatisch gegenereerde beschrijving">
            <a:extLst>
              <a:ext uri="{FF2B5EF4-FFF2-40B4-BE49-F238E27FC236}">
                <a16:creationId xmlns:a16="http://schemas.microsoft.com/office/drawing/2014/main" id="{89F155BB-EAD6-CA6F-B7C0-6D6752C369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50168" y="2894623"/>
            <a:ext cx="2340640" cy="2620755"/>
          </a:xfrm>
          <a:prstGeom prst="rect">
            <a:avLst/>
          </a:prstGeom>
        </p:spPr>
      </p:pic>
      <p:pic>
        <p:nvPicPr>
          <p:cNvPr id="8" name="Afbeelding 7" descr="Afbeelding met logo&#10;&#10;Automatisch gegenereerde beschrijving">
            <a:extLst>
              <a:ext uri="{FF2B5EF4-FFF2-40B4-BE49-F238E27FC236}">
                <a16:creationId xmlns:a16="http://schemas.microsoft.com/office/drawing/2014/main" id="{710EFD95-0F22-0B12-BD7B-253E2117B3B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3104" y="1933250"/>
            <a:ext cx="2877298" cy="2877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74058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17">
            <a:extLst>
              <a:ext uri="{FF2B5EF4-FFF2-40B4-BE49-F238E27FC236}">
                <a16:creationId xmlns:a16="http://schemas.microsoft.com/office/drawing/2014/main" id="{6A1473A6-3F22-483E-8A30-80B9D2B14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9" name="Group 19">
            <a:extLst>
              <a:ext uri="{FF2B5EF4-FFF2-40B4-BE49-F238E27FC236}">
                <a16:creationId xmlns:a16="http://schemas.microsoft.com/office/drawing/2014/main" id="{AA1375E3-3E53-4D75-BAB7-E5929BFCB2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534368" y="563918"/>
            <a:ext cx="4119932" cy="5978614"/>
            <a:chOff x="7513372" y="803186"/>
            <a:chExt cx="4163968" cy="5978614"/>
          </a:xfrm>
        </p:grpSpPr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0BBEEF67-3DDF-46CF-8CD5-EA5F0E4FB0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9586" y="1070835"/>
              <a:ext cx="687754" cy="5710965"/>
            </a:xfrm>
            <a:custGeom>
              <a:avLst/>
              <a:gdLst>
                <a:gd name="T0" fmla="*/ 414 w 414"/>
                <a:gd name="T1" fmla="*/ 2447 h 2447"/>
                <a:gd name="T2" fmla="*/ 0 w 414"/>
                <a:gd name="T3" fmla="*/ 2247 h 2447"/>
                <a:gd name="T4" fmla="*/ 0 w 414"/>
                <a:gd name="T5" fmla="*/ 0 h 2447"/>
                <a:gd name="T6" fmla="*/ 414 w 414"/>
                <a:gd name="T7" fmla="*/ 200 h 2447"/>
                <a:gd name="T8" fmla="*/ 414 w 414"/>
                <a:gd name="T9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2447">
                  <a:moveTo>
                    <a:pt x="414" y="2447"/>
                  </a:moveTo>
                  <a:lnTo>
                    <a:pt x="0" y="2247"/>
                  </a:lnTo>
                  <a:lnTo>
                    <a:pt x="0" y="0"/>
                  </a:lnTo>
                  <a:lnTo>
                    <a:pt x="414" y="200"/>
                  </a:lnTo>
                  <a:lnTo>
                    <a:pt x="414" y="24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id="{8FAC1C95-F817-487C-B8B2-CF141FBB1C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8949" y="803186"/>
              <a:ext cx="409371" cy="5521414"/>
            </a:xfrm>
            <a:custGeom>
              <a:avLst/>
              <a:gdLst>
                <a:gd name="T0" fmla="*/ 209 w 209"/>
                <a:gd name="T1" fmla="*/ 2246 h 2358"/>
                <a:gd name="T2" fmla="*/ 0 w 209"/>
                <a:gd name="T3" fmla="*/ 2358 h 2358"/>
                <a:gd name="T4" fmla="*/ 0 w 209"/>
                <a:gd name="T5" fmla="*/ 111 h 2358"/>
                <a:gd name="T6" fmla="*/ 209 w 209"/>
                <a:gd name="T7" fmla="*/ 0 h 2358"/>
                <a:gd name="T8" fmla="*/ 209 w 209"/>
                <a:gd name="T9" fmla="*/ 2246 h 2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358">
                  <a:moveTo>
                    <a:pt x="209" y="2246"/>
                  </a:moveTo>
                  <a:lnTo>
                    <a:pt x="0" y="2358"/>
                  </a:lnTo>
                  <a:lnTo>
                    <a:pt x="0" y="111"/>
                  </a:lnTo>
                  <a:lnTo>
                    <a:pt x="209" y="0"/>
                  </a:lnTo>
                  <a:lnTo>
                    <a:pt x="209" y="224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8">
              <a:extLst>
                <a:ext uri="{FF2B5EF4-FFF2-40B4-BE49-F238E27FC236}">
                  <a16:creationId xmlns:a16="http://schemas.microsoft.com/office/drawing/2014/main" id="{C2C5363A-D941-4AA1-8D38-D7E44A1E2E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13372" y="804101"/>
              <a:ext cx="3880238" cy="52516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009816" y="885651"/>
            <a:ext cx="3482671" cy="4624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Il était une fois: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lang="fr-CA" sz="3600" b="1" dirty="0">
              <a:solidFill>
                <a:srgbClr val="FFFFFF"/>
              </a:solidFill>
              <a:latin typeface="Calibri Light" panose="020F0302020204030204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fr-CA" sz="3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n-ea"/>
                <a:cs typeface="+mn-cs"/>
              </a:rPr>
              <a:t>Planification et gestion traditionnelles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159016" y="228785"/>
            <a:ext cx="6217887" cy="61916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Tijdelijke aanduiding voor inhoud 6" descr="Afbeelding met tekst, schermopname, Lettertype, grafische vormgeving&#10;&#10;Automatisch gegenereerde beschrijving">
            <a:extLst>
              <a:ext uri="{FF2B5EF4-FFF2-40B4-BE49-F238E27FC236}">
                <a16:creationId xmlns:a16="http://schemas.microsoft.com/office/drawing/2014/main" id="{D55BD2EB-1AC3-3FC9-6B92-537C220FC5D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772" y="988182"/>
            <a:ext cx="7960180" cy="5304985"/>
          </a:xfrm>
        </p:spPr>
      </p:pic>
    </p:spTree>
    <p:extLst>
      <p:ext uri="{BB962C8B-B14F-4D97-AF65-F5344CB8AC3E}">
        <p14:creationId xmlns:p14="http://schemas.microsoft.com/office/powerpoint/2010/main" val="208422461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378A78-02E9-4A39-860A-B1A87BBE9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6864" y="365125"/>
            <a:ext cx="10076935" cy="1325563"/>
          </a:xfrm>
        </p:spPr>
        <p:txBody>
          <a:bodyPr/>
          <a:lstStyle/>
          <a:p>
            <a:r>
              <a:rPr lang="fr-CA" b="1" dirty="0">
                <a:solidFill>
                  <a:srgbClr val="004274"/>
                </a:solidFill>
                <a:latin typeface="+mn-lt"/>
              </a:rPr>
              <a:t>Planification après minuit</a:t>
            </a:r>
            <a:endParaRPr lang="en-US" b="1" dirty="0">
              <a:solidFill>
                <a:srgbClr val="004274"/>
              </a:solidFill>
              <a:latin typeface="+mn-lt"/>
            </a:endParaRPr>
          </a:p>
        </p:txBody>
      </p:sp>
      <p:pic>
        <p:nvPicPr>
          <p:cNvPr id="7" name="Tijdelijke aanduiding voor inhoud 6" descr="Afbeelding met tekst, diagram, schermopname, lijn&#10;&#10;Automatisch gegenereerde beschrijving">
            <a:extLst>
              <a:ext uri="{FF2B5EF4-FFF2-40B4-BE49-F238E27FC236}">
                <a16:creationId xmlns:a16="http://schemas.microsoft.com/office/drawing/2014/main" id="{B54A7DBF-756E-589E-BD36-6C9A407F629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4131" y="1690688"/>
            <a:ext cx="8281411" cy="5080815"/>
          </a:xfrm>
        </p:spPr>
      </p:pic>
      <p:sp>
        <p:nvSpPr>
          <p:cNvPr id="4" name="Rechthoek 3">
            <a:extLst>
              <a:ext uri="{FF2B5EF4-FFF2-40B4-BE49-F238E27FC236}">
                <a16:creationId xmlns:a16="http://schemas.microsoft.com/office/drawing/2014/main" id="{6AD53ECA-B855-495C-ABE6-E7534D683531}"/>
              </a:ext>
            </a:extLst>
          </p:cNvPr>
          <p:cNvSpPr/>
          <p:nvPr/>
        </p:nvSpPr>
        <p:spPr>
          <a:xfrm>
            <a:off x="10471867" y="345233"/>
            <a:ext cx="1014115" cy="583173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3D3CB59A-36F8-4B3C-AAA0-F1CCBFC6627E}"/>
              </a:ext>
            </a:extLst>
          </p:cNvPr>
          <p:cNvSpPr/>
          <p:nvPr/>
        </p:nvSpPr>
        <p:spPr>
          <a:xfrm>
            <a:off x="11094098" y="905069"/>
            <a:ext cx="783771" cy="4749282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E0D486F6-C998-CDE5-FBFE-93523D241764}"/>
              </a:ext>
            </a:extLst>
          </p:cNvPr>
          <p:cNvSpPr txBox="1"/>
          <p:nvPr/>
        </p:nvSpPr>
        <p:spPr>
          <a:xfrm>
            <a:off x="7684993" y="6065345"/>
            <a:ext cx="390192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600" dirty="0">
                <a:solidFill>
                  <a:schemeClr val="accent1">
                    <a:lumMod val="75000"/>
                  </a:schemeClr>
                </a:solidFill>
              </a:rPr>
              <a:t>Eddie Obeng </a:t>
            </a:r>
            <a:r>
              <a:rPr lang="en-US" sz="1200" dirty="0">
                <a:solidFill>
                  <a:schemeClr val="accent1">
                    <a:lumMod val="75000"/>
                  </a:schemeClr>
                </a:solidFill>
              </a:rPr>
              <a:t>https://www.ted.com/talks/eddie_obeng_smart_failure_for_a_fast_changing_world?</a:t>
            </a:r>
          </a:p>
        </p:txBody>
      </p:sp>
    </p:spTree>
    <p:extLst>
      <p:ext uri="{BB962C8B-B14F-4D97-AF65-F5344CB8AC3E}">
        <p14:creationId xmlns:p14="http://schemas.microsoft.com/office/powerpoint/2010/main" val="35159785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6378A78-02E9-4A39-860A-B1A87BBE96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8109" y="380123"/>
            <a:ext cx="9236901" cy="1325563"/>
          </a:xfrm>
        </p:spPr>
        <p:txBody>
          <a:bodyPr>
            <a:normAutofit/>
          </a:bodyPr>
          <a:lstStyle/>
          <a:p>
            <a:br>
              <a:rPr lang="de-DE" sz="1800" dirty="0"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CA" dirty="0">
                <a:solidFill>
                  <a:srgbClr val="004A82"/>
                </a:solidFill>
                <a:latin typeface="+mn-lt"/>
              </a:rPr>
              <a:t>Leadership à la recherche de cours</a:t>
            </a:r>
            <a:endParaRPr lang="en-US" dirty="0">
              <a:solidFill>
                <a:srgbClr val="004A82"/>
              </a:solidFill>
              <a:latin typeface="+mn-lt"/>
            </a:endParaRP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6AD53ECA-B855-495C-ABE6-E7534D683531}"/>
              </a:ext>
            </a:extLst>
          </p:cNvPr>
          <p:cNvSpPr/>
          <p:nvPr/>
        </p:nvSpPr>
        <p:spPr>
          <a:xfrm>
            <a:off x="349931" y="965022"/>
            <a:ext cx="1014115" cy="5761455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hthoek 4">
            <a:extLst>
              <a:ext uri="{FF2B5EF4-FFF2-40B4-BE49-F238E27FC236}">
                <a16:creationId xmlns:a16="http://schemas.microsoft.com/office/drawing/2014/main" id="{3D3CB59A-36F8-4B3C-AAA0-F1CCBFC6627E}"/>
              </a:ext>
            </a:extLst>
          </p:cNvPr>
          <p:cNvSpPr/>
          <p:nvPr/>
        </p:nvSpPr>
        <p:spPr>
          <a:xfrm>
            <a:off x="65911" y="1690636"/>
            <a:ext cx="783771" cy="4486326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6" name="Picture 2" descr="Women's Leadership Program | MIT">
            <a:extLst>
              <a:ext uri="{FF2B5EF4-FFF2-40B4-BE49-F238E27FC236}">
                <a16:creationId xmlns:a16="http://schemas.microsoft.com/office/drawing/2014/main" id="{D5E3C183-E2FB-110E-5E79-6323B379FC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8914" y="1690636"/>
            <a:ext cx="6042727" cy="4532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9859535C-BBBC-599C-EBD6-DE84E7C7678F}"/>
              </a:ext>
            </a:extLst>
          </p:cNvPr>
          <p:cNvSpPr>
            <a:spLocks noGrp="1"/>
          </p:cNvSpPr>
          <p:nvPr>
            <p:ph idx="1"/>
          </p:nvPr>
        </p:nvSpPr>
        <p:spPr>
          <a:xfrm flipV="1">
            <a:off x="5801988" y="6176962"/>
            <a:ext cx="1351371" cy="45719"/>
          </a:xfrm>
        </p:spPr>
        <p:txBody>
          <a:bodyPr>
            <a:normAutofit fontScale="25000" lnSpcReduction="20000"/>
          </a:bodyPr>
          <a:lstStyle/>
          <a:p>
            <a:r>
              <a:rPr lang="nl-NL" dirty="0"/>
              <a:t>.</a:t>
            </a:r>
            <a:endParaRPr lang="en-US" dirty="0"/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F8DD5FED-1D84-C4E9-7D01-A155746CC90C}"/>
              </a:ext>
            </a:extLst>
          </p:cNvPr>
          <p:cNvSpPr txBox="1"/>
          <p:nvPr/>
        </p:nvSpPr>
        <p:spPr>
          <a:xfrm>
            <a:off x="8306270" y="5838408"/>
            <a:ext cx="135137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800" dirty="0" err="1">
                <a:solidFill>
                  <a:srgbClr val="004A82"/>
                </a:solidFill>
              </a:rPr>
              <a:t>Women’s</a:t>
            </a:r>
            <a:r>
              <a:rPr lang="nl-NL" sz="800" dirty="0">
                <a:solidFill>
                  <a:srgbClr val="004A82"/>
                </a:solidFill>
              </a:rPr>
              <a:t> </a:t>
            </a:r>
            <a:r>
              <a:rPr lang="nl-NL" sz="800" dirty="0" err="1">
                <a:solidFill>
                  <a:srgbClr val="004A82"/>
                </a:solidFill>
              </a:rPr>
              <a:t>leadership</a:t>
            </a:r>
            <a:r>
              <a:rPr lang="nl-NL" sz="800" dirty="0">
                <a:solidFill>
                  <a:srgbClr val="004A82"/>
                </a:solidFill>
              </a:rPr>
              <a:t> program, MIT</a:t>
            </a:r>
            <a:endParaRPr lang="en-US" sz="800" dirty="0">
              <a:solidFill>
                <a:srgbClr val="004A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05743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B83B454-B69A-4053-8EAB-0F209FF557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0432"/>
            <a:ext cx="9144000" cy="3933686"/>
          </a:xfrm>
        </p:spPr>
        <p:txBody>
          <a:bodyPr>
            <a:normAutofit/>
          </a:bodyPr>
          <a:lstStyle/>
          <a:p>
            <a:r>
              <a:rPr lang="fr-CA" sz="4800" b="1" noProof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Merci pour votre patience</a:t>
            </a:r>
            <a:br>
              <a:rPr lang="fr-CA" sz="4800" b="1" noProof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fr-CA" sz="4800" b="1" noProof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et attention!</a:t>
            </a:r>
            <a:br>
              <a:rPr lang="fr-CA" sz="4800" b="1" noProof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br>
              <a:rPr lang="fr-CA" sz="4800" b="1" noProof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</a:br>
            <a:r>
              <a:rPr lang="fr-CA" sz="3600" b="1" noProof="0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Et maintenant questions et discussion!</a:t>
            </a:r>
            <a:endParaRPr lang="fr-CA" sz="3600" b="1" noProof="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Rechthoek 3">
            <a:extLst>
              <a:ext uri="{FF2B5EF4-FFF2-40B4-BE49-F238E27FC236}">
                <a16:creationId xmlns:a16="http://schemas.microsoft.com/office/drawing/2014/main" id="{176669FF-6313-4B8C-83D0-6C310EAFE613}"/>
              </a:ext>
            </a:extLst>
          </p:cNvPr>
          <p:cNvSpPr/>
          <p:nvPr/>
        </p:nvSpPr>
        <p:spPr>
          <a:xfrm>
            <a:off x="639818" y="5248195"/>
            <a:ext cx="10763075" cy="1479091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226AC473-D15B-4707-83AB-C57FFFED7D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449355" y="4458765"/>
            <a:ext cx="9144000" cy="1479090"/>
          </a:xfrm>
          <a:solidFill>
            <a:srgbClr val="9CB0E8"/>
          </a:solidFill>
        </p:spPr>
        <p:txBody>
          <a:bodyPr>
            <a:normAutofit/>
          </a:bodyPr>
          <a:lstStyle/>
          <a:p>
            <a:r>
              <a:rPr lang="de-DE" sz="4000" b="1" dirty="0">
                <a:solidFill>
                  <a:schemeClr val="bg1"/>
                </a:solidFill>
                <a:latin typeface="+mn-lt"/>
              </a:rPr>
              <a:t>Questions?</a:t>
            </a:r>
          </a:p>
          <a:p>
            <a:r>
              <a:rPr lang="de-DE" sz="4000" b="1" dirty="0">
                <a:solidFill>
                  <a:schemeClr val="bg1"/>
                </a:solidFill>
                <a:latin typeface="+mn-lt"/>
              </a:rPr>
              <a:t> tvanvlimmeren@gmail.com </a:t>
            </a:r>
            <a:endParaRPr 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253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217BE31F-A129-45DD-8071-A63EC47D943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7CA163AC-F477-454A-9FB4-81324C004B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21" name="Freeform 5">
              <a:extLst>
                <a:ext uri="{FF2B5EF4-FFF2-40B4-BE49-F238E27FC236}">
                  <a16:creationId xmlns:a16="http://schemas.microsoft.com/office/drawing/2014/main" id="{609D7097-03A6-4239-A2E0-784E82C2364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>
                <a:gd name="T0" fmla="*/ 813 w 813"/>
                <a:gd name="T1" fmla="*/ 0 h 1440"/>
                <a:gd name="T2" fmla="*/ 435 w 81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 6">
              <a:extLst>
                <a:ext uri="{FF2B5EF4-FFF2-40B4-BE49-F238E27FC236}">
                  <a16:creationId xmlns:a16="http://schemas.microsoft.com/office/drawing/2014/main" id="{813887E5-2F5F-4C9D-92F5-F80D937A8D4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>
                <a:gd name="T0" fmla="*/ 324 w 324"/>
                <a:gd name="T1" fmla="*/ 117 h 117"/>
                <a:gd name="T2" fmla="*/ 0 w 324"/>
                <a:gd name="T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 7">
              <a:extLst>
                <a:ext uri="{FF2B5EF4-FFF2-40B4-BE49-F238E27FC236}">
                  <a16:creationId xmlns:a16="http://schemas.microsoft.com/office/drawing/2014/main" id="{57A4F98D-BAD2-4F7F-93D3-FD86C479A9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>
                <a:gd name="T0" fmla="*/ 0 w 404"/>
                <a:gd name="T1" fmla="*/ 385 h 385"/>
                <a:gd name="T2" fmla="*/ 404 w 404"/>
                <a:gd name="T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FBA2120E-6E1E-4A2B-9CD8-94C39AD806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>
                <a:gd name="T0" fmla="*/ 774 w 774"/>
                <a:gd name="T1" fmla="*/ 0 h 1440"/>
                <a:gd name="T2" fmla="*/ 411 w 774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264DA4AC-C3A7-46CE-96BA-018B8FCFEFD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>
                <a:gd name="T0" fmla="*/ 203 w 203"/>
                <a:gd name="T1" fmla="*/ 77 h 77"/>
                <a:gd name="T2" fmla="*/ 0 w 203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 10">
              <a:extLst>
                <a:ext uri="{FF2B5EF4-FFF2-40B4-BE49-F238E27FC236}">
                  <a16:creationId xmlns:a16="http://schemas.microsoft.com/office/drawing/2014/main" id="{A73A5202-BD67-46B2-9FAB-C1B28AB424B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>
                <a:gd name="T0" fmla="*/ 0 w 351"/>
                <a:gd name="T1" fmla="*/ 332 h 332"/>
                <a:gd name="T2" fmla="*/ 351 w 351"/>
                <a:gd name="T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01E70EE5-EE26-44BD-A18E-777A1A3D52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>
                <a:gd name="T0" fmla="*/ 762 w 762"/>
                <a:gd name="T1" fmla="*/ 0 h 1440"/>
                <a:gd name="T2" fmla="*/ 403 w 76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504A980C-59CB-46F2-A571-87612CDD22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>
                <a:gd name="T0" fmla="*/ 140 w 140"/>
                <a:gd name="T1" fmla="*/ 54 h 54"/>
                <a:gd name="T2" fmla="*/ 0 w 140"/>
                <a:gd name="T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B353B73E-7D3C-4184-87FD-295B6B3412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>
                <a:gd name="T0" fmla="*/ 0 w 321"/>
                <a:gd name="T1" fmla="*/ 302 h 302"/>
                <a:gd name="T2" fmla="*/ 321 w 321"/>
                <a:gd name="T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2EF8F173-9834-4DD9-B995-3F8DAAAE7B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>
                <a:gd name="T0" fmla="*/ 683 w 683"/>
                <a:gd name="T1" fmla="*/ 0 h 1440"/>
                <a:gd name="T2" fmla="*/ 355 w 68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Freeform 15">
              <a:extLst>
                <a:ext uri="{FF2B5EF4-FFF2-40B4-BE49-F238E27FC236}">
                  <a16:creationId xmlns:a16="http://schemas.microsoft.com/office/drawing/2014/main" id="{8A9567B5-6E50-4B28-8AC5-CDC159A897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>
                <a:gd name="T0" fmla="*/ 0 w 287"/>
                <a:gd name="T1" fmla="*/ 279 h 279"/>
                <a:gd name="T2" fmla="*/ 287 w 287"/>
                <a:gd name="T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Freeform 16">
              <a:extLst>
                <a:ext uri="{FF2B5EF4-FFF2-40B4-BE49-F238E27FC236}">
                  <a16:creationId xmlns:a16="http://schemas.microsoft.com/office/drawing/2014/main" id="{F98F9214-A978-485D-814B-5FE3EC570B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>
                <a:gd name="T0" fmla="*/ 680 w 680"/>
                <a:gd name="T1" fmla="*/ 0 h 1440"/>
                <a:gd name="T2" fmla="*/ 337 w 68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Freeform 17">
              <a:extLst>
                <a:ext uri="{FF2B5EF4-FFF2-40B4-BE49-F238E27FC236}">
                  <a16:creationId xmlns:a16="http://schemas.microsoft.com/office/drawing/2014/main" id="{80A8AB3C-056D-4907-ACF6-ABD5BA9052E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>
                <a:gd name="T0" fmla="*/ 0 w 250"/>
                <a:gd name="T1" fmla="*/ 242 h 242"/>
                <a:gd name="T2" fmla="*/ 250 w 250"/>
                <a:gd name="T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Freeform 18">
              <a:extLst>
                <a:ext uri="{FF2B5EF4-FFF2-40B4-BE49-F238E27FC236}">
                  <a16:creationId xmlns:a16="http://schemas.microsoft.com/office/drawing/2014/main" id="{CF51BEC3-1414-4B86-B1E1-0051FF1819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>
                <a:gd name="T0" fmla="*/ 720 w 720"/>
                <a:gd name="T1" fmla="*/ 0 h 1440"/>
                <a:gd name="T2" fmla="*/ 362 w 7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Freeform 19">
              <a:extLst>
                <a:ext uri="{FF2B5EF4-FFF2-40B4-BE49-F238E27FC236}">
                  <a16:creationId xmlns:a16="http://schemas.microsoft.com/office/drawing/2014/main" id="{F69D94F0-358D-4931-B5CA-5A223180DE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>
                <a:gd name="T0" fmla="*/ 0 w 185"/>
                <a:gd name="T1" fmla="*/ 167 h 167"/>
                <a:gd name="T2" fmla="*/ 185 w 185"/>
                <a:gd name="T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Freeform 20">
              <a:extLst>
                <a:ext uri="{FF2B5EF4-FFF2-40B4-BE49-F238E27FC236}">
                  <a16:creationId xmlns:a16="http://schemas.microsoft.com/office/drawing/2014/main" id="{5CFB12DB-F2CC-466C-828B-009EA7B57B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>
                <a:gd name="T0" fmla="*/ 572 w 572"/>
                <a:gd name="T1" fmla="*/ 0 h 1440"/>
                <a:gd name="T2" fmla="*/ 164 w 57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Freeform 21">
              <a:extLst>
                <a:ext uri="{FF2B5EF4-FFF2-40B4-BE49-F238E27FC236}">
                  <a16:creationId xmlns:a16="http://schemas.microsoft.com/office/drawing/2014/main" id="{43D8F6E9-0540-4297-A310-D7C9FA65A09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>
                <a:gd name="T0" fmla="*/ 620 w 620"/>
                <a:gd name="T1" fmla="*/ 0 h 1440"/>
                <a:gd name="T2" fmla="*/ 186 w 6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Freeform 22">
              <a:extLst>
                <a:ext uri="{FF2B5EF4-FFF2-40B4-BE49-F238E27FC236}">
                  <a16:creationId xmlns:a16="http://schemas.microsoft.com/office/drawing/2014/main" id="{077E47D8-A4D7-46C2-9EF0-AF1C777C286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>
                <a:gd name="T0" fmla="*/ 506 w 506"/>
                <a:gd name="T1" fmla="*/ 0 h 1440"/>
                <a:gd name="T2" fmla="*/ 171 w 506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Freeform 23">
              <a:extLst>
                <a:ext uri="{FF2B5EF4-FFF2-40B4-BE49-F238E27FC236}">
                  <a16:creationId xmlns:a16="http://schemas.microsoft.com/office/drawing/2014/main" id="{F1D21ED2-F5A9-4411-934F-B972429F4C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>
                <a:gd name="T0" fmla="*/ 373 w 373"/>
                <a:gd name="T1" fmla="*/ 0 h 673"/>
                <a:gd name="T2" fmla="*/ 0 w 373"/>
                <a:gd name="T3" fmla="*/ 6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Freeform 24">
              <a:extLst>
                <a:ext uri="{FF2B5EF4-FFF2-40B4-BE49-F238E27FC236}">
                  <a16:creationId xmlns:a16="http://schemas.microsoft.com/office/drawing/2014/main" id="{E2EDE38A-AE13-4408-9B8B-EE6F62C910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>
                <a:gd name="T0" fmla="*/ 0 w 45"/>
                <a:gd name="T1" fmla="*/ 0 h 174"/>
                <a:gd name="T2" fmla="*/ 45 w 45"/>
                <a:gd name="T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Freeform 25">
              <a:extLst>
                <a:ext uri="{FF2B5EF4-FFF2-40B4-BE49-F238E27FC236}">
                  <a16:creationId xmlns:a16="http://schemas.microsoft.com/office/drawing/2014/main" id="{3630CEB6-A7D8-45A1-AC44-147C2AF130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>
                <a:gd name="T0" fmla="*/ 329 w 329"/>
                <a:gd name="T1" fmla="*/ 0 h 469"/>
                <a:gd name="T2" fmla="*/ 0 w 329"/>
                <a:gd name="T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83118EC2-A2C7-4CDB-887C-21E0B0C437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E7D642C1-20ED-4515-B19F-47B6CC83414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Isosceles Triangle 22">
              <a:extLst>
                <a:ext uri="{FF2B5EF4-FFF2-40B4-BE49-F238E27FC236}">
                  <a16:creationId xmlns:a16="http://schemas.microsoft.com/office/drawing/2014/main" id="{0E5C6FE8-B8C9-4163-830B-3F8E408EA1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3A09EDA-AF27-4D31-8A57-4407E05749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888631" y="2358391"/>
            <a:ext cx="3498979" cy="24536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David Lankes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https://davidlankes.org/wp-content/uploads/2014/01/ExpectMoreOpen.pdf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15608" y="1294186"/>
            <a:ext cx="7162104" cy="46762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FEBEAF0E-2B3D-9136-D5FE-C3444C0F77C1}"/>
              </a:ext>
            </a:extLst>
          </p:cNvPr>
          <p:cNvSpPr txBox="1"/>
          <p:nvPr/>
        </p:nvSpPr>
        <p:spPr>
          <a:xfrm>
            <a:off x="4605793" y="1824069"/>
            <a:ext cx="737314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fr-CA" sz="2400" dirty="0">
                <a:solidFill>
                  <a:srgbClr val="004274"/>
                </a:solidFill>
              </a:rPr>
              <a:t>« Les mauvaises bibliothèques ne créent que</a:t>
            </a:r>
          </a:p>
          <a:p>
            <a:pPr lvl="1"/>
            <a:r>
              <a:rPr lang="fr-CA" sz="2400" dirty="0">
                <a:solidFill>
                  <a:srgbClr val="004274"/>
                </a:solidFill>
              </a:rPr>
              <a:t> des collections, </a:t>
            </a:r>
          </a:p>
          <a:p>
            <a:pPr lvl="1"/>
            <a:endParaRPr lang="fr-CA" sz="2400" dirty="0">
              <a:solidFill>
                <a:srgbClr val="004274"/>
              </a:solidFill>
            </a:endParaRPr>
          </a:p>
          <a:p>
            <a:pPr lvl="1"/>
            <a:r>
              <a:rPr lang="fr-CA" sz="2400" dirty="0">
                <a:solidFill>
                  <a:srgbClr val="004274"/>
                </a:solidFill>
              </a:rPr>
              <a:t>Les bonnes bibliothèques créent des services </a:t>
            </a:r>
          </a:p>
          <a:p>
            <a:pPr lvl="1"/>
            <a:r>
              <a:rPr lang="fr-CA" sz="2400" dirty="0">
                <a:solidFill>
                  <a:srgbClr val="004274"/>
                </a:solidFill>
              </a:rPr>
              <a:t>(et une bonne collection n'est qu'un exemple parmi tant d'autres),</a:t>
            </a:r>
          </a:p>
          <a:p>
            <a:pPr lvl="1"/>
            <a:endParaRPr lang="fr-CA" sz="2400" dirty="0">
              <a:solidFill>
                <a:srgbClr val="004274"/>
              </a:solidFill>
            </a:endParaRPr>
          </a:p>
          <a:p>
            <a:pPr lvl="1"/>
            <a:r>
              <a:rPr lang="fr-CA" sz="2400" dirty="0">
                <a:solidFill>
                  <a:srgbClr val="004274"/>
                </a:solidFill>
              </a:rPr>
              <a:t>Les grandes bibliothèques créent  des communautés</a:t>
            </a:r>
            <a:r>
              <a:rPr lang="fr-CA" dirty="0">
                <a:solidFill>
                  <a:srgbClr val="004274"/>
                </a:solidFill>
              </a:rPr>
              <a:t> </a:t>
            </a:r>
            <a:r>
              <a:rPr lang="fr-CA" sz="2400" dirty="0">
                <a:solidFill>
                  <a:srgbClr val="004274"/>
                </a:solidFill>
              </a:rPr>
              <a:t>»</a:t>
            </a:r>
            <a:endParaRPr kumimoji="0" lang="nl-NL" sz="2400" b="0" i="0" u="none" strike="noStrike" kern="1200" cap="none" spc="0" normalizeH="0" baseline="0" noProof="0" dirty="0">
              <a:ln>
                <a:noFill/>
              </a:ln>
              <a:solidFill>
                <a:srgbClr val="00427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3351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51" name="Rectangle 50">
            <a:extLst>
              <a:ext uri="{FF2B5EF4-FFF2-40B4-BE49-F238E27FC236}">
                <a16:creationId xmlns:a16="http://schemas.microsoft.com/office/drawing/2014/main" id="{12609869-9E80-471B-A487-A53288E0E79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59318" y="332972"/>
            <a:ext cx="5323715" cy="164297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Tekstvak 3">
            <a:extLst>
              <a:ext uri="{FF2B5EF4-FFF2-40B4-BE49-F238E27FC236}">
                <a16:creationId xmlns:a16="http://schemas.microsoft.com/office/drawing/2014/main" id="{FEBEAF0E-2B3D-9136-D5FE-C3444C0F77C1}"/>
              </a:ext>
            </a:extLst>
          </p:cNvPr>
          <p:cNvSpPr txBox="1"/>
          <p:nvPr/>
        </p:nvSpPr>
        <p:spPr>
          <a:xfrm>
            <a:off x="533973" y="2308914"/>
            <a:ext cx="8062687" cy="442442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3429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CA" sz="2800" dirty="0">
                <a:solidFill>
                  <a:srgbClr val="004A82"/>
                </a:solidFill>
              </a:rPr>
              <a:t>du livre et de la lecture </a:t>
            </a:r>
          </a:p>
          <a:p>
            <a:pPr marL="3429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CA" sz="2800" dirty="0">
                <a:solidFill>
                  <a:srgbClr val="004A82"/>
                </a:solidFill>
              </a:rPr>
              <a:t>de l'information </a:t>
            </a:r>
          </a:p>
          <a:p>
            <a:pPr marL="3429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CA" sz="2800" dirty="0">
                <a:solidFill>
                  <a:srgbClr val="004A82"/>
                </a:solidFill>
              </a:rPr>
              <a:t>communautaire; Troisième place </a:t>
            </a:r>
          </a:p>
          <a:p>
            <a:pPr marL="3429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CA" sz="2800" noProof="0" dirty="0">
                <a:solidFill>
                  <a:srgbClr val="004A82"/>
                </a:solidFill>
              </a:rPr>
              <a:t>de développement personnel</a:t>
            </a:r>
            <a:r>
              <a:rPr lang="fr-CA" sz="2800" dirty="0">
                <a:solidFill>
                  <a:srgbClr val="004A82"/>
                </a:solidFill>
              </a:rPr>
              <a:t>;    </a:t>
            </a:r>
          </a:p>
          <a:p>
            <a:pPr marL="114300" marR="0" lvl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tabLst/>
              <a:defRPr/>
            </a:pPr>
            <a:r>
              <a:rPr lang="fr-CA" sz="2800" dirty="0">
                <a:solidFill>
                  <a:srgbClr val="004A82"/>
                </a:solidFill>
              </a:rPr>
              <a:t>   atelier et centre d'apprentissage </a:t>
            </a:r>
          </a:p>
          <a:p>
            <a:pPr marL="3429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fr-CA" sz="2800" dirty="0">
                <a:solidFill>
                  <a:srgbClr val="004A82"/>
                </a:solidFill>
              </a:rPr>
              <a:t>de développement communautaire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4A82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7004738A-9D34-43E8-97D2-CA0EED4F8B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5"/>
            <a:ext cx="4092521" cy="6858000"/>
          </a:xfrm>
          <a:prstGeom prst="rect">
            <a:avLst/>
          </a:prstGeom>
          <a:gradFill>
            <a:gsLst>
              <a:gs pos="8000">
                <a:srgbClr val="000000">
                  <a:alpha val="94000"/>
                </a:srgbClr>
              </a:gs>
              <a:gs pos="100000">
                <a:schemeClr val="accent1"/>
              </a:gs>
            </a:gsLst>
            <a:lin ang="2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8B8D07F-F13E-443E-BA68-2D26672D76B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"/>
            <a:ext cx="4092521" cy="6400369"/>
          </a:xfrm>
          <a:prstGeom prst="rect">
            <a:avLst/>
          </a:prstGeom>
          <a:gradFill>
            <a:gsLst>
              <a:gs pos="31000">
                <a:schemeClr val="accent1">
                  <a:lumMod val="50000"/>
                  <a:alpha val="0"/>
                </a:schemeClr>
              </a:gs>
              <a:gs pos="100000">
                <a:schemeClr val="accent1">
                  <a:lumMod val="50000"/>
                  <a:alpha val="26000"/>
                </a:schemeClr>
              </a:gs>
            </a:gsLst>
            <a:lin ang="18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2813A4FA-24A5-41ED-A534-3807D1B2F3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22"/>
            <a:ext cx="4068667" cy="6400389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72000">
                <a:srgbClr val="000000">
                  <a:alpha val="21000"/>
                </a:srgb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C3944F27-CA70-4E84-A51A-E6BF8955897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8123333" y="-10"/>
            <a:ext cx="3611467" cy="6857997"/>
          </a:xfrm>
          <a:prstGeom prst="rect">
            <a:avLst/>
          </a:prstGeom>
          <a:gradFill>
            <a:gsLst>
              <a:gs pos="0">
                <a:schemeClr val="accent1">
                  <a:alpha val="0"/>
                </a:schemeClr>
              </a:gs>
              <a:gs pos="93000">
                <a:srgbClr val="000000">
                  <a:alpha val="29000"/>
                </a:srgb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15608" y="1294186"/>
            <a:ext cx="7162104" cy="46762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5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5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kstvak 6">
            <a:extLst>
              <a:ext uri="{FF2B5EF4-FFF2-40B4-BE49-F238E27FC236}">
                <a16:creationId xmlns:a16="http://schemas.microsoft.com/office/drawing/2014/main" id="{68382906-32FB-0E58-40A7-9EB5137B6B4E}"/>
              </a:ext>
            </a:extLst>
          </p:cNvPr>
          <p:cNvSpPr txBox="1"/>
          <p:nvPr/>
        </p:nvSpPr>
        <p:spPr>
          <a:xfrm>
            <a:off x="8596660" y="2138343"/>
            <a:ext cx="3707444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4400" dirty="0">
                <a:solidFill>
                  <a:schemeClr val="bg1"/>
                </a:solidFill>
              </a:rPr>
              <a:t>Rôles et fonctions des bibliothèques</a:t>
            </a:r>
            <a:endParaRPr lang="nl-NL" sz="4400" dirty="0">
              <a:solidFill>
                <a:schemeClr val="bg1"/>
              </a:solidFill>
            </a:endParaRP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A72AD9EC-4925-F2BC-118F-DC750844C58E}"/>
              </a:ext>
            </a:extLst>
          </p:cNvPr>
          <p:cNvSpPr txBox="1"/>
          <p:nvPr/>
        </p:nvSpPr>
        <p:spPr>
          <a:xfrm>
            <a:off x="604741" y="1058866"/>
            <a:ext cx="74248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4400" dirty="0">
                <a:solidFill>
                  <a:srgbClr val="004A82"/>
                </a:solidFill>
              </a:rPr>
              <a:t>La bibliothèque est une maison</a:t>
            </a:r>
            <a:endParaRPr lang="nl-NL" sz="4400" dirty="0">
              <a:solidFill>
                <a:srgbClr val="004A8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62422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7D8E67F2-F753-4E06-8229-4970A67258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6483095" cy="6854272"/>
          </a:xfrm>
          <a:prstGeom prst="rect">
            <a:avLst/>
          </a:prstGeom>
          <a:gradFill>
            <a:gsLst>
              <a:gs pos="0">
                <a:schemeClr val="accent1">
                  <a:lumMod val="100000"/>
                  <a:alpha val="82000"/>
                </a:schemeClr>
              </a:gs>
              <a:gs pos="25000">
                <a:schemeClr val="accent1">
                  <a:alpha val="60000"/>
                </a:schemeClr>
              </a:gs>
              <a:gs pos="94000">
                <a:schemeClr val="bg2">
                  <a:lumMod val="75000"/>
                </a:schemeClr>
              </a:gs>
              <a:gs pos="100000">
                <a:schemeClr val="bg2">
                  <a:lumMod val="75000"/>
                </a:schemeClr>
              </a:gs>
            </a:gsLst>
            <a:lin ang="4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EE1BDFD-564B-44A4-841A-50D6A8E75C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1D6EE7E-5399-4A92-8C24-F5EEACC04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6711" y="186009"/>
            <a:ext cx="6324162" cy="1455996"/>
          </a:xfrm>
        </p:spPr>
        <p:txBody>
          <a:bodyPr>
            <a:noAutofit/>
          </a:bodyPr>
          <a:lstStyle/>
          <a:p>
            <a:br>
              <a:rPr lang="nl-NL" sz="2800" b="1" dirty="0">
                <a:solidFill>
                  <a:schemeClr val="accent1">
                    <a:lumMod val="75000"/>
                  </a:schemeClr>
                </a:solidFill>
                <a:latin typeface="+mn-lt"/>
                <a:ea typeface="+mn-ea"/>
                <a:cs typeface="+mn-cs"/>
              </a:rPr>
            </a:br>
            <a:endParaRPr lang="en-US" sz="2800" b="1" dirty="0">
              <a:solidFill>
                <a:schemeClr val="accent1">
                  <a:lumMod val="75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5" name="Freeform 60">
            <a:extLst>
              <a:ext uri="{FF2B5EF4-FFF2-40B4-BE49-F238E27FC236}">
                <a16:creationId xmlns:a16="http://schemas.microsoft.com/office/drawing/2014/main" id="{007B8288-68CC-4847-8419-CF535B6B7EE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763882" y="0"/>
            <a:ext cx="3880988" cy="2206512"/>
          </a:xfrm>
          <a:custGeom>
            <a:avLst/>
            <a:gdLst>
              <a:gd name="connsiteX0" fmla="*/ 20753 w 3960193"/>
              <a:gd name="connsiteY0" fmla="*/ 0 h 2251543"/>
              <a:gd name="connsiteX1" fmla="*/ 3939440 w 3960193"/>
              <a:gd name="connsiteY1" fmla="*/ 0 h 2251543"/>
              <a:gd name="connsiteX2" fmla="*/ 3949969 w 3960193"/>
              <a:gd name="connsiteY2" fmla="*/ 68994 h 2251543"/>
              <a:gd name="connsiteX3" fmla="*/ 3960193 w 3960193"/>
              <a:gd name="connsiteY3" fmla="*/ 271447 h 2251543"/>
              <a:gd name="connsiteX4" fmla="*/ 1980096 w 3960193"/>
              <a:gd name="connsiteY4" fmla="*/ 2251543 h 2251543"/>
              <a:gd name="connsiteX5" fmla="*/ 0 w 3960193"/>
              <a:gd name="connsiteY5" fmla="*/ 271447 h 2251543"/>
              <a:gd name="connsiteX6" fmla="*/ 10224 w 3960193"/>
              <a:gd name="connsiteY6" fmla="*/ 68994 h 2251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960193" h="2251543">
                <a:moveTo>
                  <a:pt x="20753" y="0"/>
                </a:moveTo>
                <a:lnTo>
                  <a:pt x="3939440" y="0"/>
                </a:lnTo>
                <a:lnTo>
                  <a:pt x="3949969" y="68994"/>
                </a:lnTo>
                <a:cubicBezTo>
                  <a:pt x="3956730" y="135559"/>
                  <a:pt x="3960193" y="203099"/>
                  <a:pt x="3960193" y="271447"/>
                </a:cubicBezTo>
                <a:cubicBezTo>
                  <a:pt x="3960193" y="1365024"/>
                  <a:pt x="3073674" y="2251543"/>
                  <a:pt x="1980096" y="2251543"/>
                </a:cubicBezTo>
                <a:cubicBezTo>
                  <a:pt x="886519" y="2251543"/>
                  <a:pt x="0" y="1365024"/>
                  <a:pt x="0" y="271447"/>
                </a:cubicBezTo>
                <a:cubicBezTo>
                  <a:pt x="0" y="203099"/>
                  <a:pt x="3463" y="135559"/>
                  <a:pt x="10224" y="68994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Freeform 68">
            <a:extLst>
              <a:ext uri="{FF2B5EF4-FFF2-40B4-BE49-F238E27FC236}">
                <a16:creationId xmlns:a16="http://schemas.microsoft.com/office/drawing/2014/main" id="{32BA8EA8-C1B6-4309-B674-F9F399B962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2912701"/>
            <a:ext cx="4942589" cy="3945299"/>
          </a:xfrm>
          <a:custGeom>
            <a:avLst/>
            <a:gdLst>
              <a:gd name="connsiteX0" fmla="*/ 2223943 w 4942589"/>
              <a:gd name="connsiteY0" fmla="*/ 0 h 3945299"/>
              <a:gd name="connsiteX1" fmla="*/ 4942589 w 4942589"/>
              <a:gd name="connsiteY1" fmla="*/ 2718646 h 3945299"/>
              <a:gd name="connsiteX2" fmla="*/ 4728945 w 4942589"/>
              <a:gd name="connsiteY2" fmla="*/ 3776866 h 3945299"/>
              <a:gd name="connsiteX3" fmla="*/ 4647806 w 4942589"/>
              <a:gd name="connsiteY3" fmla="*/ 3945299 h 3945299"/>
              <a:gd name="connsiteX4" fmla="*/ 0 w 4942589"/>
              <a:gd name="connsiteY4" fmla="*/ 3945299 h 3945299"/>
              <a:gd name="connsiteX5" fmla="*/ 0 w 4942589"/>
              <a:gd name="connsiteY5" fmla="*/ 1157971 h 3945299"/>
              <a:gd name="connsiteX6" fmla="*/ 126104 w 4942589"/>
              <a:gd name="connsiteY6" fmla="*/ 989335 h 3945299"/>
              <a:gd name="connsiteX7" fmla="*/ 2223943 w 4942589"/>
              <a:gd name="connsiteY7" fmla="*/ 0 h 3945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942589" h="3945299">
                <a:moveTo>
                  <a:pt x="2223943" y="0"/>
                </a:moveTo>
                <a:cubicBezTo>
                  <a:pt x="3725410" y="0"/>
                  <a:pt x="4942589" y="1217179"/>
                  <a:pt x="4942589" y="2718646"/>
                </a:cubicBezTo>
                <a:cubicBezTo>
                  <a:pt x="4942589" y="3094013"/>
                  <a:pt x="4866516" y="3451612"/>
                  <a:pt x="4728945" y="3776866"/>
                </a:cubicBezTo>
                <a:lnTo>
                  <a:pt x="4647806" y="3945299"/>
                </a:lnTo>
                <a:lnTo>
                  <a:pt x="0" y="3945299"/>
                </a:lnTo>
                <a:lnTo>
                  <a:pt x="0" y="1157971"/>
                </a:lnTo>
                <a:lnTo>
                  <a:pt x="126104" y="989335"/>
                </a:lnTo>
                <a:cubicBezTo>
                  <a:pt x="624744" y="385123"/>
                  <a:pt x="1379368" y="0"/>
                  <a:pt x="2223943" y="0"/>
                </a:cubicBezTo>
                <a:close/>
              </a:path>
            </a:pathLst>
          </a:custGeom>
          <a:solidFill>
            <a:srgbClr val="FFFFFF"/>
          </a:solidFill>
          <a:ln>
            <a:gradFill>
              <a:gsLst>
                <a:gs pos="0">
                  <a:schemeClr val="accent1">
                    <a:lumMod val="40000"/>
                    <a:lumOff val="60000"/>
                  </a:schemeClr>
                </a:gs>
                <a:gs pos="23000">
                  <a:schemeClr val="accent1">
                    <a:lumMod val="45000"/>
                    <a:lumOff val="55000"/>
                  </a:schemeClr>
                </a:gs>
                <a:gs pos="83000">
                  <a:schemeClr val="bg2">
                    <a:lumMod val="75000"/>
                  </a:schemeClr>
                </a:gs>
                <a:gs pos="100000">
                  <a:schemeClr val="bg2">
                    <a:lumMod val="75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99F38664-9DE0-4DEC-8365-F1FC44ECEC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40885" y="1394945"/>
            <a:ext cx="5409460" cy="866138"/>
          </a:xfrm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fr-FR" b="1" dirty="0">
                <a:solidFill>
                  <a:srgbClr val="004A82"/>
                </a:solidFill>
              </a:rPr>
              <a:t>Parce que </a:t>
            </a:r>
          </a:p>
          <a:p>
            <a:pPr marL="0" indent="0">
              <a:buNone/>
            </a:pPr>
            <a:endParaRPr lang="de-DE" sz="2400" dirty="0">
              <a:solidFill>
                <a:srgbClr val="000000"/>
              </a:solidFill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2E9E7EF5-4C25-8EAB-2BB0-A9D53994087D}"/>
              </a:ext>
            </a:extLst>
          </p:cNvPr>
          <p:cNvSpPr txBox="1"/>
          <p:nvPr/>
        </p:nvSpPr>
        <p:spPr>
          <a:xfrm>
            <a:off x="-72012" y="3894193"/>
            <a:ext cx="4858025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/>
            <a:r>
              <a:rPr lang="fr-FR" sz="4000" b="1" dirty="0">
                <a:solidFill>
                  <a:srgbClr val="004A82"/>
                </a:solidFill>
              </a:rPr>
              <a:t>Les bibliothèques jouent un rôle plus important dans la société </a:t>
            </a:r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CD652A92-E45F-34DF-5F32-362D9989FEA3}"/>
              </a:ext>
            </a:extLst>
          </p:cNvPr>
          <p:cNvSpPr txBox="1"/>
          <p:nvPr/>
        </p:nvSpPr>
        <p:spPr>
          <a:xfrm>
            <a:off x="6140885" y="2091940"/>
            <a:ext cx="6197252" cy="40626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4A82"/>
                </a:solidFill>
              </a:rPr>
              <a:t>c'est dans leur vision et leur mission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endParaRPr lang="fr-FR" sz="2400" dirty="0">
              <a:solidFill>
                <a:srgbClr val="004A82"/>
              </a:solidFill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fr-CA" sz="2400" dirty="0">
                <a:solidFill>
                  <a:srgbClr val="004A82"/>
                </a:solidFill>
              </a:rPr>
              <a:t>c’est au cœur du bibliothécaire</a:t>
            </a:r>
          </a:p>
          <a:p>
            <a:pPr rtl="0"/>
            <a:endParaRPr lang="fr-FR" sz="2400" dirty="0">
              <a:solidFill>
                <a:srgbClr val="004A82"/>
              </a:solidFill>
            </a:endParaRP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4A82"/>
                </a:solidFill>
              </a:rPr>
              <a:t>la société (de l'information) l'exige </a:t>
            </a:r>
          </a:p>
          <a:p>
            <a:pPr rtl="0"/>
            <a:r>
              <a:rPr lang="fr-FR" sz="2400" dirty="0">
                <a:solidFill>
                  <a:srgbClr val="004A82"/>
                </a:solidFill>
              </a:rPr>
              <a:t>    (High tech, High </a:t>
            </a:r>
            <a:r>
              <a:rPr lang="fr-FR" sz="2400" dirty="0" err="1">
                <a:solidFill>
                  <a:srgbClr val="004A82"/>
                </a:solidFill>
              </a:rPr>
              <a:t>touch</a:t>
            </a:r>
            <a:r>
              <a:rPr lang="fr-FR" sz="2400" dirty="0">
                <a:solidFill>
                  <a:srgbClr val="004A82"/>
                </a:solidFill>
              </a:rPr>
              <a:t>, </a:t>
            </a:r>
            <a:r>
              <a:rPr lang="fr-FR" sz="2400" dirty="0" err="1">
                <a:solidFill>
                  <a:srgbClr val="004A82"/>
                </a:solidFill>
              </a:rPr>
              <a:t>Naisbitt</a:t>
            </a:r>
            <a:r>
              <a:rPr lang="fr-FR" sz="2400" dirty="0">
                <a:solidFill>
                  <a:srgbClr val="004A82"/>
                </a:solidFill>
              </a:rPr>
              <a:t>)</a:t>
            </a:r>
          </a:p>
          <a:p>
            <a:pPr rtl="0"/>
            <a:endParaRPr lang="fr-FR" sz="2400" dirty="0">
              <a:solidFill>
                <a:srgbClr val="004A82"/>
              </a:solidFill>
            </a:endParaRP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4A82"/>
                </a:solidFill>
              </a:rPr>
              <a:t>le gouvernement le demande</a:t>
            </a:r>
          </a:p>
          <a:p>
            <a:pPr marL="285750" indent="-285750" rtl="0">
              <a:buFont typeface="Arial" panose="020B0604020202020204" pitchFamily="34" charset="0"/>
              <a:buChar char="•"/>
            </a:pPr>
            <a:endParaRPr lang="fr-FR" sz="2400" dirty="0">
              <a:solidFill>
                <a:srgbClr val="004A82"/>
              </a:solidFill>
            </a:endParaRPr>
          </a:p>
          <a:p>
            <a:pPr marL="285750" indent="-285750" rtl="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4A82"/>
                </a:solidFill>
              </a:rPr>
              <a:t>………</a:t>
            </a:r>
          </a:p>
          <a:p>
            <a:pPr rtl="0"/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5116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8" name="Rectangle 17">
            <a:extLst>
              <a:ext uri="{FF2B5EF4-FFF2-40B4-BE49-F238E27FC236}">
                <a16:creationId xmlns:a16="http://schemas.microsoft.com/office/drawing/2014/main" id="{6A1473A6-3F22-483E-8A30-80B9D2B1459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9" name="Group 19">
            <a:extLst>
              <a:ext uri="{FF2B5EF4-FFF2-40B4-BE49-F238E27FC236}">
                <a16:creationId xmlns:a16="http://schemas.microsoft.com/office/drawing/2014/main" id="{AA1375E3-3E53-4D75-BAB7-E5929BFCB2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534368" y="563918"/>
            <a:ext cx="4119932" cy="5978614"/>
            <a:chOff x="7513372" y="803186"/>
            <a:chExt cx="4163968" cy="5978614"/>
          </a:xfrm>
        </p:grpSpPr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0BBEEF67-3DDF-46CF-8CD5-EA5F0E4FB0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9586" y="1070835"/>
              <a:ext cx="687754" cy="5710965"/>
            </a:xfrm>
            <a:custGeom>
              <a:avLst/>
              <a:gdLst>
                <a:gd name="T0" fmla="*/ 414 w 414"/>
                <a:gd name="T1" fmla="*/ 2447 h 2447"/>
                <a:gd name="T2" fmla="*/ 0 w 414"/>
                <a:gd name="T3" fmla="*/ 2247 h 2447"/>
                <a:gd name="T4" fmla="*/ 0 w 414"/>
                <a:gd name="T5" fmla="*/ 0 h 2447"/>
                <a:gd name="T6" fmla="*/ 414 w 414"/>
                <a:gd name="T7" fmla="*/ 200 h 2447"/>
                <a:gd name="T8" fmla="*/ 414 w 414"/>
                <a:gd name="T9" fmla="*/ 2447 h 2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4" h="2447">
                  <a:moveTo>
                    <a:pt x="414" y="2447"/>
                  </a:moveTo>
                  <a:lnTo>
                    <a:pt x="0" y="2247"/>
                  </a:lnTo>
                  <a:lnTo>
                    <a:pt x="0" y="0"/>
                  </a:lnTo>
                  <a:lnTo>
                    <a:pt x="414" y="200"/>
                  </a:lnTo>
                  <a:lnTo>
                    <a:pt x="414" y="2447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Freeform 7">
              <a:extLst>
                <a:ext uri="{FF2B5EF4-FFF2-40B4-BE49-F238E27FC236}">
                  <a16:creationId xmlns:a16="http://schemas.microsoft.com/office/drawing/2014/main" id="{8FAC1C95-F817-487C-B8B2-CF141FBB1C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88949" y="803186"/>
              <a:ext cx="409371" cy="5521414"/>
            </a:xfrm>
            <a:custGeom>
              <a:avLst/>
              <a:gdLst>
                <a:gd name="T0" fmla="*/ 209 w 209"/>
                <a:gd name="T1" fmla="*/ 2246 h 2358"/>
                <a:gd name="T2" fmla="*/ 0 w 209"/>
                <a:gd name="T3" fmla="*/ 2358 h 2358"/>
                <a:gd name="T4" fmla="*/ 0 w 209"/>
                <a:gd name="T5" fmla="*/ 111 h 2358"/>
                <a:gd name="T6" fmla="*/ 209 w 209"/>
                <a:gd name="T7" fmla="*/ 0 h 2358"/>
                <a:gd name="T8" fmla="*/ 209 w 209"/>
                <a:gd name="T9" fmla="*/ 2246 h 2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9" h="2358">
                  <a:moveTo>
                    <a:pt x="209" y="2246"/>
                  </a:moveTo>
                  <a:lnTo>
                    <a:pt x="0" y="2358"/>
                  </a:lnTo>
                  <a:lnTo>
                    <a:pt x="0" y="111"/>
                  </a:lnTo>
                  <a:lnTo>
                    <a:pt x="209" y="0"/>
                  </a:lnTo>
                  <a:lnTo>
                    <a:pt x="209" y="2246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Rectangle 8">
              <a:extLst>
                <a:ext uri="{FF2B5EF4-FFF2-40B4-BE49-F238E27FC236}">
                  <a16:creationId xmlns:a16="http://schemas.microsoft.com/office/drawing/2014/main" id="{C2C5363A-D941-4AA1-8D38-D7E44A1E2E0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 noChangeArrowheads="1"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7513372" y="804101"/>
              <a:ext cx="3880238" cy="525164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1009816" y="885651"/>
            <a:ext cx="3482671" cy="46246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36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 Light" panose="020F0302020204030204"/>
              <a:ea typeface="+mn-ea"/>
              <a:cs typeface="+mn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159016" y="228785"/>
            <a:ext cx="6217887" cy="61916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n-US" sz="3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3000" b="0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75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-22860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21842170-3B82-1C09-8779-235CE9911076}"/>
              </a:ext>
            </a:extLst>
          </p:cNvPr>
          <p:cNvSpPr txBox="1"/>
          <p:nvPr/>
        </p:nvSpPr>
        <p:spPr>
          <a:xfrm>
            <a:off x="998036" y="2075443"/>
            <a:ext cx="4034947" cy="25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4400" dirty="0">
                <a:solidFill>
                  <a:schemeClr val="bg1"/>
                </a:solidFill>
                <a:ea typeface="Verdana" panose="020B0604030504040204" pitchFamily="34" charset="0"/>
              </a:rPr>
              <a:t>Méthodologies</a:t>
            </a:r>
          </a:p>
          <a:p>
            <a:r>
              <a:rPr lang="fr-CA" sz="4400" dirty="0">
                <a:solidFill>
                  <a:schemeClr val="bg1"/>
                </a:solidFill>
                <a:ea typeface="Verdana" panose="020B0604030504040204" pitchFamily="34" charset="0"/>
              </a:rPr>
              <a:t>et</a:t>
            </a:r>
          </a:p>
          <a:p>
            <a:r>
              <a:rPr lang="fr-CA" sz="4400" dirty="0">
                <a:solidFill>
                  <a:schemeClr val="bg1"/>
                </a:solidFill>
              </a:rPr>
              <a:t>Approches</a:t>
            </a:r>
          </a:p>
          <a:p>
            <a:r>
              <a:rPr lang="fr-CA" sz="2800" dirty="0">
                <a:solidFill>
                  <a:schemeClr val="bg1"/>
                </a:solidFill>
                <a:ea typeface="Verdana" panose="020B0604030504040204" pitchFamily="34" charset="0"/>
              </a:rPr>
              <a:t>dans le domaine social</a:t>
            </a:r>
          </a:p>
        </p:txBody>
      </p:sp>
      <p:sp>
        <p:nvSpPr>
          <p:cNvPr id="8" name="Tekstvak 7">
            <a:extLst>
              <a:ext uri="{FF2B5EF4-FFF2-40B4-BE49-F238E27FC236}">
                <a16:creationId xmlns:a16="http://schemas.microsoft.com/office/drawing/2014/main" id="{602520F9-685C-C112-C427-FC64AAC064D0}"/>
              </a:ext>
            </a:extLst>
          </p:cNvPr>
          <p:cNvSpPr txBox="1"/>
          <p:nvPr/>
        </p:nvSpPr>
        <p:spPr>
          <a:xfrm>
            <a:off x="5158386" y="228784"/>
            <a:ext cx="6097044" cy="36933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endParaRPr lang="fr-FR" dirty="0"/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4274"/>
                </a:solidFill>
              </a:rPr>
              <a:t>Un bibliothécaire a une bonne idée (souvent)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4274"/>
                </a:solidFill>
              </a:rPr>
              <a:t>La bibliothèque fait des recherches (</a:t>
            </a:r>
            <a:r>
              <a:rPr lang="fr-FR" sz="2400" dirty="0" err="1">
                <a:solidFill>
                  <a:srgbClr val="004274"/>
                </a:solidFill>
              </a:rPr>
              <a:t>Nieuwegein</a:t>
            </a:r>
            <a:r>
              <a:rPr lang="fr-FR" sz="2400" dirty="0">
                <a:solidFill>
                  <a:srgbClr val="004274"/>
                </a:solidFill>
              </a:rPr>
              <a:t>, Columbus)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4A82"/>
                </a:solidFill>
              </a:rPr>
              <a:t>Collaborer avec des partenaires (multiple)</a:t>
            </a:r>
            <a:endParaRPr lang="fr-FR" sz="2400" dirty="0">
              <a:solidFill>
                <a:srgbClr val="004274"/>
              </a:solidFill>
            </a:endParaRP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4274"/>
                </a:solidFill>
              </a:rPr>
              <a:t>La bibliothèque veut plus de portée et de cocréation (Nina Simon: Off-By-For all)</a:t>
            </a:r>
          </a:p>
          <a:p>
            <a:pPr marL="342900" indent="-342900" rtl="0">
              <a:buFont typeface="Arial" panose="020B0604020202020204" pitchFamily="34" charset="0"/>
              <a:buChar char="•"/>
            </a:pPr>
            <a:r>
              <a:rPr lang="fr-FR" sz="2400" dirty="0">
                <a:solidFill>
                  <a:srgbClr val="004274"/>
                </a:solidFill>
              </a:rPr>
              <a:t>La bibliothèque veut contribuer à bâtir la société (ABCD, READ Népal)</a:t>
            </a:r>
          </a:p>
        </p:txBody>
      </p:sp>
      <p:sp>
        <p:nvSpPr>
          <p:cNvPr id="10" name="Tekstvak 9">
            <a:extLst>
              <a:ext uri="{FF2B5EF4-FFF2-40B4-BE49-F238E27FC236}">
                <a16:creationId xmlns:a16="http://schemas.microsoft.com/office/drawing/2014/main" id="{735794FF-18CD-24A2-7BE4-ED047B065517}"/>
              </a:ext>
            </a:extLst>
          </p:cNvPr>
          <p:cNvSpPr txBox="1"/>
          <p:nvPr/>
        </p:nvSpPr>
        <p:spPr>
          <a:xfrm>
            <a:off x="5219437" y="4246819"/>
            <a:ext cx="609704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CA" sz="2400" dirty="0">
                <a:solidFill>
                  <a:srgbClr val="004274"/>
                </a:solidFill>
              </a:rPr>
              <a:t>De nombreuses bibliothèques passent de la maison de livres à celui de lieu de vie sociale. </a:t>
            </a:r>
          </a:p>
          <a:p>
            <a:r>
              <a:rPr lang="fr-CA" sz="2400" dirty="0">
                <a:solidFill>
                  <a:srgbClr val="004274"/>
                </a:solidFill>
              </a:rPr>
              <a:t>Peu de bibliothèques débutent dans la société et créent une bibliothèque adaptée à celle-ci.</a:t>
            </a:r>
            <a:endParaRPr lang="nl-NL" sz="2400" dirty="0">
              <a:solidFill>
                <a:srgbClr val="00427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5731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C4285719-470E-454C-AF62-8323075F1F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D9FE4EF-C4D8-49A0-B2FF-81D8DB7D8A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4" y="1410082"/>
            <a:ext cx="6858000" cy="4037836"/>
          </a:xfrm>
          <a:prstGeom prst="rect">
            <a:avLst/>
          </a:prstGeom>
          <a:gradFill>
            <a:gsLst>
              <a:gs pos="8000">
                <a:srgbClr val="000000"/>
              </a:gs>
              <a:gs pos="100000">
                <a:schemeClr val="accent1">
                  <a:lumMod val="75000"/>
                </a:schemeClr>
              </a:gs>
            </a:gsLst>
            <a:lin ang="3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300840D-0A0B-4512-BACA-B439D5B9C57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85" y="1420219"/>
            <a:ext cx="6857999" cy="4037839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alpha val="46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2B78728-A580-49A7-84F9-6EF6F583ADE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767923" y="3588085"/>
            <a:ext cx="2501979" cy="4037841"/>
          </a:xfrm>
          <a:prstGeom prst="rect">
            <a:avLst/>
          </a:prstGeom>
          <a:gradFill>
            <a:gsLst>
              <a:gs pos="2000">
                <a:schemeClr val="accent1">
                  <a:alpha val="29000"/>
                </a:schemeClr>
              </a:gs>
              <a:gs pos="100000">
                <a:srgbClr val="000000">
                  <a:alpha val="30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38FAA1A1-D861-433F-88FA-1E9D6FD31D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0635413">
            <a:off x="-501737" y="969718"/>
            <a:ext cx="3900357" cy="4178958"/>
          </a:xfrm>
          <a:custGeom>
            <a:avLst/>
            <a:gdLst>
              <a:gd name="connsiteX0" fmla="*/ 2432225 w 3900357"/>
              <a:gd name="connsiteY0" fmla="*/ 93939 h 4178958"/>
              <a:gd name="connsiteX1" fmla="*/ 3900357 w 3900357"/>
              <a:gd name="connsiteY1" fmla="*/ 2089479 h 4178958"/>
              <a:gd name="connsiteX2" fmla="*/ 1810878 w 3900357"/>
              <a:gd name="connsiteY2" fmla="*/ 4178958 h 4178958"/>
              <a:gd name="connsiteX3" fmla="*/ 78249 w 3900357"/>
              <a:gd name="connsiteY3" fmla="*/ 3257727 h 4178958"/>
              <a:gd name="connsiteX4" fmla="*/ 0 w 3900357"/>
              <a:gd name="connsiteY4" fmla="*/ 3128923 h 4178958"/>
              <a:gd name="connsiteX5" fmla="*/ 831324 w 3900357"/>
              <a:gd name="connsiteY5" fmla="*/ 244281 h 4178958"/>
              <a:gd name="connsiteX6" fmla="*/ 997559 w 3900357"/>
              <a:gd name="connsiteY6" fmla="*/ 164202 h 4178958"/>
              <a:gd name="connsiteX7" fmla="*/ 1810878 w 3900357"/>
              <a:gd name="connsiteY7" fmla="*/ 0 h 4178958"/>
              <a:gd name="connsiteX8" fmla="*/ 2432225 w 3900357"/>
              <a:gd name="connsiteY8" fmla="*/ 93939 h 41789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900357" h="4178958">
                <a:moveTo>
                  <a:pt x="2432225" y="93939"/>
                </a:moveTo>
                <a:cubicBezTo>
                  <a:pt x="3282786" y="358491"/>
                  <a:pt x="3900357" y="1151865"/>
                  <a:pt x="3900357" y="2089479"/>
                </a:cubicBezTo>
                <a:cubicBezTo>
                  <a:pt x="3900357" y="3243466"/>
                  <a:pt x="2964865" y="4178958"/>
                  <a:pt x="1810878" y="4178958"/>
                </a:cubicBezTo>
                <a:cubicBezTo>
                  <a:pt x="1089636" y="4178958"/>
                  <a:pt x="453744" y="3813531"/>
                  <a:pt x="78249" y="3257727"/>
                </a:cubicBezTo>
                <a:lnTo>
                  <a:pt x="0" y="3128923"/>
                </a:lnTo>
                <a:lnTo>
                  <a:pt x="831324" y="244281"/>
                </a:lnTo>
                <a:lnTo>
                  <a:pt x="997559" y="164202"/>
                </a:lnTo>
                <a:cubicBezTo>
                  <a:pt x="1247540" y="58468"/>
                  <a:pt x="1522381" y="0"/>
                  <a:pt x="1810878" y="0"/>
                </a:cubicBezTo>
                <a:cubicBezTo>
                  <a:pt x="2027251" y="0"/>
                  <a:pt x="2235942" y="32888"/>
                  <a:pt x="2432225" y="93939"/>
                </a:cubicBezTo>
                <a:close/>
              </a:path>
            </a:pathLst>
          </a:custGeom>
          <a:gradFill>
            <a:gsLst>
              <a:gs pos="29000">
                <a:srgbClr val="000000">
                  <a:alpha val="0"/>
                </a:srgbClr>
              </a:gs>
              <a:gs pos="100000">
                <a:schemeClr val="accent1">
                  <a:alpha val="43000"/>
                </a:schemeClr>
              </a:gs>
            </a:gsLst>
            <a:lin ang="1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D71EDA1-87BF-4D5D-AB79-F346FD19278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 flipH="1">
            <a:off x="-1410093" y="1399943"/>
            <a:ext cx="6858003" cy="4037835"/>
          </a:xfrm>
          <a:prstGeom prst="rect">
            <a:avLst/>
          </a:prstGeom>
          <a:gradFill>
            <a:gsLst>
              <a:gs pos="0">
                <a:srgbClr val="000000">
                  <a:alpha val="0"/>
                </a:srgbClr>
              </a:gs>
              <a:gs pos="99000">
                <a:schemeClr val="accent1">
                  <a:lumMod val="60000"/>
                  <a:lumOff val="40000"/>
                  <a:alpha val="11000"/>
                </a:schemeClr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023D1BE8-6B0C-4867-81BA-599DFBD6C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2" y="586855"/>
            <a:ext cx="3201366" cy="3387497"/>
          </a:xfrm>
        </p:spPr>
        <p:txBody>
          <a:bodyPr anchor="b">
            <a:normAutofit/>
          </a:bodyPr>
          <a:lstStyle/>
          <a:p>
            <a:pPr algn="ctr"/>
            <a:r>
              <a:rPr lang="nl-NL" b="1" dirty="0" err="1">
                <a:solidFill>
                  <a:srgbClr val="FFFFFF"/>
                </a:solidFill>
                <a:latin typeface="+mn-lt"/>
              </a:rPr>
              <a:t>Quelques</a:t>
            </a:r>
            <a:br>
              <a:rPr lang="nl-NL" b="1" dirty="0">
                <a:solidFill>
                  <a:srgbClr val="FFFFFF"/>
                </a:solidFill>
                <a:latin typeface="+mn-lt"/>
              </a:rPr>
            </a:br>
            <a:r>
              <a:rPr lang="nl-NL" b="1" dirty="0" err="1">
                <a:solidFill>
                  <a:srgbClr val="FFFFFF"/>
                </a:solidFill>
                <a:latin typeface="+mn-lt"/>
              </a:rPr>
              <a:t>exemples</a:t>
            </a:r>
            <a:endParaRPr lang="en-US" b="1" dirty="0">
              <a:solidFill>
                <a:srgbClr val="FFFFFF"/>
              </a:solidFill>
              <a:latin typeface="+mn-lt"/>
            </a:endParaRP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47FD144B-A156-4621-B69D-B261B8E3DE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01656" y="846034"/>
            <a:ext cx="7890344" cy="5546047"/>
          </a:xfrm>
        </p:spPr>
        <p:txBody>
          <a:bodyPr anchor="ctr">
            <a:normAutofit fontScale="85000" lnSpcReduction="20000"/>
          </a:bodyPr>
          <a:lstStyle/>
          <a:p>
            <a:r>
              <a:rPr lang="fr-CA" sz="3400" noProof="0" dirty="0">
                <a:solidFill>
                  <a:schemeClr val="accent1">
                    <a:lumMod val="75000"/>
                  </a:schemeClr>
                </a:solidFill>
              </a:rPr>
              <a:t>Les 140 clés de la Bibliothèque Deventer</a:t>
            </a:r>
          </a:p>
          <a:p>
            <a:r>
              <a:rPr lang="fr-CA" sz="3400" noProof="0" dirty="0">
                <a:solidFill>
                  <a:schemeClr val="accent1">
                    <a:lumMod val="75000"/>
                  </a:schemeClr>
                </a:solidFill>
              </a:rPr>
              <a:t>La cuisine dans la Bibliothèque Philadelphia</a:t>
            </a:r>
          </a:p>
          <a:p>
            <a:r>
              <a:rPr lang="fr-CA" sz="3400" noProof="0" dirty="0">
                <a:solidFill>
                  <a:schemeClr val="accent1">
                    <a:lumMod val="75000"/>
                  </a:schemeClr>
                </a:solidFill>
              </a:rPr>
              <a:t>Programmes de sans-abri </a:t>
            </a:r>
            <a:r>
              <a:rPr lang="fr-CA" sz="3400" noProof="0" dirty="0">
                <a:solidFill>
                  <a:srgbClr val="004A82"/>
                </a:solidFill>
              </a:rPr>
              <a:t>à </a:t>
            </a:r>
            <a:r>
              <a:rPr lang="fr-CA" sz="3400" noProof="0" dirty="0">
                <a:solidFill>
                  <a:schemeClr val="accent1">
                    <a:lumMod val="75000"/>
                  </a:schemeClr>
                </a:solidFill>
              </a:rPr>
              <a:t>Ljubljana</a:t>
            </a:r>
          </a:p>
          <a:p>
            <a:r>
              <a:rPr lang="fr-CA" sz="3400" noProof="0" dirty="0">
                <a:solidFill>
                  <a:schemeClr val="accent1">
                    <a:lumMod val="75000"/>
                  </a:schemeClr>
                </a:solidFill>
              </a:rPr>
              <a:t>Salles et budget pour les refugies syriens </a:t>
            </a:r>
            <a:r>
              <a:rPr lang="fr-CA" sz="3400" noProof="0" dirty="0">
                <a:solidFill>
                  <a:srgbClr val="004A82"/>
                </a:solidFill>
              </a:rPr>
              <a:t>à </a:t>
            </a:r>
            <a:r>
              <a:rPr lang="fr-CA" sz="3400" noProof="0" dirty="0">
                <a:solidFill>
                  <a:schemeClr val="accent1">
                    <a:lumMod val="75000"/>
                  </a:schemeClr>
                </a:solidFill>
              </a:rPr>
              <a:t>Berlin</a:t>
            </a:r>
          </a:p>
          <a:p>
            <a:r>
              <a:rPr lang="fr-CA" sz="3400" noProof="0" dirty="0">
                <a:solidFill>
                  <a:schemeClr val="accent1">
                    <a:lumMod val="75000"/>
                  </a:schemeClr>
                </a:solidFill>
              </a:rPr>
              <a:t>Groupes de patients, groupes de soutien par les pairs</a:t>
            </a:r>
          </a:p>
          <a:p>
            <a:r>
              <a:rPr lang="fr-CA" sz="3400" noProof="0" dirty="0">
                <a:solidFill>
                  <a:srgbClr val="004A82"/>
                </a:solidFill>
              </a:rPr>
              <a:t>Maison de la citoyenneté à Utrecht</a:t>
            </a:r>
          </a:p>
          <a:p>
            <a:r>
              <a:rPr lang="fr-CA" sz="3400" noProof="0" dirty="0">
                <a:solidFill>
                  <a:srgbClr val="004A82"/>
                </a:solidFill>
              </a:rPr>
              <a:t>Formation des demandeurs de l’emploi (multiple)</a:t>
            </a:r>
          </a:p>
          <a:p>
            <a:r>
              <a:rPr lang="fr-CA" sz="3400" noProof="0" dirty="0">
                <a:solidFill>
                  <a:srgbClr val="004A82"/>
                </a:solidFill>
              </a:rPr>
              <a:t>Points d'information sur le gouvernement numérique et la fiscalité</a:t>
            </a:r>
          </a:p>
          <a:p>
            <a:r>
              <a:rPr kumimoji="0" lang="fr-FR" altLang="nl-NL" sz="3400" b="0" i="0" u="none" strike="noStrike" cap="none" normalizeH="0" baseline="0" dirty="0">
                <a:ln>
                  <a:noFill/>
                </a:ln>
                <a:solidFill>
                  <a:srgbClr val="004A82"/>
                </a:solidFill>
                <a:effectLst/>
                <a:cs typeface="Calibri" panose="020F0502020204030204" pitchFamily="34" charset="0"/>
              </a:rPr>
              <a:t>Maisons de langues, alphabétisation</a:t>
            </a:r>
          </a:p>
          <a:p>
            <a:r>
              <a:rPr lang="fr-CA" noProof="0" dirty="0">
                <a:solidFill>
                  <a:srgbClr val="004A82"/>
                </a:solidFill>
              </a:rPr>
              <a:t>………..</a:t>
            </a:r>
          </a:p>
          <a:p>
            <a:pPr marL="0" indent="0">
              <a:buNone/>
            </a:pPr>
            <a:r>
              <a:rPr lang="nl-NL" sz="240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9349428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439C7CB-B3C8-3FF6-5645-BFBBF38F13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Asset </a:t>
            </a:r>
            <a:r>
              <a:rPr lang="nl-NL" b="1" dirty="0" err="1">
                <a:solidFill>
                  <a:schemeClr val="accent1">
                    <a:lumMod val="75000"/>
                  </a:schemeClr>
                </a:solidFill>
                <a:latin typeface="+mn-lt"/>
              </a:rPr>
              <a:t>Based</a:t>
            </a:r>
            <a:r>
              <a:rPr lang="nl-NL" b="1" dirty="0">
                <a:solidFill>
                  <a:schemeClr val="accent1">
                    <a:lumMod val="75000"/>
                  </a:schemeClr>
                </a:solidFill>
                <a:latin typeface="+mn-lt"/>
              </a:rPr>
              <a:t> Community Development</a:t>
            </a:r>
            <a:endParaRPr lang="en-US" b="1" dirty="0">
              <a:solidFill>
                <a:schemeClr val="accent1">
                  <a:lumMod val="75000"/>
                </a:schemeClr>
              </a:solidFill>
              <a:latin typeface="+mn-lt"/>
            </a:endParaRPr>
          </a:p>
        </p:txBody>
      </p:sp>
      <p:graphicFrame>
        <p:nvGraphicFramePr>
          <p:cNvPr id="5" name="Tijdelijke aanduiding voor inhoud 2">
            <a:extLst>
              <a:ext uri="{FF2B5EF4-FFF2-40B4-BE49-F238E27FC236}">
                <a16:creationId xmlns:a16="http://schemas.microsoft.com/office/drawing/2014/main" id="{465AD886-A41C-B17F-3D50-DE38B86268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03210239"/>
              </p:ext>
            </p:extLst>
          </p:nvPr>
        </p:nvGraphicFramePr>
        <p:xfrm>
          <a:off x="881824" y="1872641"/>
          <a:ext cx="8105601" cy="35824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040281514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d0bfb82-21ae-4e2f-be57-d28e199b574e">
      <Terms xmlns="http://schemas.microsoft.com/office/infopath/2007/PartnerControls"/>
    </lcf76f155ced4ddcb4097134ff3c332f>
    <TaxCatchAll xmlns="34e9ffc5-7a6e-40ff-9943-c4fff0ac00f8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0C4562E475417458E009C7FB00746E1" ma:contentTypeVersion="19" ma:contentTypeDescription="Crée un document." ma:contentTypeScope="" ma:versionID="171e326dc8fb7034209bbc0bdec735a4">
  <xsd:schema xmlns:xsd="http://www.w3.org/2001/XMLSchema" xmlns:xs="http://www.w3.org/2001/XMLSchema" xmlns:p="http://schemas.microsoft.com/office/2006/metadata/properties" xmlns:ns2="ed0bfb82-21ae-4e2f-be57-d28e199b574e" xmlns:ns3="34e9ffc5-7a6e-40ff-9943-c4fff0ac00f8" targetNamespace="http://schemas.microsoft.com/office/2006/metadata/properties" ma:root="true" ma:fieldsID="2a61eda73394a7b8318ba748d4d80752" ns2:_="" ns3:_="">
    <xsd:import namespace="ed0bfb82-21ae-4e2f-be57-d28e199b574e"/>
    <xsd:import namespace="34e9ffc5-7a6e-40ff-9943-c4fff0ac00f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0bfb82-21ae-4e2f-be57-d28e199b57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22a70dd-fe27-4e98-96a5-1846364899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e9ffc5-7a6e-40ff-9943-c4fff0ac00f8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520454c-615d-4297-8f87-6a3dfe40b65f}" ma:internalName="TaxCatchAll" ma:showField="CatchAllData" ma:web="34e9ffc5-7a6e-40ff-9943-c4fff0ac00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8D99A4F-36E1-4DEC-8A6F-3C8CCFCF8EF0}">
  <ds:schemaRefs>
    <ds:schemaRef ds:uri="http://schemas.microsoft.com/office/2006/metadata/properties"/>
    <ds:schemaRef ds:uri="http://schemas.microsoft.com/office/infopath/2007/PartnerControls"/>
    <ds:schemaRef ds:uri="ed0bfb82-21ae-4e2f-be57-d28e199b574e"/>
    <ds:schemaRef ds:uri="34e9ffc5-7a6e-40ff-9943-c4fff0ac00f8"/>
  </ds:schemaRefs>
</ds:datastoreItem>
</file>

<file path=customXml/itemProps2.xml><?xml version="1.0" encoding="utf-8"?>
<ds:datastoreItem xmlns:ds="http://schemas.openxmlformats.org/officeDocument/2006/customXml" ds:itemID="{080F27A4-8EE1-4E6F-973C-98163B72DCD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E3DBDA1-2F39-4D90-A43A-DD5247864E9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d0bfb82-21ae-4e2f-be57-d28e199b574e"/>
    <ds:schemaRef ds:uri="34e9ffc5-7a6e-40ff-9943-c4fff0ac00f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3988</TotalTime>
  <Words>1712</Words>
  <Application>Microsoft Office PowerPoint</Application>
  <PresentationFormat>Grand écran</PresentationFormat>
  <Paragraphs>304</Paragraphs>
  <Slides>33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33</vt:i4>
      </vt:variant>
    </vt:vector>
  </HeadingPairs>
  <TitlesOfParts>
    <vt:vector size="41" baseType="lpstr">
      <vt:lpstr>Arial</vt:lpstr>
      <vt:lpstr>Arial Unicode MS</vt:lpstr>
      <vt:lpstr>Calibri</vt:lpstr>
      <vt:lpstr>Calibri Light</vt:lpstr>
      <vt:lpstr>Segoe UI</vt:lpstr>
      <vt:lpstr>Verdana</vt:lpstr>
      <vt:lpstr>Kantoorthema</vt:lpstr>
      <vt:lpstr>Office Theme</vt:lpstr>
      <vt:lpstr> </vt:lpstr>
      <vt:lpstr>Table des matières</vt:lpstr>
      <vt:lpstr>              Trois choses dont je suis fier</vt:lpstr>
      <vt:lpstr>Présentation PowerPoint</vt:lpstr>
      <vt:lpstr>Présentation PowerPoint</vt:lpstr>
      <vt:lpstr> </vt:lpstr>
      <vt:lpstr>Présentation PowerPoint</vt:lpstr>
      <vt:lpstr>Quelques exemples</vt:lpstr>
      <vt:lpstr>Asset Based Community Development</vt:lpstr>
      <vt:lpstr>READ Global - Nepal</vt:lpstr>
      <vt:lpstr>Les grandes thémes du monde.. </vt:lpstr>
      <vt:lpstr>Bibliothèque Ogre Latvia</vt:lpstr>
      <vt:lpstr>Présentation PowerPoint</vt:lpstr>
      <vt:lpstr>Crise de l’information</vt:lpstr>
      <vt:lpstr>Présentation PowerPoint</vt:lpstr>
      <vt:lpstr> </vt:lpstr>
      <vt:lpstr>ODD’s pour une société démocratique inclusive</vt:lpstr>
      <vt:lpstr>Queer Cafe  Bibliothèque Utrecht </vt:lpstr>
      <vt:lpstr>.</vt:lpstr>
      <vt:lpstr>Présentation PowerPoint</vt:lpstr>
      <vt:lpstr>Points d’attention pour commencer</vt:lpstr>
      <vt:lpstr>Présentation PowerPoint</vt:lpstr>
      <vt:lpstr>Présentation PowerPoint</vt:lpstr>
      <vt:lpstr>Présentation PowerPoint</vt:lpstr>
      <vt:lpstr> Activités dans le débat social </vt:lpstr>
      <vt:lpstr>Conversations urbaines à la bibliothèque Alkmaar</vt:lpstr>
      <vt:lpstr>La démocratie au quotidien, comme attitude</vt:lpstr>
      <vt:lpstr>Démocratie et éthique</vt:lpstr>
      <vt:lpstr>Présentation PowerPoint</vt:lpstr>
      <vt:lpstr>Présentation PowerPoint</vt:lpstr>
      <vt:lpstr>Planification après minuit</vt:lpstr>
      <vt:lpstr> Leadership à la recherche de cours</vt:lpstr>
      <vt:lpstr>Merci pour votre patience  et attention!  Et maintenant questions et discussion!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Summary and advice of the research on image and position of OCLC among public libraries in the Netherlands</dc:title>
  <dc:creator>Ton van Vlimmeren</dc:creator>
  <cp:lastModifiedBy>Clémence  Tremblay-Lebeau</cp:lastModifiedBy>
  <cp:revision>50</cp:revision>
  <dcterms:created xsi:type="dcterms:W3CDTF">2021-05-10T20:10:44Z</dcterms:created>
  <dcterms:modified xsi:type="dcterms:W3CDTF">2025-04-30T13:10:33Z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0x01010040C4562E475417458E009C7FB00746E1</vt:lpwstr>
  </property>
  <property fmtid="{D5CDD505-2E9C-101B-9397-08002B2CF9AE}" pid="3" name="MediaServiceImageTags">
    <vt:lpwstr/>
  </property>
</Properties>
</file>