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wmf" ContentType="image/x-wmf"/>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notesSlides/notesSlide3.xml" ContentType="application/vnd.openxmlformats-officedocument.presentationml.notesSlide+xml"/>
  <Override PartName="/ppt/notesSlides/notesSlide1.xml" ContentType="application/vnd.openxmlformats-officedocument.presentationml.notesSlide+xml"/>
  <Override PartName="/ppt/notesSlides/notesSlide4.xml" ContentType="application/vnd.openxmlformats-officedocument.presentationml.notes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notesSlides/notesSlide2.xml" ContentType="application/vnd.openxmlformats-officedocument.presentationml.notes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ableStyles.xml" ContentType="application/vnd.openxmlformats-officedocument.presentationml.tableStyles+xml"/>
  <Override PartName="/ppt/presProps.xml" ContentType="application/vnd.openxmlformats-officedocument.presentationml.presProps+xml"/>
  <Override PartName="/ppt/viewProps.xml" ContentType="application/vnd.openxmlformats-officedocument.presentationml.viewProps+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55" r:id="rId1"/>
    <p:sldMasterId id="2147483815" r:id="rId2"/>
  </p:sldMasterIdLst>
  <p:notesMasterIdLst>
    <p:notesMasterId r:id="rId45"/>
  </p:notesMasterIdLst>
  <p:sldIdLst>
    <p:sldId id="1075" r:id="rId3"/>
    <p:sldId id="391" r:id="rId4"/>
    <p:sldId id="1039" r:id="rId5"/>
    <p:sldId id="898" r:id="rId6"/>
    <p:sldId id="729" r:id="rId7"/>
    <p:sldId id="1076" r:id="rId8"/>
    <p:sldId id="931" r:id="rId9"/>
    <p:sldId id="940" r:id="rId10"/>
    <p:sldId id="964" r:id="rId11"/>
    <p:sldId id="969" r:id="rId12"/>
    <p:sldId id="757" r:id="rId13"/>
    <p:sldId id="1019" r:id="rId14"/>
    <p:sldId id="954" r:id="rId15"/>
    <p:sldId id="1090" r:id="rId16"/>
    <p:sldId id="1081" r:id="rId17"/>
    <p:sldId id="1107" r:id="rId18"/>
    <p:sldId id="1109" r:id="rId19"/>
    <p:sldId id="1110" r:id="rId20"/>
    <p:sldId id="1097" r:id="rId21"/>
    <p:sldId id="1085" r:id="rId22"/>
    <p:sldId id="1091" r:id="rId23"/>
    <p:sldId id="1108" r:id="rId24"/>
    <p:sldId id="735" r:id="rId25"/>
    <p:sldId id="1082" r:id="rId26"/>
    <p:sldId id="1089" r:id="rId27"/>
    <p:sldId id="1095" r:id="rId28"/>
    <p:sldId id="1093" r:id="rId29"/>
    <p:sldId id="1088" r:id="rId30"/>
    <p:sldId id="1096" r:id="rId31"/>
    <p:sldId id="1078" r:id="rId32"/>
    <p:sldId id="1100" r:id="rId33"/>
    <p:sldId id="1103" r:id="rId34"/>
    <p:sldId id="1104" r:id="rId35"/>
    <p:sldId id="1080" r:id="rId36"/>
    <p:sldId id="1101" r:id="rId37"/>
    <p:sldId id="1098" r:id="rId38"/>
    <p:sldId id="1102" r:id="rId39"/>
    <p:sldId id="1106" r:id="rId40"/>
    <p:sldId id="1105" r:id="rId41"/>
    <p:sldId id="1079" r:id="rId42"/>
    <p:sldId id="1099" r:id="rId43"/>
    <p:sldId id="1030" r:id="rId44"/>
  </p:sldIdLst>
  <p:sldSz cx="9144000" cy="5143500" type="screen16x9"/>
  <p:notesSz cx="6858000" cy="9144000"/>
  <p:defaultText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Olivier Bernard" initials="OB" lastIdx="1" clrIdx="0">
    <p:extLst>
      <p:ext uri="{19B8F6BF-5375-455C-9EA6-DF929625EA0E}">
        <p15:presenceInfo xmlns:p15="http://schemas.microsoft.com/office/powerpoint/2012/main" userId="60f61547792869c2"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FF00"/>
    <a:srgbClr val="00CC5C"/>
    <a:srgbClr val="FF00FF"/>
    <a:srgbClr val="FF99CC"/>
    <a:srgbClr val="FFE36D"/>
    <a:srgbClr val="FFFFFF"/>
    <a:srgbClr val="FF0000"/>
    <a:srgbClr val="1C334E"/>
    <a:srgbClr val="00EE6C"/>
    <a:srgbClr val="F8F8F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90651C3A-4460-11DB-9652-00E08161165F}"/>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6939" autoAdjust="0"/>
  </p:normalViewPr>
  <p:slideViewPr>
    <p:cSldViewPr>
      <p:cViewPr varScale="1">
        <p:scale>
          <a:sx n="166" d="100"/>
          <a:sy n="166" d="100"/>
        </p:scale>
        <p:origin x="106" y="298"/>
      </p:cViewPr>
      <p:guideLst>
        <p:guide orient="horz" pos="1620"/>
        <p:guide pos="2880"/>
      </p:guideLst>
    </p:cSldViewPr>
  </p:slideViewPr>
  <p:notesTextViewPr>
    <p:cViewPr>
      <p:scale>
        <a:sx n="1" d="1"/>
        <a:sy n="1" d="1"/>
      </p:scale>
      <p:origin x="0" y="0"/>
    </p:cViewPr>
  </p:notesTextViewPr>
  <p:sorterViewPr>
    <p:cViewPr>
      <p:scale>
        <a:sx n="75" d="100"/>
        <a:sy n="75"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notesMaster" Target="notesMasters/notesMaster1.xml"/><Relationship Id="rId53" Type="http://schemas.openxmlformats.org/officeDocument/2006/relationships/customXml" Target="../customXml/item3.xml"/><Relationship Id="rId5" Type="http://schemas.openxmlformats.org/officeDocument/2006/relationships/slide" Target="slides/slide3.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customXml" Target="../customXml/item2.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viewProps" Target="viewProps.xml"/><Relationship Id="rId8" Type="http://schemas.openxmlformats.org/officeDocument/2006/relationships/slide" Target="slides/slide6.xml"/><Relationship Id="rId51" Type="http://schemas.openxmlformats.org/officeDocument/2006/relationships/customXml" Target="../customXml/item1.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commentAuthors" Target="commentAuthors.xml"/><Relationship Id="rId20" Type="http://schemas.openxmlformats.org/officeDocument/2006/relationships/slide" Target="slides/slide18.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1"/>
        <p:cNvGrpSpPr/>
        <p:nvPr/>
      </p:nvGrpSpPr>
      <p:grpSpPr>
        <a:xfrm>
          <a:off x="0" y="0"/>
          <a:ext cx="0" cy="0"/>
          <a:chOff x="0" y="0"/>
          <a:chExt cx="0" cy="0"/>
        </a:xfrm>
      </p:grpSpPr>
      <p:sp>
        <p:nvSpPr>
          <p:cNvPr id="2" name="Shape 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3" name="Shape 3"/>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lstStyle>
            <a:lvl1pPr>
              <a:spcBef>
                <a:spcPts val="0"/>
              </a:spcBef>
              <a:defRPr sz="1100"/>
            </a:lvl1pPr>
            <a:lvl2pPr>
              <a:spcBef>
                <a:spcPts val="0"/>
              </a:spcBef>
              <a:defRPr sz="1100"/>
            </a:lvl2pPr>
            <a:lvl3pPr>
              <a:spcBef>
                <a:spcPts val="0"/>
              </a:spcBef>
              <a:defRPr sz="1100"/>
            </a:lvl3pPr>
            <a:lvl4pPr>
              <a:spcBef>
                <a:spcPts val="0"/>
              </a:spcBef>
              <a:defRPr sz="1100"/>
            </a:lvl4pPr>
            <a:lvl5pPr>
              <a:spcBef>
                <a:spcPts val="0"/>
              </a:spcBef>
              <a:defRPr sz="1100"/>
            </a:lvl5pPr>
            <a:lvl6pPr>
              <a:spcBef>
                <a:spcPts val="0"/>
              </a:spcBef>
              <a:defRPr sz="1100"/>
            </a:lvl6pPr>
            <a:lvl7pPr>
              <a:spcBef>
                <a:spcPts val="0"/>
              </a:spcBef>
              <a:defRPr sz="1100"/>
            </a:lvl7pPr>
            <a:lvl8pPr>
              <a:spcBef>
                <a:spcPts val="0"/>
              </a:spcBef>
              <a:defRPr sz="1100"/>
            </a:lvl8pPr>
            <a:lvl9pPr>
              <a:spcBef>
                <a:spcPts val="0"/>
              </a:spcBef>
              <a:defRPr sz="1100"/>
            </a:lvl9pPr>
          </a:lstStyle>
          <a:p>
            <a:endParaRPr/>
          </a:p>
        </p:txBody>
      </p:sp>
    </p:spTree>
    <p:extLst>
      <p:ext uri="{BB962C8B-B14F-4D97-AF65-F5344CB8AC3E}">
        <p14:creationId xmlns:p14="http://schemas.microsoft.com/office/powerpoint/2010/main" val="776059727"/>
      </p:ext>
    </p:extLst>
  </p:cSld>
  <p:clrMap bg1="lt1" tx1="dk1" bg2="dk2" tx2="lt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fr-FR" dirty="0"/>
          </a:p>
        </p:txBody>
      </p:sp>
    </p:spTree>
    <p:extLst>
      <p:ext uri="{BB962C8B-B14F-4D97-AF65-F5344CB8AC3E}">
        <p14:creationId xmlns:p14="http://schemas.microsoft.com/office/powerpoint/2010/main" val="378748401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a:t>C’est un intérêt que j’ai développé par accident. À l’université, on apprend très peu là-dessus. Mais les gens nous questionnent beaucoup.</a:t>
            </a:r>
          </a:p>
          <a:p>
            <a:r>
              <a:rPr lang="fr-FR" dirty="0"/>
              <a:t>Et avec</a:t>
            </a:r>
            <a:r>
              <a:rPr lang="fr-FR" baseline="0" dirty="0"/>
              <a:t> Le Pharmachien, je m’intéresse aux allégations non-fondées, donc les produits naturels sont un terreau fertile.</a:t>
            </a:r>
          </a:p>
          <a:p>
            <a:r>
              <a:rPr lang="fr-FR" baseline="0" dirty="0"/>
              <a:t>Attention : je ne suis pas contre les PSN… j’en recommande plusieurs. Mais j’ai une attitude pragmatique et sceptique face à eux. Et je vais vous inviter à faire de même.</a:t>
            </a:r>
            <a:endParaRPr lang="fr-FR"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FAF496B-CF69-47F9-A02A-F7A95B205C0A}" type="slidenum">
              <a:rPr kumimoji="0" lang="fr-CA" sz="1400" b="0" i="0" u="none" strike="noStrike" kern="0" cap="none" spc="0" normalizeH="0" baseline="0" noProof="0" smtClean="0">
                <a:ln>
                  <a:noFill/>
                </a:ln>
                <a:solidFill>
                  <a:srgbClr val="000000"/>
                </a:solidFill>
                <a:effectLst/>
                <a:uLnTx/>
                <a:uFillTx/>
                <a:latin typeface="Arial"/>
                <a:cs typeface="Arial"/>
                <a:sym typeface="Arial"/>
                <a:rtl val="0"/>
              </a:rPr>
              <a:pPr marL="0" marR="0" lvl="0" indent="0" algn="l" defTabSz="914400" rtl="0" eaLnBrk="1" fontAlgn="auto" latinLnBrk="0" hangingPunct="1">
                <a:lnSpc>
                  <a:spcPct val="100000"/>
                </a:lnSpc>
                <a:spcBef>
                  <a:spcPts val="0"/>
                </a:spcBef>
                <a:spcAft>
                  <a:spcPts val="0"/>
                </a:spcAft>
                <a:buClrTx/>
                <a:buSzTx/>
                <a:buFontTx/>
                <a:buNone/>
                <a:tabLst/>
                <a:defRPr/>
              </a:pPr>
              <a:t>2</a:t>
            </a:fld>
            <a:endParaRPr kumimoji="0" lang="fr-CA" sz="1400" b="0" i="0" u="none" strike="noStrike" kern="0" cap="none" spc="0" normalizeH="0" baseline="0" noProof="0">
              <a:ln>
                <a:noFill/>
              </a:ln>
              <a:solidFill>
                <a:srgbClr val="000000"/>
              </a:solidFill>
              <a:effectLst/>
              <a:uLnTx/>
              <a:uFillTx/>
              <a:latin typeface="Arial"/>
              <a:cs typeface="Arial"/>
              <a:sym typeface="Arial"/>
              <a:rtl val="0"/>
            </a:endParaRPr>
          </a:p>
        </p:txBody>
      </p:sp>
    </p:spTree>
    <p:extLst>
      <p:ext uri="{BB962C8B-B14F-4D97-AF65-F5344CB8AC3E}">
        <p14:creationId xmlns:p14="http://schemas.microsoft.com/office/powerpoint/2010/main" val="236396630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fr-FR" dirty="0"/>
              <a:t>Mauvaise nouvelle : votre domaine est le pire de tous</a:t>
            </a:r>
          </a:p>
        </p:txBody>
      </p:sp>
    </p:spTree>
    <p:extLst>
      <p:ext uri="{BB962C8B-B14F-4D97-AF65-F5344CB8AC3E}">
        <p14:creationId xmlns:p14="http://schemas.microsoft.com/office/powerpoint/2010/main" val="344574798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t>L’autre chose aussi, c’est qu’on peut avoir des connaissances, mais mal les utiliser.</a:t>
            </a:r>
          </a:p>
        </p:txBody>
      </p:sp>
    </p:spTree>
    <p:extLst>
      <p:ext uri="{BB962C8B-B14F-4D97-AF65-F5344CB8AC3E}">
        <p14:creationId xmlns:p14="http://schemas.microsoft.com/office/powerpoint/2010/main" val="264287868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32"/>
            <a:ext cx="7772400" cy="1102519"/>
          </a:xfrm>
        </p:spPr>
        <p:txBody>
          <a:bodyPr/>
          <a:lstStyle/>
          <a:p>
            <a:r>
              <a:rPr lang="en-US"/>
              <a:t>Click to edit Master title style</a:t>
            </a:r>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4/18/2025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60517681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4/18/2025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25481815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80"/>
            <a:ext cx="2057400" cy="4388644"/>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05980"/>
            <a:ext cx="6019800" cy="4388644"/>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4/18/2025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15014279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25"/>
            <a:ext cx="7772400" cy="1102519"/>
          </a:xfrm>
        </p:spPr>
        <p:txBody>
          <a:bodyPr/>
          <a:lstStyle/>
          <a:p>
            <a:r>
              <a:rPr lang="en-US"/>
              <a:t>Click to edit Master title style</a:t>
            </a:r>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257175" indent="0" algn="ctr">
              <a:buNone/>
              <a:defRPr>
                <a:solidFill>
                  <a:schemeClr val="tx1">
                    <a:tint val="75000"/>
                  </a:schemeClr>
                </a:solidFill>
              </a:defRPr>
            </a:lvl2pPr>
            <a:lvl3pPr marL="514350" indent="0" algn="ctr">
              <a:buNone/>
              <a:defRPr>
                <a:solidFill>
                  <a:schemeClr val="tx1">
                    <a:tint val="75000"/>
                  </a:schemeClr>
                </a:solidFill>
              </a:defRPr>
            </a:lvl3pPr>
            <a:lvl4pPr marL="771525" indent="0" algn="ctr">
              <a:buNone/>
              <a:defRPr>
                <a:solidFill>
                  <a:schemeClr val="tx1">
                    <a:tint val="75000"/>
                  </a:schemeClr>
                </a:solidFill>
              </a:defRPr>
            </a:lvl4pPr>
            <a:lvl5pPr marL="1028700" indent="0" algn="ctr">
              <a:buNone/>
              <a:defRPr>
                <a:solidFill>
                  <a:schemeClr val="tx1">
                    <a:tint val="75000"/>
                  </a:schemeClr>
                </a:solidFill>
              </a:defRPr>
            </a:lvl5pPr>
            <a:lvl6pPr marL="1285875" indent="0" algn="ctr">
              <a:buNone/>
              <a:defRPr>
                <a:solidFill>
                  <a:schemeClr val="tx1">
                    <a:tint val="75000"/>
                  </a:schemeClr>
                </a:solidFill>
              </a:defRPr>
            </a:lvl6pPr>
            <a:lvl7pPr marL="1543050" indent="0" algn="ctr">
              <a:buNone/>
              <a:defRPr>
                <a:solidFill>
                  <a:schemeClr val="tx1">
                    <a:tint val="75000"/>
                  </a:schemeClr>
                </a:solidFill>
              </a:defRPr>
            </a:lvl7pPr>
            <a:lvl8pPr marL="1800225" indent="0" algn="ctr">
              <a:buNone/>
              <a:defRPr>
                <a:solidFill>
                  <a:schemeClr val="tx1">
                    <a:tint val="75000"/>
                  </a:schemeClr>
                </a:solidFill>
              </a:defRPr>
            </a:lvl8pPr>
            <a:lvl9pPr marL="20574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4/18/2025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17012065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4/18/2025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23948260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2250" b="1" cap="all"/>
            </a:lvl1pPr>
          </a:lstStyle>
          <a:p>
            <a:r>
              <a:rPr lang="en-US"/>
              <a:t>Click to edit Master title style</a:t>
            </a:r>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1125">
                <a:solidFill>
                  <a:schemeClr val="tx1">
                    <a:tint val="75000"/>
                  </a:schemeClr>
                </a:solidFill>
              </a:defRPr>
            </a:lvl1pPr>
            <a:lvl2pPr marL="257175" indent="0">
              <a:buNone/>
              <a:defRPr sz="1013">
                <a:solidFill>
                  <a:schemeClr val="tx1">
                    <a:tint val="75000"/>
                  </a:schemeClr>
                </a:solidFill>
              </a:defRPr>
            </a:lvl2pPr>
            <a:lvl3pPr marL="514350" indent="0">
              <a:buNone/>
              <a:defRPr sz="900">
                <a:solidFill>
                  <a:schemeClr val="tx1">
                    <a:tint val="75000"/>
                  </a:schemeClr>
                </a:solidFill>
              </a:defRPr>
            </a:lvl3pPr>
            <a:lvl4pPr marL="771525" indent="0">
              <a:buNone/>
              <a:defRPr sz="788">
                <a:solidFill>
                  <a:schemeClr val="tx1">
                    <a:tint val="75000"/>
                  </a:schemeClr>
                </a:solidFill>
              </a:defRPr>
            </a:lvl4pPr>
            <a:lvl5pPr marL="1028700" indent="0">
              <a:buNone/>
              <a:defRPr sz="788">
                <a:solidFill>
                  <a:schemeClr val="tx1">
                    <a:tint val="75000"/>
                  </a:schemeClr>
                </a:solidFill>
              </a:defRPr>
            </a:lvl5pPr>
            <a:lvl6pPr marL="1285875" indent="0">
              <a:buNone/>
              <a:defRPr sz="788">
                <a:solidFill>
                  <a:schemeClr val="tx1">
                    <a:tint val="75000"/>
                  </a:schemeClr>
                </a:solidFill>
              </a:defRPr>
            </a:lvl6pPr>
            <a:lvl7pPr marL="1543050" indent="0">
              <a:buNone/>
              <a:defRPr sz="788">
                <a:solidFill>
                  <a:schemeClr val="tx1">
                    <a:tint val="75000"/>
                  </a:schemeClr>
                </a:solidFill>
              </a:defRPr>
            </a:lvl7pPr>
            <a:lvl8pPr marL="1800225" indent="0">
              <a:buNone/>
              <a:defRPr sz="788">
                <a:solidFill>
                  <a:schemeClr val="tx1">
                    <a:tint val="75000"/>
                  </a:schemeClr>
                </a:solidFill>
              </a:defRPr>
            </a:lvl8pPr>
            <a:lvl9pPr marL="2057400" indent="0">
              <a:buNone/>
              <a:defRPr sz="788">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4/18/2025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05087633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200151"/>
            <a:ext cx="4038600" cy="3394472"/>
          </a:xfrm>
        </p:spPr>
        <p:txBody>
          <a:bodyPr/>
          <a:lstStyle>
            <a:lvl1pPr>
              <a:defRPr sz="1575"/>
            </a:lvl1pPr>
            <a:lvl2pPr>
              <a:defRPr sz="1350"/>
            </a:lvl2pPr>
            <a:lvl3pPr>
              <a:defRPr sz="1125"/>
            </a:lvl3pPr>
            <a:lvl4pPr>
              <a:defRPr sz="1013"/>
            </a:lvl4pPr>
            <a:lvl5pPr>
              <a:defRPr sz="1013"/>
            </a:lvl5pPr>
            <a:lvl6pPr>
              <a:defRPr sz="1013"/>
            </a:lvl6pPr>
            <a:lvl7pPr>
              <a:defRPr sz="1013"/>
            </a:lvl7pPr>
            <a:lvl8pPr>
              <a:defRPr sz="1013"/>
            </a:lvl8pPr>
            <a:lvl9pPr>
              <a:defRPr sz="1013"/>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200151"/>
            <a:ext cx="4038600" cy="3394472"/>
          </a:xfrm>
        </p:spPr>
        <p:txBody>
          <a:bodyPr/>
          <a:lstStyle>
            <a:lvl1pPr>
              <a:defRPr sz="1575"/>
            </a:lvl1pPr>
            <a:lvl2pPr>
              <a:defRPr sz="1350"/>
            </a:lvl2pPr>
            <a:lvl3pPr>
              <a:defRPr sz="1125"/>
            </a:lvl3pPr>
            <a:lvl4pPr>
              <a:defRPr sz="1013"/>
            </a:lvl4pPr>
            <a:lvl5pPr>
              <a:defRPr sz="1013"/>
            </a:lvl5pPr>
            <a:lvl6pPr>
              <a:defRPr sz="1013"/>
            </a:lvl6pPr>
            <a:lvl7pPr>
              <a:defRPr sz="1013"/>
            </a:lvl7pPr>
            <a:lvl8pPr>
              <a:defRPr sz="1013"/>
            </a:lvl8pPr>
            <a:lvl9pPr>
              <a:defRPr sz="1013"/>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solidFill>
                  <a:prstClr val="black">
                    <a:tint val="75000"/>
                  </a:prstClr>
                </a:solidFill>
              </a:rPr>
              <a:pPr/>
              <a:t>4/18/2025</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27130844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2" y="1151335"/>
            <a:ext cx="4040188" cy="479822"/>
          </a:xfrm>
        </p:spPr>
        <p:txBody>
          <a:bodyPr anchor="b"/>
          <a:lstStyle>
            <a:lvl1pPr marL="0" indent="0">
              <a:buNone/>
              <a:defRPr sz="1350" b="1"/>
            </a:lvl1pPr>
            <a:lvl2pPr marL="257175" indent="0">
              <a:buNone/>
              <a:defRPr sz="1125" b="1"/>
            </a:lvl2pPr>
            <a:lvl3pPr marL="514350" indent="0">
              <a:buNone/>
              <a:defRPr sz="1013" b="1"/>
            </a:lvl3pPr>
            <a:lvl4pPr marL="771525" indent="0">
              <a:buNone/>
              <a:defRPr sz="900" b="1"/>
            </a:lvl4pPr>
            <a:lvl5pPr marL="1028700" indent="0">
              <a:buNone/>
              <a:defRPr sz="900" b="1"/>
            </a:lvl5pPr>
            <a:lvl6pPr marL="1285875" indent="0">
              <a:buNone/>
              <a:defRPr sz="900" b="1"/>
            </a:lvl6pPr>
            <a:lvl7pPr marL="1543050" indent="0">
              <a:buNone/>
              <a:defRPr sz="900" b="1"/>
            </a:lvl7pPr>
            <a:lvl8pPr marL="1800225" indent="0">
              <a:buNone/>
              <a:defRPr sz="900" b="1"/>
            </a:lvl8pPr>
            <a:lvl9pPr marL="2057400" indent="0">
              <a:buNone/>
              <a:defRPr sz="900" b="1"/>
            </a:lvl9pPr>
          </a:lstStyle>
          <a:p>
            <a:pPr lvl="0"/>
            <a:r>
              <a:rPr lang="en-US"/>
              <a:t>Click to edit Master text styles</a:t>
            </a:r>
          </a:p>
        </p:txBody>
      </p:sp>
      <p:sp>
        <p:nvSpPr>
          <p:cNvPr id="4" name="Content Placeholder 3"/>
          <p:cNvSpPr>
            <a:spLocks noGrp="1"/>
          </p:cNvSpPr>
          <p:nvPr>
            <p:ph sz="half" idx="2"/>
          </p:nvPr>
        </p:nvSpPr>
        <p:spPr>
          <a:xfrm>
            <a:off x="457202" y="1631156"/>
            <a:ext cx="4040188" cy="2963466"/>
          </a:xfrm>
        </p:spPr>
        <p:txBody>
          <a:bodyPr/>
          <a:lstStyle>
            <a:lvl1pPr>
              <a:defRPr sz="1350"/>
            </a:lvl1pPr>
            <a:lvl2pPr>
              <a:defRPr sz="1125"/>
            </a:lvl2pPr>
            <a:lvl3pPr>
              <a:defRPr sz="1013"/>
            </a:lvl3pPr>
            <a:lvl4pPr>
              <a:defRPr sz="900"/>
            </a:lvl4pPr>
            <a:lvl5pPr>
              <a:defRPr sz="900"/>
            </a:lvl5pPr>
            <a:lvl6pPr>
              <a:defRPr sz="900"/>
            </a:lvl6pPr>
            <a:lvl7pPr>
              <a:defRPr sz="900"/>
            </a:lvl7pPr>
            <a:lvl8pPr>
              <a:defRPr sz="900"/>
            </a:lvl8pPr>
            <a:lvl9pPr>
              <a:defRPr sz="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33" y="1151335"/>
            <a:ext cx="4041775" cy="479822"/>
          </a:xfrm>
        </p:spPr>
        <p:txBody>
          <a:bodyPr anchor="b"/>
          <a:lstStyle>
            <a:lvl1pPr marL="0" indent="0">
              <a:buNone/>
              <a:defRPr sz="1350" b="1"/>
            </a:lvl1pPr>
            <a:lvl2pPr marL="257175" indent="0">
              <a:buNone/>
              <a:defRPr sz="1125" b="1"/>
            </a:lvl2pPr>
            <a:lvl3pPr marL="514350" indent="0">
              <a:buNone/>
              <a:defRPr sz="1013" b="1"/>
            </a:lvl3pPr>
            <a:lvl4pPr marL="771525" indent="0">
              <a:buNone/>
              <a:defRPr sz="900" b="1"/>
            </a:lvl4pPr>
            <a:lvl5pPr marL="1028700" indent="0">
              <a:buNone/>
              <a:defRPr sz="900" b="1"/>
            </a:lvl5pPr>
            <a:lvl6pPr marL="1285875" indent="0">
              <a:buNone/>
              <a:defRPr sz="900" b="1"/>
            </a:lvl6pPr>
            <a:lvl7pPr marL="1543050" indent="0">
              <a:buNone/>
              <a:defRPr sz="900" b="1"/>
            </a:lvl7pPr>
            <a:lvl8pPr marL="1800225" indent="0">
              <a:buNone/>
              <a:defRPr sz="900" b="1"/>
            </a:lvl8pPr>
            <a:lvl9pPr marL="2057400" indent="0">
              <a:buNone/>
              <a:defRPr sz="900" b="1"/>
            </a:lvl9pPr>
          </a:lstStyle>
          <a:p>
            <a:pPr lvl="0"/>
            <a:r>
              <a:rPr lang="en-US"/>
              <a:t>Click to edit Master text styles</a:t>
            </a:r>
          </a:p>
        </p:txBody>
      </p:sp>
      <p:sp>
        <p:nvSpPr>
          <p:cNvPr id="6" name="Content Placeholder 5"/>
          <p:cNvSpPr>
            <a:spLocks noGrp="1"/>
          </p:cNvSpPr>
          <p:nvPr>
            <p:ph sz="quarter" idx="4"/>
          </p:nvPr>
        </p:nvSpPr>
        <p:spPr>
          <a:xfrm>
            <a:off x="4645033" y="1631156"/>
            <a:ext cx="4041775" cy="2963466"/>
          </a:xfrm>
        </p:spPr>
        <p:txBody>
          <a:bodyPr/>
          <a:lstStyle>
            <a:lvl1pPr>
              <a:defRPr sz="1350"/>
            </a:lvl1pPr>
            <a:lvl2pPr>
              <a:defRPr sz="1125"/>
            </a:lvl2pPr>
            <a:lvl3pPr>
              <a:defRPr sz="1013"/>
            </a:lvl3pPr>
            <a:lvl4pPr>
              <a:defRPr sz="900"/>
            </a:lvl4pPr>
            <a:lvl5pPr>
              <a:defRPr sz="900"/>
            </a:lvl5pPr>
            <a:lvl6pPr>
              <a:defRPr sz="900"/>
            </a:lvl6pPr>
            <a:lvl7pPr>
              <a:defRPr sz="900"/>
            </a:lvl7pPr>
            <a:lvl8pPr>
              <a:defRPr sz="900"/>
            </a:lvl8pPr>
            <a:lvl9pPr>
              <a:defRPr sz="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solidFill>
                  <a:prstClr val="black">
                    <a:tint val="75000"/>
                  </a:prstClr>
                </a:solidFill>
              </a:rPr>
              <a:pPr/>
              <a:t>4/18/2025</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68466102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solidFill>
                  <a:prstClr val="black">
                    <a:tint val="75000"/>
                  </a:prstClr>
                </a:solidFill>
              </a:rPr>
              <a:pPr/>
              <a:t>4/18/2025</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68622839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solidFill>
                  <a:prstClr val="black">
                    <a:tint val="75000"/>
                  </a:prstClr>
                </a:solidFill>
              </a:rPr>
              <a:pPr/>
              <a:t>4/18/2025</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03419430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8" y="204787"/>
            <a:ext cx="3008313" cy="871538"/>
          </a:xfrm>
        </p:spPr>
        <p:txBody>
          <a:bodyPr anchor="b"/>
          <a:lstStyle>
            <a:lvl1pPr algn="l">
              <a:defRPr sz="1125" b="1"/>
            </a:lvl1pPr>
          </a:lstStyle>
          <a:p>
            <a:r>
              <a:rPr lang="en-US"/>
              <a:t>Click to edit Master title style</a:t>
            </a:r>
          </a:p>
        </p:txBody>
      </p:sp>
      <p:sp>
        <p:nvSpPr>
          <p:cNvPr id="3" name="Content Placeholder 2"/>
          <p:cNvSpPr>
            <a:spLocks noGrp="1"/>
          </p:cNvSpPr>
          <p:nvPr>
            <p:ph idx="1"/>
          </p:nvPr>
        </p:nvSpPr>
        <p:spPr>
          <a:xfrm>
            <a:off x="3575051" y="204794"/>
            <a:ext cx="5111751" cy="4389835"/>
          </a:xfrm>
        </p:spPr>
        <p:txBody>
          <a:bodyPr/>
          <a:lstStyle>
            <a:lvl1pPr>
              <a:defRPr sz="1800"/>
            </a:lvl1pPr>
            <a:lvl2pPr>
              <a:defRPr sz="1575"/>
            </a:lvl2pPr>
            <a:lvl3pPr>
              <a:defRPr sz="1350"/>
            </a:lvl3pPr>
            <a:lvl4pPr>
              <a:defRPr sz="1125"/>
            </a:lvl4pPr>
            <a:lvl5pPr>
              <a:defRPr sz="1125"/>
            </a:lvl5pPr>
            <a:lvl6pPr>
              <a:defRPr sz="1125"/>
            </a:lvl6pPr>
            <a:lvl7pPr>
              <a:defRPr sz="1125"/>
            </a:lvl7pPr>
            <a:lvl8pPr>
              <a:defRPr sz="1125"/>
            </a:lvl8pPr>
            <a:lvl9pPr>
              <a:defRPr sz="1125"/>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8" y="1076328"/>
            <a:ext cx="3008313" cy="3518297"/>
          </a:xfrm>
        </p:spPr>
        <p:txBody>
          <a:bodyPr/>
          <a:lstStyle>
            <a:lvl1pPr marL="0" indent="0">
              <a:buNone/>
              <a:defRPr sz="788"/>
            </a:lvl1pPr>
            <a:lvl2pPr marL="257175" indent="0">
              <a:buNone/>
              <a:defRPr sz="675"/>
            </a:lvl2pPr>
            <a:lvl3pPr marL="514350" indent="0">
              <a:buNone/>
              <a:defRPr sz="563"/>
            </a:lvl3pPr>
            <a:lvl4pPr marL="771525" indent="0">
              <a:buNone/>
              <a:defRPr sz="506"/>
            </a:lvl4pPr>
            <a:lvl5pPr marL="1028700" indent="0">
              <a:buNone/>
              <a:defRPr sz="506"/>
            </a:lvl5pPr>
            <a:lvl6pPr marL="1285875" indent="0">
              <a:buNone/>
              <a:defRPr sz="506"/>
            </a:lvl6pPr>
            <a:lvl7pPr marL="1543050" indent="0">
              <a:buNone/>
              <a:defRPr sz="506"/>
            </a:lvl7pPr>
            <a:lvl8pPr marL="1800225" indent="0">
              <a:buNone/>
              <a:defRPr sz="506"/>
            </a:lvl8pPr>
            <a:lvl9pPr marL="2057400" indent="0">
              <a:buNone/>
              <a:defRPr sz="506"/>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solidFill>
                  <a:prstClr val="black">
                    <a:tint val="75000"/>
                  </a:prstClr>
                </a:solidFill>
              </a:rPr>
              <a:pPr/>
              <a:t>4/18/2025</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63007322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4/18/2025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64959761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1"/>
            <a:ext cx="5486400" cy="425054"/>
          </a:xfrm>
        </p:spPr>
        <p:txBody>
          <a:bodyPr anchor="b"/>
          <a:lstStyle>
            <a:lvl1pPr algn="l">
              <a:defRPr sz="1125" b="1"/>
            </a:lvl1pPr>
          </a:lstStyle>
          <a:p>
            <a:r>
              <a:rPr lang="en-US"/>
              <a:t>Click to edit Master title style</a:t>
            </a:r>
          </a:p>
        </p:txBody>
      </p:sp>
      <p:sp>
        <p:nvSpPr>
          <p:cNvPr id="3" name="Picture Placeholder 2"/>
          <p:cNvSpPr>
            <a:spLocks noGrp="1"/>
          </p:cNvSpPr>
          <p:nvPr>
            <p:ph type="pic" idx="1"/>
          </p:nvPr>
        </p:nvSpPr>
        <p:spPr>
          <a:xfrm>
            <a:off x="1792288" y="459581"/>
            <a:ext cx="5486400" cy="3086100"/>
          </a:xfrm>
        </p:spPr>
        <p:txBody>
          <a:bodyPr/>
          <a:lstStyle>
            <a:lvl1pPr marL="0" indent="0">
              <a:buNone/>
              <a:defRPr sz="1800"/>
            </a:lvl1pPr>
            <a:lvl2pPr marL="257175" indent="0">
              <a:buNone/>
              <a:defRPr sz="1575"/>
            </a:lvl2pPr>
            <a:lvl3pPr marL="514350" indent="0">
              <a:buNone/>
              <a:defRPr sz="1350"/>
            </a:lvl3pPr>
            <a:lvl4pPr marL="771525" indent="0">
              <a:buNone/>
              <a:defRPr sz="1125"/>
            </a:lvl4pPr>
            <a:lvl5pPr marL="1028700" indent="0">
              <a:buNone/>
              <a:defRPr sz="1125"/>
            </a:lvl5pPr>
            <a:lvl6pPr marL="1285875" indent="0">
              <a:buNone/>
              <a:defRPr sz="1125"/>
            </a:lvl6pPr>
            <a:lvl7pPr marL="1543050" indent="0">
              <a:buNone/>
              <a:defRPr sz="1125"/>
            </a:lvl7pPr>
            <a:lvl8pPr marL="1800225" indent="0">
              <a:buNone/>
              <a:defRPr sz="1125"/>
            </a:lvl8pPr>
            <a:lvl9pPr marL="2057400" indent="0">
              <a:buNone/>
              <a:defRPr sz="1125"/>
            </a:lvl9pPr>
          </a:lstStyle>
          <a:p>
            <a:endParaRPr lang="en-US"/>
          </a:p>
        </p:txBody>
      </p:sp>
      <p:sp>
        <p:nvSpPr>
          <p:cNvPr id="4" name="Text Placeholder 3"/>
          <p:cNvSpPr>
            <a:spLocks noGrp="1"/>
          </p:cNvSpPr>
          <p:nvPr>
            <p:ph type="body" sz="half" idx="2"/>
          </p:nvPr>
        </p:nvSpPr>
        <p:spPr>
          <a:xfrm>
            <a:off x="1792288" y="4025509"/>
            <a:ext cx="5486400" cy="603647"/>
          </a:xfrm>
        </p:spPr>
        <p:txBody>
          <a:bodyPr/>
          <a:lstStyle>
            <a:lvl1pPr marL="0" indent="0">
              <a:buNone/>
              <a:defRPr sz="788"/>
            </a:lvl1pPr>
            <a:lvl2pPr marL="257175" indent="0">
              <a:buNone/>
              <a:defRPr sz="675"/>
            </a:lvl2pPr>
            <a:lvl3pPr marL="514350" indent="0">
              <a:buNone/>
              <a:defRPr sz="563"/>
            </a:lvl3pPr>
            <a:lvl4pPr marL="771525" indent="0">
              <a:buNone/>
              <a:defRPr sz="506"/>
            </a:lvl4pPr>
            <a:lvl5pPr marL="1028700" indent="0">
              <a:buNone/>
              <a:defRPr sz="506"/>
            </a:lvl5pPr>
            <a:lvl6pPr marL="1285875" indent="0">
              <a:buNone/>
              <a:defRPr sz="506"/>
            </a:lvl6pPr>
            <a:lvl7pPr marL="1543050" indent="0">
              <a:buNone/>
              <a:defRPr sz="506"/>
            </a:lvl7pPr>
            <a:lvl8pPr marL="1800225" indent="0">
              <a:buNone/>
              <a:defRPr sz="506"/>
            </a:lvl8pPr>
            <a:lvl9pPr marL="2057400" indent="0">
              <a:buNone/>
              <a:defRPr sz="506"/>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solidFill>
                  <a:prstClr val="black">
                    <a:tint val="75000"/>
                  </a:prstClr>
                </a:solidFill>
              </a:rPr>
              <a:pPr/>
              <a:t>4/18/2025</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96096751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4/18/2025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52251390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80"/>
            <a:ext cx="2057400" cy="4388644"/>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05980"/>
            <a:ext cx="6019800" cy="4388644"/>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4/18/2025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8558975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4/18/2025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1319935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solidFill>
                  <a:prstClr val="black">
                    <a:tint val="75000"/>
                  </a:prstClr>
                </a:solidFill>
              </a:rPr>
              <a:pPr/>
              <a:t>4/18/2025</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48422699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33"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33"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solidFill>
                  <a:prstClr val="black">
                    <a:tint val="75000"/>
                  </a:prstClr>
                </a:solidFill>
              </a:rPr>
              <a:pPr/>
              <a:t>4/18/2025</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31929404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solidFill>
                  <a:prstClr val="black">
                    <a:tint val="75000"/>
                  </a:prstClr>
                </a:solidFill>
              </a:rPr>
              <a:pPr/>
              <a:t>4/18/2025</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1147441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solidFill>
                  <a:prstClr val="black">
                    <a:tint val="75000"/>
                  </a:prstClr>
                </a:solidFill>
              </a:rPr>
              <a:pPr/>
              <a:t>4/18/2025</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81176172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19" y="204787"/>
            <a:ext cx="3008313" cy="871538"/>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04801"/>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19" y="1076328"/>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solidFill>
                  <a:prstClr val="black">
                    <a:tint val="75000"/>
                  </a:prstClr>
                </a:solidFill>
              </a:rPr>
              <a:pPr/>
              <a:t>4/18/2025</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97488357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1"/>
            <a:ext cx="5486400" cy="425054"/>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4025516"/>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solidFill>
                  <a:prstClr val="black">
                    <a:tint val="75000"/>
                  </a:prstClr>
                </a:solidFill>
              </a:rPr>
              <a:pPr/>
              <a:t>4/18/2025</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48234089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4767264"/>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kern="1200" smtClean="0">
                <a:solidFill>
                  <a:prstClr val="black">
                    <a:tint val="75000"/>
                  </a:prstClr>
                </a:solidFill>
                <a:latin typeface="Calibri"/>
                <a:ea typeface="+mn-ea"/>
                <a:cs typeface="+mn-cs"/>
              </a:rPr>
              <a:pPr/>
              <a:t>4/18/2025</a:t>
            </a:fld>
            <a:endParaRPr lang="en-US" kern="1200">
              <a:solidFill>
                <a:prstClr val="black">
                  <a:tint val="75000"/>
                </a:prstClr>
              </a:solidFill>
              <a:latin typeface="Calibri"/>
              <a:ea typeface="+mn-ea"/>
              <a:cs typeface="+mn-cs"/>
            </a:endParaRPr>
          </a:p>
        </p:txBody>
      </p:sp>
      <p:sp>
        <p:nvSpPr>
          <p:cNvPr id="5" name="Footer Placeholder 4"/>
          <p:cNvSpPr>
            <a:spLocks noGrp="1"/>
          </p:cNvSpPr>
          <p:nvPr>
            <p:ph type="ftr" sz="quarter" idx="3"/>
          </p:nvPr>
        </p:nvSpPr>
        <p:spPr>
          <a:xfrm>
            <a:off x="3124200" y="4767264"/>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kern="1200">
              <a:solidFill>
                <a:prstClr val="black">
                  <a:tint val="75000"/>
                </a:prstClr>
              </a:solidFill>
              <a:latin typeface="Calibri"/>
              <a:ea typeface="+mn-ea"/>
              <a:cs typeface="+mn-cs"/>
            </a:endParaRPr>
          </a:p>
        </p:txBody>
      </p:sp>
      <p:sp>
        <p:nvSpPr>
          <p:cNvPr id="6" name="Slide Number Placeholder 5"/>
          <p:cNvSpPr>
            <a:spLocks noGrp="1"/>
          </p:cNvSpPr>
          <p:nvPr>
            <p:ph type="sldNum" sz="quarter" idx="4"/>
          </p:nvPr>
        </p:nvSpPr>
        <p:spPr>
          <a:xfrm>
            <a:off x="6553200" y="4767264"/>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kern="1200" smtClean="0">
                <a:solidFill>
                  <a:prstClr val="black">
                    <a:tint val="75000"/>
                  </a:prstClr>
                </a:solidFill>
                <a:latin typeface="Calibri"/>
                <a:ea typeface="+mn-ea"/>
                <a:cs typeface="+mn-cs"/>
              </a:rPr>
              <a:pPr/>
              <a:t>‹#›</a:t>
            </a:fld>
            <a:endParaRPr lang="en-US" kern="1200">
              <a:solidFill>
                <a:prstClr val="black">
                  <a:tint val="75000"/>
                </a:prstClr>
              </a:solidFill>
              <a:latin typeface="Calibri"/>
              <a:ea typeface="+mn-ea"/>
              <a:cs typeface="+mn-cs"/>
            </a:endParaRPr>
          </a:p>
        </p:txBody>
      </p:sp>
    </p:spTree>
    <p:extLst>
      <p:ext uri="{BB962C8B-B14F-4D97-AF65-F5344CB8AC3E}">
        <p14:creationId xmlns:p14="http://schemas.microsoft.com/office/powerpoint/2010/main" val="3648764262"/>
      </p:ext>
    </p:extLst>
  </p:cSld>
  <p:clrMap bg1="lt1" tx1="dk1" bg2="lt2" tx2="dk2" accent1="accent1" accent2="accent2" accent3="accent3" accent4="accent4" accent5="accent5" accent6="accent6" hlink="hlink" folHlink="folHlink"/>
  <p:sldLayoutIdLst>
    <p:sldLayoutId id="2147483656" r:id="rId1"/>
    <p:sldLayoutId id="2147483657" r:id="rId2"/>
    <p:sldLayoutId id="2147483658" r:id="rId3"/>
    <p:sldLayoutId id="2147483659" r:id="rId4"/>
    <p:sldLayoutId id="2147483660" r:id="rId5"/>
    <p:sldLayoutId id="2147483661" r:id="rId6"/>
    <p:sldLayoutId id="2147483662" r:id="rId7"/>
    <p:sldLayoutId id="2147483663" r:id="rId8"/>
    <p:sldLayoutId id="2147483664" r:id="rId9"/>
    <p:sldLayoutId id="2147483665" r:id="rId10"/>
    <p:sldLayoutId id="2147483666"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4767264"/>
            <a:ext cx="2133600" cy="273844"/>
          </a:xfrm>
          <a:prstGeom prst="rect">
            <a:avLst/>
          </a:prstGeom>
        </p:spPr>
        <p:txBody>
          <a:bodyPr vert="horz" lIns="91440" tIns="45720" rIns="91440" bIns="45720" rtlCol="0" anchor="ctr"/>
          <a:lstStyle>
            <a:lvl1pPr algn="l">
              <a:defRPr sz="675">
                <a:solidFill>
                  <a:schemeClr val="tx1">
                    <a:tint val="75000"/>
                  </a:schemeClr>
                </a:solidFill>
              </a:defRPr>
            </a:lvl1pPr>
          </a:lstStyle>
          <a:p>
            <a:fld id="{1D8BD707-D9CF-40AE-B4C6-C98DA3205C09}" type="datetimeFigureOut">
              <a:rPr lang="en-US" smtClean="0">
                <a:solidFill>
                  <a:prstClr val="black">
                    <a:tint val="75000"/>
                  </a:prstClr>
                </a:solidFill>
              </a:rPr>
              <a:pPr/>
              <a:t>4/18/2025</a:t>
            </a:fld>
            <a:endParaRPr lang="en-US">
              <a:solidFill>
                <a:prstClr val="black">
                  <a:tint val="75000"/>
                </a:prstClr>
              </a:solidFill>
            </a:endParaRPr>
          </a:p>
        </p:txBody>
      </p:sp>
      <p:sp>
        <p:nvSpPr>
          <p:cNvPr id="5" name="Footer Placeholder 4"/>
          <p:cNvSpPr>
            <a:spLocks noGrp="1"/>
          </p:cNvSpPr>
          <p:nvPr>
            <p:ph type="ftr" sz="quarter" idx="3"/>
          </p:nvPr>
        </p:nvSpPr>
        <p:spPr>
          <a:xfrm>
            <a:off x="3124200" y="4767264"/>
            <a:ext cx="2895600" cy="273844"/>
          </a:xfrm>
          <a:prstGeom prst="rect">
            <a:avLst/>
          </a:prstGeom>
        </p:spPr>
        <p:txBody>
          <a:bodyPr vert="horz" lIns="91440" tIns="45720" rIns="91440" bIns="45720" rtlCol="0" anchor="ctr"/>
          <a:lstStyle>
            <a:lvl1pPr algn="ctr">
              <a:defRPr sz="675">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6553200" y="4767264"/>
            <a:ext cx="2133600" cy="273844"/>
          </a:xfrm>
          <a:prstGeom prst="rect">
            <a:avLst/>
          </a:prstGeom>
        </p:spPr>
        <p:txBody>
          <a:bodyPr vert="horz" lIns="91440" tIns="45720" rIns="91440" bIns="45720" rtlCol="0" anchor="ctr"/>
          <a:lstStyle>
            <a:lvl1pPr algn="r">
              <a:defRPr sz="675">
                <a:solidFill>
                  <a:schemeClr val="tx1">
                    <a:tint val="75000"/>
                  </a:schemeClr>
                </a:solidFill>
              </a:defRPr>
            </a:lvl1p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619949803"/>
      </p:ext>
    </p:extLst>
  </p:cSld>
  <p:clrMap bg1="lt1" tx1="dk1" bg2="lt2" tx2="dk2" accent1="accent1" accent2="accent2" accent3="accent3" accent4="accent4" accent5="accent5" accent6="accent6" hlink="hlink" folHlink="folHlink"/>
  <p:sldLayoutIdLst>
    <p:sldLayoutId id="2147483816" r:id="rId1"/>
    <p:sldLayoutId id="2147483817" r:id="rId2"/>
    <p:sldLayoutId id="2147483818" r:id="rId3"/>
    <p:sldLayoutId id="2147483819" r:id="rId4"/>
    <p:sldLayoutId id="2147483820" r:id="rId5"/>
    <p:sldLayoutId id="2147483821" r:id="rId6"/>
    <p:sldLayoutId id="2147483822" r:id="rId7"/>
    <p:sldLayoutId id="2147483823" r:id="rId8"/>
    <p:sldLayoutId id="2147483824" r:id="rId9"/>
    <p:sldLayoutId id="2147483825" r:id="rId10"/>
    <p:sldLayoutId id="2147483826" r:id="rId11"/>
  </p:sldLayoutIdLst>
  <p:txStyles>
    <p:titleStyle>
      <a:lvl1pPr algn="ctr" defTabSz="514350" rtl="0" eaLnBrk="1" latinLnBrk="0" hangingPunct="1">
        <a:spcBef>
          <a:spcPct val="0"/>
        </a:spcBef>
        <a:buNone/>
        <a:defRPr sz="2475" kern="1200">
          <a:solidFill>
            <a:schemeClr val="tx1"/>
          </a:solidFill>
          <a:latin typeface="+mj-lt"/>
          <a:ea typeface="+mj-ea"/>
          <a:cs typeface="+mj-cs"/>
        </a:defRPr>
      </a:lvl1pPr>
    </p:titleStyle>
    <p:bodyStyle>
      <a:lvl1pPr marL="192881" indent="-192881" algn="l" defTabSz="514350" rtl="0" eaLnBrk="1" latinLnBrk="0" hangingPunct="1">
        <a:spcBef>
          <a:spcPct val="20000"/>
        </a:spcBef>
        <a:buFont typeface="Arial" pitchFamily="34" charset="0"/>
        <a:buChar char="•"/>
        <a:defRPr sz="1800" kern="1200">
          <a:solidFill>
            <a:schemeClr val="tx1"/>
          </a:solidFill>
          <a:latin typeface="+mn-lt"/>
          <a:ea typeface="+mn-ea"/>
          <a:cs typeface="+mn-cs"/>
        </a:defRPr>
      </a:lvl1pPr>
      <a:lvl2pPr marL="417910" indent="-160735" algn="l" defTabSz="514350" rtl="0" eaLnBrk="1" latinLnBrk="0" hangingPunct="1">
        <a:spcBef>
          <a:spcPct val="20000"/>
        </a:spcBef>
        <a:buFont typeface="Arial" pitchFamily="34" charset="0"/>
        <a:buChar char="–"/>
        <a:defRPr sz="1575" kern="1200">
          <a:solidFill>
            <a:schemeClr val="tx1"/>
          </a:solidFill>
          <a:latin typeface="+mn-lt"/>
          <a:ea typeface="+mn-ea"/>
          <a:cs typeface="+mn-cs"/>
        </a:defRPr>
      </a:lvl2pPr>
      <a:lvl3pPr marL="642938" indent="-128588" algn="l" defTabSz="514350" rtl="0" eaLnBrk="1" latinLnBrk="0" hangingPunct="1">
        <a:spcBef>
          <a:spcPct val="20000"/>
        </a:spcBef>
        <a:buFont typeface="Arial" pitchFamily="34" charset="0"/>
        <a:buChar char="•"/>
        <a:defRPr sz="1350" kern="1200">
          <a:solidFill>
            <a:schemeClr val="tx1"/>
          </a:solidFill>
          <a:latin typeface="+mn-lt"/>
          <a:ea typeface="+mn-ea"/>
          <a:cs typeface="+mn-cs"/>
        </a:defRPr>
      </a:lvl3pPr>
      <a:lvl4pPr marL="900113" indent="-128588" algn="l" defTabSz="514350" rtl="0" eaLnBrk="1" latinLnBrk="0" hangingPunct="1">
        <a:spcBef>
          <a:spcPct val="20000"/>
        </a:spcBef>
        <a:buFont typeface="Arial" pitchFamily="34" charset="0"/>
        <a:buChar char="–"/>
        <a:defRPr sz="1125" kern="1200">
          <a:solidFill>
            <a:schemeClr val="tx1"/>
          </a:solidFill>
          <a:latin typeface="+mn-lt"/>
          <a:ea typeface="+mn-ea"/>
          <a:cs typeface="+mn-cs"/>
        </a:defRPr>
      </a:lvl4pPr>
      <a:lvl5pPr marL="1157288" indent="-128588" algn="l" defTabSz="514350" rtl="0" eaLnBrk="1" latinLnBrk="0" hangingPunct="1">
        <a:spcBef>
          <a:spcPct val="20000"/>
        </a:spcBef>
        <a:buFont typeface="Arial" pitchFamily="34" charset="0"/>
        <a:buChar char="»"/>
        <a:defRPr sz="1125" kern="1200">
          <a:solidFill>
            <a:schemeClr val="tx1"/>
          </a:solidFill>
          <a:latin typeface="+mn-lt"/>
          <a:ea typeface="+mn-ea"/>
          <a:cs typeface="+mn-cs"/>
        </a:defRPr>
      </a:lvl5pPr>
      <a:lvl6pPr marL="1414463" indent="-128588" algn="l" defTabSz="514350" rtl="0" eaLnBrk="1" latinLnBrk="0" hangingPunct="1">
        <a:spcBef>
          <a:spcPct val="20000"/>
        </a:spcBef>
        <a:buFont typeface="Arial" pitchFamily="34" charset="0"/>
        <a:buChar char="•"/>
        <a:defRPr sz="1125" kern="1200">
          <a:solidFill>
            <a:schemeClr val="tx1"/>
          </a:solidFill>
          <a:latin typeface="+mn-lt"/>
          <a:ea typeface="+mn-ea"/>
          <a:cs typeface="+mn-cs"/>
        </a:defRPr>
      </a:lvl6pPr>
      <a:lvl7pPr marL="1671638" indent="-128588" algn="l" defTabSz="514350" rtl="0" eaLnBrk="1" latinLnBrk="0" hangingPunct="1">
        <a:spcBef>
          <a:spcPct val="20000"/>
        </a:spcBef>
        <a:buFont typeface="Arial" pitchFamily="34" charset="0"/>
        <a:buChar char="•"/>
        <a:defRPr sz="1125" kern="1200">
          <a:solidFill>
            <a:schemeClr val="tx1"/>
          </a:solidFill>
          <a:latin typeface="+mn-lt"/>
          <a:ea typeface="+mn-ea"/>
          <a:cs typeface="+mn-cs"/>
        </a:defRPr>
      </a:lvl7pPr>
      <a:lvl8pPr marL="1928813" indent="-128588" algn="l" defTabSz="514350" rtl="0" eaLnBrk="1" latinLnBrk="0" hangingPunct="1">
        <a:spcBef>
          <a:spcPct val="20000"/>
        </a:spcBef>
        <a:buFont typeface="Arial" pitchFamily="34" charset="0"/>
        <a:buChar char="•"/>
        <a:defRPr sz="1125" kern="1200">
          <a:solidFill>
            <a:schemeClr val="tx1"/>
          </a:solidFill>
          <a:latin typeface="+mn-lt"/>
          <a:ea typeface="+mn-ea"/>
          <a:cs typeface="+mn-cs"/>
        </a:defRPr>
      </a:lvl8pPr>
      <a:lvl9pPr marL="2185988" indent="-128588" algn="l" defTabSz="514350" rtl="0" eaLnBrk="1" latinLnBrk="0" hangingPunct="1">
        <a:spcBef>
          <a:spcPct val="20000"/>
        </a:spcBef>
        <a:buFont typeface="Arial" pitchFamily="34" charset="0"/>
        <a:buChar char="•"/>
        <a:defRPr sz="1125" kern="1200">
          <a:solidFill>
            <a:schemeClr val="tx1"/>
          </a:solidFill>
          <a:latin typeface="+mn-lt"/>
          <a:ea typeface="+mn-ea"/>
          <a:cs typeface="+mn-cs"/>
        </a:defRPr>
      </a:lvl9pPr>
    </p:bodyStyle>
    <p:otherStyle>
      <a:defPPr>
        <a:defRPr lang="en-US"/>
      </a:defPPr>
      <a:lvl1pPr marL="0" algn="l" defTabSz="514350" rtl="0" eaLnBrk="1" latinLnBrk="0" hangingPunct="1">
        <a:defRPr sz="1013" kern="1200">
          <a:solidFill>
            <a:schemeClr val="tx1"/>
          </a:solidFill>
          <a:latin typeface="+mn-lt"/>
          <a:ea typeface="+mn-ea"/>
          <a:cs typeface="+mn-cs"/>
        </a:defRPr>
      </a:lvl1pPr>
      <a:lvl2pPr marL="257175" algn="l" defTabSz="514350" rtl="0" eaLnBrk="1" latinLnBrk="0" hangingPunct="1">
        <a:defRPr sz="1013" kern="1200">
          <a:solidFill>
            <a:schemeClr val="tx1"/>
          </a:solidFill>
          <a:latin typeface="+mn-lt"/>
          <a:ea typeface="+mn-ea"/>
          <a:cs typeface="+mn-cs"/>
        </a:defRPr>
      </a:lvl2pPr>
      <a:lvl3pPr marL="514350" algn="l" defTabSz="514350" rtl="0" eaLnBrk="1" latinLnBrk="0" hangingPunct="1">
        <a:defRPr sz="1013" kern="1200">
          <a:solidFill>
            <a:schemeClr val="tx1"/>
          </a:solidFill>
          <a:latin typeface="+mn-lt"/>
          <a:ea typeface="+mn-ea"/>
          <a:cs typeface="+mn-cs"/>
        </a:defRPr>
      </a:lvl3pPr>
      <a:lvl4pPr marL="771525" algn="l" defTabSz="514350" rtl="0" eaLnBrk="1" latinLnBrk="0" hangingPunct="1">
        <a:defRPr sz="1013" kern="1200">
          <a:solidFill>
            <a:schemeClr val="tx1"/>
          </a:solidFill>
          <a:latin typeface="+mn-lt"/>
          <a:ea typeface="+mn-ea"/>
          <a:cs typeface="+mn-cs"/>
        </a:defRPr>
      </a:lvl4pPr>
      <a:lvl5pPr marL="1028700" algn="l" defTabSz="514350" rtl="0" eaLnBrk="1" latinLnBrk="0" hangingPunct="1">
        <a:defRPr sz="1013" kern="1200">
          <a:solidFill>
            <a:schemeClr val="tx1"/>
          </a:solidFill>
          <a:latin typeface="+mn-lt"/>
          <a:ea typeface="+mn-ea"/>
          <a:cs typeface="+mn-cs"/>
        </a:defRPr>
      </a:lvl5pPr>
      <a:lvl6pPr marL="1285875" algn="l" defTabSz="514350" rtl="0" eaLnBrk="1" latinLnBrk="0" hangingPunct="1">
        <a:defRPr sz="1013" kern="1200">
          <a:solidFill>
            <a:schemeClr val="tx1"/>
          </a:solidFill>
          <a:latin typeface="+mn-lt"/>
          <a:ea typeface="+mn-ea"/>
          <a:cs typeface="+mn-cs"/>
        </a:defRPr>
      </a:lvl6pPr>
      <a:lvl7pPr marL="1543050" algn="l" defTabSz="514350" rtl="0" eaLnBrk="1" latinLnBrk="0" hangingPunct="1">
        <a:defRPr sz="1013" kern="1200">
          <a:solidFill>
            <a:schemeClr val="tx1"/>
          </a:solidFill>
          <a:latin typeface="+mn-lt"/>
          <a:ea typeface="+mn-ea"/>
          <a:cs typeface="+mn-cs"/>
        </a:defRPr>
      </a:lvl7pPr>
      <a:lvl8pPr marL="1800225" algn="l" defTabSz="514350" rtl="0" eaLnBrk="1" latinLnBrk="0" hangingPunct="1">
        <a:defRPr sz="1013" kern="1200">
          <a:solidFill>
            <a:schemeClr val="tx1"/>
          </a:solidFill>
          <a:latin typeface="+mn-lt"/>
          <a:ea typeface="+mn-ea"/>
          <a:cs typeface="+mn-cs"/>
        </a:defRPr>
      </a:lvl8pPr>
      <a:lvl9pPr marL="2057400" algn="l" defTabSz="514350" rtl="0" eaLnBrk="1" latinLnBrk="0" hangingPunct="1">
        <a:defRPr sz="1013"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svg"/><Relationship Id="rId5" Type="http://schemas.openxmlformats.org/officeDocument/2006/relationships/image" Target="../media/image3.png"/><Relationship Id="rId4" Type="http://schemas.openxmlformats.org/officeDocument/2006/relationships/image" Target="../media/image2.svg"/></Relationships>
</file>

<file path=ppt/slides/_rels/slide10.xml.rels><?xml version="1.0" encoding="UTF-8" standalone="yes"?>
<Relationships xmlns="http://schemas.openxmlformats.org/package/2006/relationships"><Relationship Id="rId3" Type="http://schemas.openxmlformats.org/officeDocument/2006/relationships/image" Target="../media/image46.svg"/><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8" Type="http://schemas.openxmlformats.org/officeDocument/2006/relationships/hyperlink" Target="https://pubmed.ncbi.nlm.nih.gov/2270237/" TargetMode="External"/><Relationship Id="rId3" Type="http://schemas.openxmlformats.org/officeDocument/2006/relationships/image" Target="../media/image47.jpeg"/><Relationship Id="rId7" Type="http://schemas.openxmlformats.org/officeDocument/2006/relationships/hyperlink" Target="https://doi.org/10.1016/j.jesp.2021.104184" TargetMode="Externa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hyperlink" Target="https://www.ncbi.nlm.nih.gov/pmc/articles/PMC5982083/" TargetMode="External"/><Relationship Id="rId5" Type="http://schemas.openxmlformats.org/officeDocument/2006/relationships/image" Target="../media/image49.png"/><Relationship Id="rId4" Type="http://schemas.openxmlformats.org/officeDocument/2006/relationships/image" Target="../media/image48.png"/><Relationship Id="rId9" Type="http://schemas.openxmlformats.org/officeDocument/2006/relationships/hyperlink" Target="https://www.nature.com/articles/srep39589" TargetMode="External"/></Relationships>
</file>

<file path=ppt/slides/_rels/slide13.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image" Target="../media/image50.png"/><Relationship Id="rId1" Type="http://schemas.openxmlformats.org/officeDocument/2006/relationships/slideLayout" Target="../slideLayouts/slideLayout13.xml"/><Relationship Id="rId6" Type="http://schemas.openxmlformats.org/officeDocument/2006/relationships/image" Target="../media/image54.jpeg"/><Relationship Id="rId5" Type="http://schemas.openxmlformats.org/officeDocument/2006/relationships/image" Target="../media/image53.jpeg"/><Relationship Id="rId4" Type="http://schemas.openxmlformats.org/officeDocument/2006/relationships/image" Target="../media/image52.jpeg"/></Relationships>
</file>

<file path=ppt/slides/_rels/slide14.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image" Target="../media/image55.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59.jpeg"/><Relationship Id="rId7" Type="http://schemas.openxmlformats.org/officeDocument/2006/relationships/image" Target="../media/image63.jpeg"/><Relationship Id="rId2" Type="http://schemas.openxmlformats.org/officeDocument/2006/relationships/image" Target="../media/image58.jpeg"/><Relationship Id="rId1" Type="http://schemas.openxmlformats.org/officeDocument/2006/relationships/slideLayout" Target="../slideLayouts/slideLayout2.xml"/><Relationship Id="rId6" Type="http://schemas.openxmlformats.org/officeDocument/2006/relationships/image" Target="../media/image62.jpeg"/><Relationship Id="rId5" Type="http://schemas.openxmlformats.org/officeDocument/2006/relationships/image" Target="../media/image61.jpeg"/><Relationship Id="rId4" Type="http://schemas.openxmlformats.org/officeDocument/2006/relationships/image" Target="../media/image60.jpeg"/></Relationships>
</file>

<file path=ppt/slides/_rels/slide17.xml.rels><?xml version="1.0" encoding="UTF-8" standalone="yes"?>
<Relationships xmlns="http://schemas.openxmlformats.org/package/2006/relationships"><Relationship Id="rId8" Type="http://schemas.openxmlformats.org/officeDocument/2006/relationships/image" Target="../media/image70.jpeg"/><Relationship Id="rId3" Type="http://schemas.openxmlformats.org/officeDocument/2006/relationships/image" Target="../media/image65.jpeg"/><Relationship Id="rId7" Type="http://schemas.openxmlformats.org/officeDocument/2006/relationships/image" Target="../media/image69.jpeg"/><Relationship Id="rId2" Type="http://schemas.openxmlformats.org/officeDocument/2006/relationships/image" Target="../media/image64.jpeg"/><Relationship Id="rId1" Type="http://schemas.openxmlformats.org/officeDocument/2006/relationships/slideLayout" Target="../slideLayouts/slideLayout2.xml"/><Relationship Id="rId6" Type="http://schemas.openxmlformats.org/officeDocument/2006/relationships/image" Target="../media/image68.jpeg"/><Relationship Id="rId5" Type="http://schemas.openxmlformats.org/officeDocument/2006/relationships/image" Target="../media/image67.jpeg"/><Relationship Id="rId4" Type="http://schemas.openxmlformats.org/officeDocument/2006/relationships/image" Target="../media/image66.jpeg"/><Relationship Id="rId9" Type="http://schemas.openxmlformats.org/officeDocument/2006/relationships/image" Target="../media/image71.jpeg"/></Relationships>
</file>

<file path=ppt/slides/_rels/slide18.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74.jpeg"/><Relationship Id="rId2" Type="http://schemas.openxmlformats.org/officeDocument/2006/relationships/image" Target="../media/image73.jpeg"/><Relationship Id="rId1" Type="http://schemas.openxmlformats.org/officeDocument/2006/relationships/slideLayout" Target="../slideLayouts/slideLayout2.xml"/><Relationship Id="rId6" Type="http://schemas.openxmlformats.org/officeDocument/2006/relationships/image" Target="../media/image77.jpeg"/><Relationship Id="rId5" Type="http://schemas.openxmlformats.org/officeDocument/2006/relationships/image" Target="../media/image76.jpeg"/><Relationship Id="rId4" Type="http://schemas.openxmlformats.org/officeDocument/2006/relationships/image" Target="../media/image75.jpeg"/></Relationships>
</file>

<file path=ppt/slides/_rels/slide2.xml.rels><?xml version="1.0" encoding="UTF-8" standalone="yes"?>
<Relationships xmlns="http://schemas.openxmlformats.org/package/2006/relationships"><Relationship Id="rId3" Type="http://schemas.openxmlformats.org/officeDocument/2006/relationships/image" Target="../media/image5.wmf"/><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hyperlink" Target="https://conferences.lepharmachien.com/transparence/" TargetMode="External"/><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2" Type="http://schemas.openxmlformats.org/officeDocument/2006/relationships/image" Target="../media/image78.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80.jpeg"/><Relationship Id="rId2" Type="http://schemas.openxmlformats.org/officeDocument/2006/relationships/image" Target="../media/image79.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82.jpeg"/><Relationship Id="rId2" Type="http://schemas.openxmlformats.org/officeDocument/2006/relationships/image" Target="../media/image81.jpeg"/><Relationship Id="rId1" Type="http://schemas.openxmlformats.org/officeDocument/2006/relationships/slideLayout" Target="../slideLayouts/slideLayout2.xml"/><Relationship Id="rId4" Type="http://schemas.openxmlformats.org/officeDocument/2006/relationships/image" Target="../media/image83.jpeg"/></Relationships>
</file>

<file path=ppt/slides/_rels/slide23.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image" Target="../media/image84.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87.svg"/><Relationship Id="rId2" Type="http://schemas.openxmlformats.org/officeDocument/2006/relationships/image" Target="../media/image86.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88.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image" Target="../media/image89.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92.jpeg"/><Relationship Id="rId2" Type="http://schemas.openxmlformats.org/officeDocument/2006/relationships/image" Target="../media/image91.jpeg"/><Relationship Id="rId1" Type="http://schemas.openxmlformats.org/officeDocument/2006/relationships/slideLayout" Target="../slideLayouts/slideLayout2.xml"/><Relationship Id="rId6" Type="http://schemas.openxmlformats.org/officeDocument/2006/relationships/image" Target="../media/image95.jpeg"/><Relationship Id="rId5" Type="http://schemas.openxmlformats.org/officeDocument/2006/relationships/image" Target="../media/image94.jpeg"/><Relationship Id="rId4" Type="http://schemas.openxmlformats.org/officeDocument/2006/relationships/image" Target="../media/image93.jpeg"/></Relationships>
</file>

<file path=ppt/slides/_rels/slide28.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image" Target="../media/image96.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image" Target="../media/image13.png"/><Relationship Id="rId13" Type="http://schemas.openxmlformats.org/officeDocument/2006/relationships/image" Target="../media/image18.jp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17.jpeg"/><Relationship Id="rId17" Type="http://schemas.openxmlformats.org/officeDocument/2006/relationships/image" Target="../media/image22.png"/><Relationship Id="rId2" Type="http://schemas.openxmlformats.org/officeDocument/2006/relationships/image" Target="../media/image7.jpg"/><Relationship Id="rId16" Type="http://schemas.openxmlformats.org/officeDocument/2006/relationships/image" Target="../media/image21.png"/><Relationship Id="rId1" Type="http://schemas.openxmlformats.org/officeDocument/2006/relationships/slideLayout" Target="../slideLayouts/slideLayout2.xml"/><Relationship Id="rId6" Type="http://schemas.openxmlformats.org/officeDocument/2006/relationships/image" Target="../media/image11.png"/><Relationship Id="rId11" Type="http://schemas.openxmlformats.org/officeDocument/2006/relationships/image" Target="../media/image16.jpeg"/><Relationship Id="rId5" Type="http://schemas.openxmlformats.org/officeDocument/2006/relationships/image" Target="../media/image10.png"/><Relationship Id="rId15" Type="http://schemas.openxmlformats.org/officeDocument/2006/relationships/image" Target="../media/image20.jpg"/><Relationship Id="rId10" Type="http://schemas.openxmlformats.org/officeDocument/2006/relationships/image" Target="../media/image15.png"/><Relationship Id="rId4" Type="http://schemas.openxmlformats.org/officeDocument/2006/relationships/image" Target="../media/image9.svg"/><Relationship Id="rId9" Type="http://schemas.openxmlformats.org/officeDocument/2006/relationships/image" Target="../media/image14.jpeg"/><Relationship Id="rId14" Type="http://schemas.openxmlformats.org/officeDocument/2006/relationships/image" Target="../media/image19.jpg"/></Relationships>
</file>

<file path=ppt/slides/_rels/slide30.xml.rels><?xml version="1.0" encoding="UTF-8" standalone="yes"?>
<Relationships xmlns="http://schemas.openxmlformats.org/package/2006/relationships"><Relationship Id="rId3" Type="http://schemas.openxmlformats.org/officeDocument/2006/relationships/image" Target="../media/image99.jpeg"/><Relationship Id="rId2" Type="http://schemas.openxmlformats.org/officeDocument/2006/relationships/image" Target="../media/image98.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101.png"/><Relationship Id="rId2" Type="http://schemas.openxmlformats.org/officeDocument/2006/relationships/image" Target="../media/image100.jpeg"/><Relationship Id="rId1" Type="http://schemas.openxmlformats.org/officeDocument/2006/relationships/slideLayout" Target="../slideLayouts/slideLayout2.xml"/><Relationship Id="rId5" Type="http://schemas.openxmlformats.org/officeDocument/2006/relationships/image" Target="../media/image103.png"/><Relationship Id="rId4" Type="http://schemas.openxmlformats.org/officeDocument/2006/relationships/image" Target="../media/image102.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105.png"/><Relationship Id="rId2" Type="http://schemas.openxmlformats.org/officeDocument/2006/relationships/image" Target="../media/image104.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107.png"/><Relationship Id="rId2" Type="http://schemas.openxmlformats.org/officeDocument/2006/relationships/image" Target="../media/image106.jpeg"/><Relationship Id="rId1" Type="http://schemas.openxmlformats.org/officeDocument/2006/relationships/slideLayout" Target="../slideLayouts/slideLayout2.xml"/><Relationship Id="rId4" Type="http://schemas.openxmlformats.org/officeDocument/2006/relationships/image" Target="../media/image108.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110.jpeg"/><Relationship Id="rId2" Type="http://schemas.openxmlformats.org/officeDocument/2006/relationships/image" Target="../media/image109.jpeg"/><Relationship Id="rId1" Type="http://schemas.openxmlformats.org/officeDocument/2006/relationships/slideLayout" Target="../slideLayouts/slideLayout2.xml"/><Relationship Id="rId4" Type="http://schemas.openxmlformats.org/officeDocument/2006/relationships/image" Target="../media/image111.jpe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112.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8" Type="http://schemas.openxmlformats.org/officeDocument/2006/relationships/image" Target="../media/image117.jpeg"/><Relationship Id="rId3" Type="http://schemas.openxmlformats.org/officeDocument/2006/relationships/image" Target="../media/image113.jpeg"/><Relationship Id="rId7" Type="http://schemas.openxmlformats.org/officeDocument/2006/relationships/image" Target="../media/image116.jpeg"/><Relationship Id="rId2" Type="http://schemas.openxmlformats.org/officeDocument/2006/relationships/image" Target="../media/image78.jpeg"/><Relationship Id="rId1" Type="http://schemas.openxmlformats.org/officeDocument/2006/relationships/slideLayout" Target="../slideLayouts/slideLayout2.xml"/><Relationship Id="rId6" Type="http://schemas.openxmlformats.org/officeDocument/2006/relationships/image" Target="../media/image115.jpeg"/><Relationship Id="rId5" Type="http://schemas.openxmlformats.org/officeDocument/2006/relationships/image" Target="../media/image114.jpeg"/><Relationship Id="rId4" Type="http://schemas.openxmlformats.org/officeDocument/2006/relationships/image" Target="../media/image79.jpeg"/></Relationships>
</file>

<file path=ppt/slides/_rels/slide42.xml.rels><?xml version="1.0" encoding="UTF-8" standalone="yes"?>
<Relationships xmlns="http://schemas.openxmlformats.org/package/2006/relationships"><Relationship Id="rId2" Type="http://schemas.openxmlformats.org/officeDocument/2006/relationships/image" Target="../media/image118.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27.png"/><Relationship Id="rId4" Type="http://schemas.openxmlformats.org/officeDocument/2006/relationships/image" Target="../media/image26.jpeg"/></Relationships>
</file>

<file path=ppt/slides/_rels/slide6.xml.rels><?xml version="1.0" encoding="UTF-8" standalone="yes"?>
<Relationships xmlns="http://schemas.openxmlformats.org/package/2006/relationships"><Relationship Id="rId3" Type="http://schemas.openxmlformats.org/officeDocument/2006/relationships/image" Target="../media/image29.jpeg"/><Relationship Id="rId7" Type="http://schemas.openxmlformats.org/officeDocument/2006/relationships/image" Target="../media/image33.jpeg"/><Relationship Id="rId2" Type="http://schemas.openxmlformats.org/officeDocument/2006/relationships/image" Target="../media/image28.jpeg"/><Relationship Id="rId1" Type="http://schemas.openxmlformats.org/officeDocument/2006/relationships/slideLayout" Target="../slideLayouts/slideLayout2.xml"/><Relationship Id="rId6" Type="http://schemas.openxmlformats.org/officeDocument/2006/relationships/image" Target="../media/image32.jpeg"/><Relationship Id="rId5" Type="http://schemas.openxmlformats.org/officeDocument/2006/relationships/image" Target="../media/image31.jpeg"/><Relationship Id="rId4" Type="http://schemas.openxmlformats.org/officeDocument/2006/relationships/image" Target="../media/image30.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4.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37.jpeg"/><Relationship Id="rId7" Type="http://schemas.openxmlformats.org/officeDocument/2006/relationships/image" Target="../media/image41.jpeg"/><Relationship Id="rId2" Type="http://schemas.openxmlformats.org/officeDocument/2006/relationships/image" Target="../media/image36.png"/><Relationship Id="rId1" Type="http://schemas.openxmlformats.org/officeDocument/2006/relationships/slideLayout" Target="../slideLayouts/slideLayout2.xml"/><Relationship Id="rId6" Type="http://schemas.openxmlformats.org/officeDocument/2006/relationships/image" Target="../media/image40.png"/><Relationship Id="rId5" Type="http://schemas.openxmlformats.org/officeDocument/2006/relationships/image" Target="../media/image39.png"/><Relationship Id="rId10" Type="http://schemas.openxmlformats.org/officeDocument/2006/relationships/image" Target="../media/image44.jpeg"/><Relationship Id="rId4" Type="http://schemas.openxmlformats.org/officeDocument/2006/relationships/image" Target="../media/image38.png"/><Relationship Id="rId9" Type="http://schemas.openxmlformats.org/officeDocument/2006/relationships/image" Target="../media/image4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30F4A248-492C-45EA-590D-1AA26603C85A}"/>
              </a:ext>
            </a:extLst>
          </p:cNvPr>
          <p:cNvGrpSpPr/>
          <p:nvPr/>
        </p:nvGrpSpPr>
        <p:grpSpPr>
          <a:xfrm>
            <a:off x="0" y="3925"/>
            <a:ext cx="9144000" cy="5139575"/>
            <a:chOff x="0" y="3925"/>
            <a:chExt cx="9144000" cy="5139575"/>
          </a:xfrm>
        </p:grpSpPr>
        <p:pic>
          <p:nvPicPr>
            <p:cNvPr id="3" name="Graphic 2">
              <a:extLst>
                <a:ext uri="{FF2B5EF4-FFF2-40B4-BE49-F238E27FC236}">
                  <a16:creationId xmlns:a16="http://schemas.microsoft.com/office/drawing/2014/main" id="{EBF7DE63-E434-45E8-A3B2-8050EA497572}"/>
                </a:ext>
              </a:extLst>
            </p:cNvPr>
            <p:cNvPicPr>
              <a:picLocks noChangeAspect="1"/>
            </p:cNvPicPr>
            <p:nvPr/>
          </p:nvPicPr>
          <p:blipFill rotWithShape="1">
            <a:blip r:embed="rId3">
              <a:extLst>
                <a:ext uri="{96DAC541-7B7A-43D3-8B79-37D633B846F1}">
                  <asvg:svgBlip xmlns:asvg="http://schemas.microsoft.com/office/drawing/2016/SVG/main" r:embed="rId4"/>
                </a:ext>
              </a:extLst>
            </a:blip>
            <a:srcRect l="533" t="6404" r="8012" b="13128"/>
            <a:stretch/>
          </p:blipFill>
          <p:spPr>
            <a:xfrm>
              <a:off x="0" y="3925"/>
              <a:ext cx="9144000" cy="5139575"/>
            </a:xfrm>
            <a:prstGeom prst="rect">
              <a:avLst/>
            </a:prstGeom>
          </p:spPr>
        </p:pic>
        <p:sp>
          <p:nvSpPr>
            <p:cNvPr id="11" name="Rectangle 10">
              <a:extLst>
                <a:ext uri="{FF2B5EF4-FFF2-40B4-BE49-F238E27FC236}">
                  <a16:creationId xmlns:a16="http://schemas.microsoft.com/office/drawing/2014/main" id="{07329B5F-CBAA-4C15-AA19-62123F164D1C}"/>
                </a:ext>
              </a:extLst>
            </p:cNvPr>
            <p:cNvSpPr/>
            <p:nvPr/>
          </p:nvSpPr>
          <p:spPr>
            <a:xfrm>
              <a:off x="1586134" y="1835206"/>
              <a:ext cx="2244572" cy="3018562"/>
            </a:xfrm>
            <a:prstGeom prst="rect">
              <a:avLst/>
            </a:prstGeom>
            <a:solidFill>
              <a:srgbClr val="FFCC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CA" sz="1400" b="0" i="0" u="none" strike="noStrike" kern="0" cap="none" spc="0" normalizeH="0" baseline="0" noProof="0">
                <a:ln>
                  <a:noFill/>
                </a:ln>
                <a:solidFill>
                  <a:prstClr val="white"/>
                </a:solidFill>
                <a:effectLst/>
                <a:uLnTx/>
                <a:uFillTx/>
                <a:latin typeface="Calibri"/>
                <a:ea typeface="+mn-ea"/>
                <a:cs typeface="+mn-cs"/>
                <a:sym typeface="Arial"/>
                <a:rtl val="0"/>
              </a:endParaRPr>
            </a:p>
          </p:txBody>
        </p:sp>
        <p:pic>
          <p:nvPicPr>
            <p:cNvPr id="18" name="Graphic 17">
              <a:extLst>
                <a:ext uri="{FF2B5EF4-FFF2-40B4-BE49-F238E27FC236}">
                  <a16:creationId xmlns:a16="http://schemas.microsoft.com/office/drawing/2014/main" id="{D269BBCF-6B36-4068-84A2-75D500A37D02}"/>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476774" y="1190606"/>
              <a:ext cx="3303138" cy="3432672"/>
            </a:xfrm>
            <a:prstGeom prst="rect">
              <a:avLst/>
            </a:prstGeom>
          </p:spPr>
        </p:pic>
        <p:sp>
          <p:nvSpPr>
            <p:cNvPr id="8" name="TextBox 7"/>
            <p:cNvSpPr txBox="1"/>
            <p:nvPr/>
          </p:nvSpPr>
          <p:spPr>
            <a:xfrm>
              <a:off x="683568" y="4430965"/>
              <a:ext cx="7632848" cy="430887"/>
            </a:xfrm>
            <a:prstGeom prst="rect">
              <a:avLst/>
            </a:prstGeom>
            <a:solidFill>
              <a:schemeClr val="tx1"/>
            </a:solidFill>
            <a:ln w="28575">
              <a:solidFill>
                <a:schemeClr val="tx1"/>
              </a:solid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CA" sz="2200" b="1" i="0" u="none" strike="noStrike" kern="1200" cap="none" spc="0" normalizeH="0" baseline="0" noProof="0" dirty="0">
                  <a:ln>
                    <a:noFill/>
                  </a:ln>
                  <a:solidFill>
                    <a:prstClr val="white"/>
                  </a:solidFill>
                  <a:effectLst/>
                  <a:uLnTx/>
                  <a:uFillTx/>
                  <a:latin typeface="Calibri"/>
                  <a:ea typeface="+mn-ea"/>
                  <a:cs typeface="Arial"/>
                  <a:sym typeface="Arial"/>
                  <a:rtl val="0"/>
                </a:rPr>
                <a:t>par Olivier Bernard, </a:t>
              </a:r>
              <a:r>
                <a:rPr kumimoji="0" lang="fr-CA" sz="2200" b="1" i="0" u="none" strike="noStrike" kern="1200" cap="none" spc="0" normalizeH="0" baseline="0" noProof="0" dirty="0" err="1">
                  <a:ln>
                    <a:noFill/>
                  </a:ln>
                  <a:solidFill>
                    <a:prstClr val="white"/>
                  </a:solidFill>
                  <a:effectLst/>
                  <a:uLnTx/>
                  <a:uFillTx/>
                  <a:latin typeface="Calibri"/>
                  <a:ea typeface="+mn-ea"/>
                  <a:cs typeface="Arial"/>
                  <a:sym typeface="Arial"/>
                  <a:rtl val="0"/>
                </a:rPr>
                <a:t>B.Pharm</a:t>
              </a:r>
              <a:r>
                <a:rPr kumimoji="0" lang="fr-CA" sz="2200" b="1" i="0" u="none" strike="noStrike" kern="1200" cap="none" spc="0" normalizeH="0" baseline="0" noProof="0" dirty="0">
                  <a:ln>
                    <a:noFill/>
                  </a:ln>
                  <a:solidFill>
                    <a:prstClr val="white"/>
                  </a:solidFill>
                  <a:effectLst/>
                  <a:uLnTx/>
                  <a:uFillTx/>
                  <a:latin typeface="Calibri"/>
                  <a:ea typeface="+mn-ea"/>
                  <a:cs typeface="Arial"/>
                  <a:sym typeface="Arial"/>
                  <a:rtl val="0"/>
                </a:rPr>
                <a:t>, </a:t>
              </a:r>
              <a:r>
                <a:rPr kumimoji="0" lang="fr-CA" sz="2200" b="1" i="0" u="none" strike="noStrike" kern="1200" cap="none" spc="0" normalizeH="0" baseline="0" noProof="0" dirty="0" err="1">
                  <a:ln>
                    <a:noFill/>
                  </a:ln>
                  <a:solidFill>
                    <a:prstClr val="white"/>
                  </a:solidFill>
                  <a:effectLst/>
                  <a:uLnTx/>
                  <a:uFillTx/>
                  <a:latin typeface="Calibri"/>
                  <a:ea typeface="+mn-ea"/>
                  <a:cs typeface="Arial"/>
                  <a:sym typeface="Arial"/>
                  <a:rtl val="0"/>
                </a:rPr>
                <a:t>M.Sc</a:t>
              </a:r>
              <a:r>
                <a:rPr kumimoji="0" lang="fr-CA" sz="2200" b="1" i="0" u="none" strike="noStrike" kern="1200" cap="none" spc="0" normalizeH="0" baseline="0" noProof="0" dirty="0">
                  <a:ln>
                    <a:noFill/>
                  </a:ln>
                  <a:solidFill>
                    <a:prstClr val="white"/>
                  </a:solidFill>
                  <a:effectLst/>
                  <a:uLnTx/>
                  <a:uFillTx/>
                  <a:latin typeface="Calibri"/>
                  <a:ea typeface="+mn-ea"/>
                  <a:cs typeface="Arial"/>
                  <a:sym typeface="Arial"/>
                  <a:rtl val="0"/>
                </a:rPr>
                <a:t>, FOPQ, M.S.M.</a:t>
              </a:r>
              <a:endParaRPr kumimoji="0" lang="fr-CA" sz="1800" b="1" i="1" u="none" strike="noStrike" kern="1200" cap="none" spc="0" normalizeH="0" baseline="0" noProof="0" dirty="0">
                <a:ln>
                  <a:noFill/>
                </a:ln>
                <a:solidFill>
                  <a:prstClr val="white"/>
                </a:solidFill>
                <a:effectLst/>
                <a:uLnTx/>
                <a:uFillTx/>
                <a:latin typeface="Calibri"/>
                <a:ea typeface="+mn-ea"/>
                <a:cs typeface="Arial"/>
                <a:sym typeface="Arial"/>
                <a:rtl val="0"/>
              </a:endParaRPr>
            </a:p>
          </p:txBody>
        </p:sp>
        <p:sp>
          <p:nvSpPr>
            <p:cNvPr id="4" name="TextBox 3">
              <a:extLst>
                <a:ext uri="{FF2B5EF4-FFF2-40B4-BE49-F238E27FC236}">
                  <a16:creationId xmlns:a16="http://schemas.microsoft.com/office/drawing/2014/main" id="{79B08D87-4DD6-3D46-736A-316B14DC40CF}"/>
                </a:ext>
              </a:extLst>
            </p:cNvPr>
            <p:cNvSpPr txBox="1"/>
            <p:nvPr/>
          </p:nvSpPr>
          <p:spPr>
            <a:xfrm>
              <a:off x="251520" y="123478"/>
              <a:ext cx="8424936" cy="89255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CA" sz="5200" b="1" i="0" u="none" strike="noStrike" kern="0" cap="none" spc="0" normalizeH="0" baseline="0" noProof="0" dirty="0">
                  <a:ln w="12700">
                    <a:solidFill>
                      <a:schemeClr val="tx1"/>
                    </a:solidFill>
                  </a:ln>
                  <a:solidFill>
                    <a:schemeClr val="tx1"/>
                  </a:solidFill>
                  <a:effectLst>
                    <a:outerShdw blurRad="38100" dist="38100" dir="2700000" algn="tl">
                      <a:srgbClr val="000000">
                        <a:alpha val="43137"/>
                      </a:srgbClr>
                    </a:outerShdw>
                  </a:effectLst>
                  <a:uLnTx/>
                  <a:uFillTx/>
                  <a:latin typeface="Barthowheel" panose="020B0606020101010101" pitchFamily="34" charset="0"/>
                  <a:cs typeface="Arial"/>
                  <a:sym typeface="Arial"/>
                  <a:rtl val="0"/>
                </a:rPr>
                <a:t>Livres, </a:t>
              </a:r>
              <a:r>
                <a:rPr kumimoji="0" lang="fr-CA" sz="5200" b="1" i="0" u="none" strike="noStrike" kern="0" cap="none" spc="0" normalizeH="0" baseline="0" noProof="0" dirty="0">
                  <a:ln w="12700">
                    <a:solidFill>
                      <a:schemeClr val="tx1"/>
                    </a:solidFill>
                  </a:ln>
                  <a:solidFill>
                    <a:srgbClr val="00EE6C"/>
                  </a:solidFill>
                  <a:effectLst>
                    <a:outerShdw blurRad="38100" dist="38100" dir="2700000" algn="tl">
                      <a:srgbClr val="000000">
                        <a:alpha val="43137"/>
                      </a:srgbClr>
                    </a:outerShdw>
                  </a:effectLst>
                  <a:uLnTx/>
                  <a:uFillTx/>
                  <a:latin typeface="Barthowheel" panose="020B0606020101010101" pitchFamily="34" charset="0"/>
                  <a:cs typeface="Arial"/>
                  <a:sym typeface="Arial"/>
                  <a:rtl val="0"/>
                </a:rPr>
                <a:t>science</a:t>
              </a:r>
              <a:r>
                <a:rPr kumimoji="0" lang="fr-CA" sz="5200" b="1" i="0" u="none" strike="noStrike" kern="0" cap="none" spc="0" normalizeH="0" baseline="0" noProof="0" dirty="0">
                  <a:ln w="12700">
                    <a:solidFill>
                      <a:schemeClr val="tx1"/>
                    </a:solidFill>
                  </a:ln>
                  <a:solidFill>
                    <a:schemeClr val="tx1"/>
                  </a:solidFill>
                  <a:effectLst>
                    <a:outerShdw blurRad="38100" dist="38100" dir="2700000" algn="tl">
                      <a:srgbClr val="000000">
                        <a:alpha val="43137"/>
                      </a:srgbClr>
                    </a:outerShdw>
                  </a:effectLst>
                  <a:uLnTx/>
                  <a:uFillTx/>
                  <a:latin typeface="Barthowheel" panose="020B0606020101010101" pitchFamily="34" charset="0"/>
                  <a:cs typeface="Arial"/>
                  <a:sym typeface="Arial"/>
                  <a:rtl val="0"/>
                </a:rPr>
                <a:t> et </a:t>
              </a:r>
              <a:r>
                <a:rPr kumimoji="0" lang="fr-CA" sz="5200" b="1" i="0" u="none" strike="noStrike" kern="0" cap="none" spc="0" normalizeH="0" baseline="0" noProof="0" dirty="0">
                  <a:ln w="12700">
                    <a:solidFill>
                      <a:schemeClr val="tx1"/>
                    </a:solidFill>
                  </a:ln>
                  <a:solidFill>
                    <a:srgbClr val="FF0000"/>
                  </a:solidFill>
                  <a:effectLst>
                    <a:outerShdw blurRad="38100" dist="38100" dir="2700000" algn="tl">
                      <a:srgbClr val="000000">
                        <a:alpha val="43137"/>
                      </a:srgbClr>
                    </a:outerShdw>
                  </a:effectLst>
                  <a:uLnTx/>
                  <a:uFillTx/>
                  <a:latin typeface="Barthowheel" panose="020B0606020101010101" pitchFamily="34" charset="0"/>
                  <a:cs typeface="Arial"/>
                  <a:sym typeface="Arial"/>
                  <a:rtl val="0"/>
                </a:rPr>
                <a:t>pseudosciences</a:t>
              </a:r>
            </a:p>
          </p:txBody>
        </p:sp>
      </p:grpSp>
    </p:spTree>
    <p:extLst>
      <p:ext uri="{BB962C8B-B14F-4D97-AF65-F5344CB8AC3E}">
        <p14:creationId xmlns:p14="http://schemas.microsoft.com/office/powerpoint/2010/main" val="3318087802"/>
      </p:ext>
    </p:extLst>
  </p:cSld>
  <p:clrMapOvr>
    <a:masterClrMapping/>
  </p:clrMapOvr>
  <mc:AlternateContent xmlns:mc="http://schemas.openxmlformats.org/markup-compatibility/2006" xmlns:p14="http://schemas.microsoft.com/office/powerpoint/2010/main">
    <mc:Choice Requires="p14">
      <p:transition spd="slow" p14:dur="2000" advTm="901"/>
    </mc:Choice>
    <mc:Fallback xmlns="">
      <p:transition spd="slow" advTm="901"/>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5F182078-8BD7-4BF4-A374-A096039FA455}"/>
              </a:ext>
            </a:extLst>
          </p:cNvPr>
          <p:cNvSpPr/>
          <p:nvPr/>
        </p:nvSpPr>
        <p:spPr>
          <a:xfrm>
            <a:off x="0" y="0"/>
            <a:ext cx="9144000" cy="1203598"/>
          </a:xfrm>
          <a:prstGeom prst="rect">
            <a:avLst/>
          </a:prstGeom>
          <a:solidFill>
            <a:srgbClr val="1B1B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CA" sz="1400" b="0" i="0" u="none" strike="noStrike" kern="0" cap="none" spc="0" normalizeH="0" baseline="0" noProof="0" dirty="0">
              <a:ln>
                <a:noFill/>
              </a:ln>
              <a:solidFill>
                <a:prstClr val="white"/>
              </a:solidFill>
              <a:effectLst/>
              <a:uLnTx/>
              <a:uFillTx/>
              <a:latin typeface="Calibri"/>
              <a:ea typeface="+mn-ea"/>
              <a:cs typeface="+mn-cs"/>
              <a:sym typeface="Arial"/>
              <a:rtl val="0"/>
            </a:endParaRPr>
          </a:p>
        </p:txBody>
      </p:sp>
      <p:sp>
        <p:nvSpPr>
          <p:cNvPr id="2" name="Title 1">
            <a:extLst>
              <a:ext uri="{FF2B5EF4-FFF2-40B4-BE49-F238E27FC236}">
                <a16:creationId xmlns:a16="http://schemas.microsoft.com/office/drawing/2014/main" id="{2A5DFA76-64BF-4B5F-BB96-E77775701C15}"/>
              </a:ext>
            </a:extLst>
          </p:cNvPr>
          <p:cNvSpPr>
            <a:spLocks noGrp="1"/>
          </p:cNvSpPr>
          <p:nvPr>
            <p:ph type="title"/>
          </p:nvPr>
        </p:nvSpPr>
        <p:spPr/>
        <p:txBody>
          <a:bodyPr>
            <a:normAutofit/>
          </a:bodyPr>
          <a:lstStyle/>
          <a:p>
            <a:pPr algn="l"/>
            <a:r>
              <a:rPr lang="fr-CA" b="1" dirty="0">
                <a:solidFill>
                  <a:srgbClr val="FFFF00"/>
                </a:solidFill>
              </a:rPr>
              <a:t>Loi de </a:t>
            </a:r>
            <a:r>
              <a:rPr lang="fr-CA" b="1" dirty="0" err="1">
                <a:solidFill>
                  <a:srgbClr val="FFFF00"/>
                </a:solidFill>
              </a:rPr>
              <a:t>Brandolini</a:t>
            </a:r>
            <a:endParaRPr lang="fr-CA" sz="1800" dirty="0">
              <a:solidFill>
                <a:schemeClr val="bg1"/>
              </a:solidFill>
            </a:endParaRPr>
          </a:p>
        </p:txBody>
      </p:sp>
      <p:sp>
        <p:nvSpPr>
          <p:cNvPr id="3" name="Content Placeholder 2">
            <a:extLst>
              <a:ext uri="{FF2B5EF4-FFF2-40B4-BE49-F238E27FC236}">
                <a16:creationId xmlns:a16="http://schemas.microsoft.com/office/drawing/2014/main" id="{1D173073-007A-45EE-AA5E-2E7F2B823463}"/>
              </a:ext>
            </a:extLst>
          </p:cNvPr>
          <p:cNvSpPr>
            <a:spLocks noGrp="1"/>
          </p:cNvSpPr>
          <p:nvPr>
            <p:ph idx="1"/>
          </p:nvPr>
        </p:nvSpPr>
        <p:spPr>
          <a:xfrm>
            <a:off x="486715" y="1543049"/>
            <a:ext cx="4606682" cy="3394472"/>
          </a:xfrm>
        </p:spPr>
        <p:txBody>
          <a:bodyPr>
            <a:noAutofit/>
          </a:bodyPr>
          <a:lstStyle/>
          <a:p>
            <a:pPr marL="0" indent="0">
              <a:buNone/>
            </a:pPr>
            <a:r>
              <a:rPr lang="fr-CA" dirty="0"/>
              <a:t>« </a:t>
            </a:r>
            <a:r>
              <a:rPr lang="fr-CA" i="1" dirty="0"/>
              <a:t>La quantité d'énergie nécessaire pour réfuter des idioties est d'un ordre de grandeur supérieur à celle nécessaire pour les produire </a:t>
            </a:r>
            <a:r>
              <a:rPr lang="fr-CA" dirty="0"/>
              <a:t>»</a:t>
            </a:r>
          </a:p>
        </p:txBody>
      </p:sp>
      <p:pic>
        <p:nvPicPr>
          <p:cNvPr id="5" name="Graphic 4">
            <a:extLst>
              <a:ext uri="{FF2B5EF4-FFF2-40B4-BE49-F238E27FC236}">
                <a16:creationId xmlns:a16="http://schemas.microsoft.com/office/drawing/2014/main" id="{D5A4D48C-5F71-4CDA-BF82-1F2743E170CA}"/>
              </a:ext>
            </a:extLst>
          </p:cNvPr>
          <p:cNvPicPr>
            <a:picLocks noChangeAspect="1"/>
          </p:cNvPicPr>
          <p:nvPr/>
        </p:nvPicPr>
        <p:blipFill rotWithShape="1">
          <a:blip r:embed="rId2">
            <a:extLst>
              <a:ext uri="{96DAC541-7B7A-43D3-8B79-37D633B846F1}">
                <asvg:svgBlip xmlns:asvg="http://schemas.microsoft.com/office/drawing/2016/SVG/main" r:embed="rId3"/>
              </a:ext>
            </a:extLst>
          </a:blip>
          <a:srcRect b="13601"/>
          <a:stretch/>
        </p:blipFill>
        <p:spPr>
          <a:xfrm flipH="1">
            <a:off x="5580112" y="235710"/>
            <a:ext cx="3047658" cy="4907790"/>
          </a:xfrm>
          <a:prstGeom prst="rect">
            <a:avLst/>
          </a:prstGeom>
        </p:spPr>
      </p:pic>
    </p:spTree>
    <p:extLst>
      <p:ext uri="{BB962C8B-B14F-4D97-AF65-F5344CB8AC3E}">
        <p14:creationId xmlns:p14="http://schemas.microsoft.com/office/powerpoint/2010/main" val="17666998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1+#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4" name="Title 3"/>
          <p:cNvSpPr>
            <a:spLocks noGrp="1"/>
          </p:cNvSpPr>
          <p:nvPr>
            <p:ph type="ctrTitle"/>
          </p:nvPr>
        </p:nvSpPr>
        <p:spPr>
          <a:xfrm>
            <a:off x="685800" y="1851670"/>
            <a:ext cx="7772400" cy="1102519"/>
          </a:xfrm>
        </p:spPr>
        <p:txBody>
          <a:bodyPr>
            <a:noAutofit/>
          </a:bodyPr>
          <a:lstStyle/>
          <a:p>
            <a:r>
              <a:rPr lang="fr-FR" sz="6600" b="1" dirty="0">
                <a:solidFill>
                  <a:srgbClr val="FFFF00"/>
                </a:solidFill>
              </a:rPr>
              <a:t>Mais </a:t>
            </a:r>
            <a:r>
              <a:rPr lang="fr-FR" sz="6600" b="1" dirty="0" err="1">
                <a:solidFill>
                  <a:srgbClr val="FFFF00"/>
                </a:solidFill>
              </a:rPr>
              <a:t>tsé</a:t>
            </a:r>
            <a:r>
              <a:rPr lang="fr-FR" sz="6600" b="1" dirty="0">
                <a:solidFill>
                  <a:srgbClr val="FFFF00"/>
                </a:solidFill>
              </a:rPr>
              <a:t>… les gens sont naïfs, non?!</a:t>
            </a:r>
          </a:p>
        </p:txBody>
      </p:sp>
    </p:spTree>
    <p:extLst>
      <p:ext uri="{BB962C8B-B14F-4D97-AF65-F5344CB8AC3E}">
        <p14:creationId xmlns:p14="http://schemas.microsoft.com/office/powerpoint/2010/main" val="259299437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6" name="Group 15">
            <a:extLst>
              <a:ext uri="{FF2B5EF4-FFF2-40B4-BE49-F238E27FC236}">
                <a16:creationId xmlns:a16="http://schemas.microsoft.com/office/drawing/2014/main" id="{CADA0742-F940-A74B-8D7F-7368188BBE84}"/>
              </a:ext>
            </a:extLst>
          </p:cNvPr>
          <p:cNvGrpSpPr/>
          <p:nvPr/>
        </p:nvGrpSpPr>
        <p:grpSpPr>
          <a:xfrm>
            <a:off x="1619672" y="1556601"/>
            <a:ext cx="4348324" cy="3579862"/>
            <a:chOff x="863745" y="1025803"/>
            <a:chExt cx="4316387" cy="3568777"/>
          </a:xfrm>
        </p:grpSpPr>
        <p:pic>
          <p:nvPicPr>
            <p:cNvPr id="17" name="Picture 2" descr="Image result for computer screen blank">
              <a:extLst>
                <a:ext uri="{FF2B5EF4-FFF2-40B4-BE49-F238E27FC236}">
                  <a16:creationId xmlns:a16="http://schemas.microsoft.com/office/drawing/2014/main" id="{C8EF1734-8420-BEFB-159A-0BBF2B222CF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3745" y="1025803"/>
              <a:ext cx="4316387" cy="3568777"/>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17">
              <a:extLst>
                <a:ext uri="{FF2B5EF4-FFF2-40B4-BE49-F238E27FC236}">
                  <a16:creationId xmlns:a16="http://schemas.microsoft.com/office/drawing/2014/main" id="{E00F6E7B-648E-6AD7-0A43-5DDFFEC27A57}"/>
                </a:ext>
              </a:extLst>
            </p:cNvPr>
            <p:cNvPicPr>
              <a:picLocks noChangeAspect="1"/>
            </p:cNvPicPr>
            <p:nvPr/>
          </p:nvPicPr>
          <p:blipFill rotWithShape="1">
            <a:blip r:embed="rId4"/>
            <a:srcRect b="16283"/>
            <a:stretch/>
          </p:blipFill>
          <p:spPr>
            <a:xfrm>
              <a:off x="1835696" y="1404466"/>
              <a:ext cx="2315622" cy="1959372"/>
            </a:xfrm>
            <a:prstGeom prst="rect">
              <a:avLst/>
            </a:prstGeom>
          </p:spPr>
        </p:pic>
      </p:grpSp>
      <p:pic>
        <p:nvPicPr>
          <p:cNvPr id="19" name="Picture 3">
            <a:extLst>
              <a:ext uri="{FF2B5EF4-FFF2-40B4-BE49-F238E27FC236}">
                <a16:creationId xmlns:a16="http://schemas.microsoft.com/office/drawing/2014/main" id="{798872C1-BFDD-1E63-204F-CBA2267C971D}"/>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13962" b="42676"/>
          <a:stretch/>
        </p:blipFill>
        <p:spPr bwMode="auto">
          <a:xfrm flipH="1">
            <a:off x="6526203" y="1007380"/>
            <a:ext cx="2617797" cy="41361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TextBox 9"/>
          <p:cNvSpPr txBox="1"/>
          <p:nvPr/>
        </p:nvSpPr>
        <p:spPr>
          <a:xfrm>
            <a:off x="611560" y="195486"/>
            <a:ext cx="8136904" cy="70788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CA" sz="4000" b="1" i="0" u="none" strike="noStrike" kern="0" cap="none" spc="0" normalizeH="0" baseline="0" noProof="0" dirty="0">
                <a:ln>
                  <a:noFill/>
                </a:ln>
                <a:solidFill>
                  <a:srgbClr val="F79646">
                    <a:lumMod val="75000"/>
                  </a:srgbClr>
                </a:solidFill>
                <a:effectLst/>
                <a:uLnTx/>
                <a:uFillTx/>
                <a:latin typeface="Arial"/>
                <a:cs typeface="Arial"/>
                <a:sym typeface="Arial"/>
                <a:rtl val="0"/>
              </a:rPr>
              <a:t>Manque de connaissances ?</a:t>
            </a:r>
          </a:p>
        </p:txBody>
      </p:sp>
      <p:sp>
        <p:nvSpPr>
          <p:cNvPr id="11" name="TextBox 10"/>
          <p:cNvSpPr txBox="1"/>
          <p:nvPr/>
        </p:nvSpPr>
        <p:spPr>
          <a:xfrm>
            <a:off x="179512" y="4652297"/>
            <a:ext cx="7795851"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CA" sz="800" b="0" i="0" u="none" strike="noStrike" kern="0" cap="none" spc="0" normalizeH="0" baseline="0" noProof="0" dirty="0">
                <a:ln>
                  <a:noFill/>
                </a:ln>
                <a:solidFill>
                  <a:srgbClr val="000000"/>
                </a:solidFill>
                <a:effectLst/>
                <a:uLnTx/>
                <a:uFillTx/>
                <a:latin typeface="Arial"/>
                <a:cs typeface="Arial"/>
                <a:sym typeface="Arial"/>
                <a:rtl val="0"/>
              </a:rPr>
              <a:t>Sources : </a:t>
            </a:r>
            <a:r>
              <a:rPr kumimoji="0" lang="fr-CA" sz="800" b="0" i="0" u="none" strike="noStrike" kern="0" cap="none" spc="0" normalizeH="0" baseline="0" noProof="0" dirty="0">
                <a:ln>
                  <a:noFill/>
                </a:ln>
                <a:solidFill>
                  <a:srgbClr val="000000"/>
                </a:solidFill>
                <a:effectLst/>
                <a:uLnTx/>
                <a:uFillTx/>
                <a:latin typeface="Arial"/>
                <a:cs typeface="Arial"/>
                <a:sym typeface="Arial"/>
                <a:hlinkClick r:id="rId6"/>
                <a:rtl val="0"/>
              </a:rPr>
              <a:t>https://www.ncbi.nlm.nih.gov/pmc/articles/PMC5982083/</a:t>
            </a:r>
            <a:r>
              <a:rPr kumimoji="0" lang="fr-CA" sz="800" b="0" i="0" u="none" strike="noStrike" kern="0" cap="none" spc="0" normalizeH="0" baseline="0" noProof="0" dirty="0">
                <a:ln>
                  <a:noFill/>
                </a:ln>
                <a:solidFill>
                  <a:srgbClr val="000000"/>
                </a:solidFill>
                <a:effectLst/>
                <a:uLnTx/>
                <a:uFillTx/>
                <a:latin typeface="Arial"/>
                <a:cs typeface="Arial"/>
                <a:sym typeface="Arial"/>
                <a:rtl val="0"/>
              </a:rPr>
              <a:t>; </a:t>
            </a:r>
            <a:r>
              <a:rPr kumimoji="0" lang="fr-CA" sz="800" b="0" i="0" u="none" strike="noStrike" kern="0" cap="none" spc="0" normalizeH="0" baseline="0" noProof="0" dirty="0">
                <a:ln>
                  <a:noFill/>
                </a:ln>
                <a:solidFill>
                  <a:srgbClr val="000000"/>
                </a:solidFill>
                <a:effectLst/>
                <a:uLnTx/>
                <a:uFillTx/>
                <a:latin typeface="Arial"/>
                <a:cs typeface="Arial"/>
                <a:sym typeface="Arial"/>
                <a:hlinkClick r:id="rId7"/>
                <a:rtl val="0"/>
              </a:rPr>
              <a:t>https://doi.org/10.1016/j.jesp.2021.104184</a:t>
            </a:r>
            <a:r>
              <a:rPr kumimoji="0" lang="fr-CA" sz="800" b="0" i="0" u="none" strike="noStrike" kern="0" cap="none" spc="0" normalizeH="0" baseline="0" noProof="0" dirty="0">
                <a:ln>
                  <a:noFill/>
                </a:ln>
                <a:solidFill>
                  <a:srgbClr val="000000"/>
                </a:solidFill>
                <a:effectLst/>
                <a:uLnTx/>
                <a:uFillTx/>
                <a:latin typeface="Arial"/>
                <a:cs typeface="Arial"/>
                <a:sym typeface="Arial"/>
                <a:rtl val="0"/>
              </a:rPr>
              <a:t>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800" b="0" i="0" u="none" strike="noStrike" kern="0" cap="none" spc="0" normalizeH="0" baseline="0" noProof="0" dirty="0">
                <a:ln>
                  <a:noFill/>
                </a:ln>
                <a:solidFill>
                  <a:srgbClr val="000000"/>
                </a:solidFill>
                <a:effectLst/>
                <a:uLnTx/>
                <a:uFillTx/>
                <a:latin typeface="Arial"/>
                <a:cs typeface="Arial"/>
                <a:sym typeface="Arial"/>
                <a:hlinkClick r:id="rId8"/>
                <a:rtl val="0"/>
              </a:rPr>
              <a:t>https://pubmed.ncbi.nlm.nih.gov/2270237/</a:t>
            </a:r>
            <a:r>
              <a:rPr kumimoji="0" lang="fr-FR" sz="800" b="0" i="0" u="none" strike="noStrike" kern="0" cap="none" spc="0" normalizeH="0" baseline="0" noProof="0" dirty="0">
                <a:ln>
                  <a:noFill/>
                </a:ln>
                <a:solidFill>
                  <a:srgbClr val="000000"/>
                </a:solidFill>
                <a:effectLst/>
                <a:uLnTx/>
                <a:uFillTx/>
                <a:latin typeface="Arial"/>
                <a:cs typeface="Arial"/>
                <a:sym typeface="Arial"/>
                <a:rtl val="0"/>
              </a:rPr>
              <a:t>; </a:t>
            </a:r>
            <a:r>
              <a:rPr kumimoji="0" lang="fr-FR" sz="800" b="0" i="0" u="none" strike="noStrike" kern="0" cap="none" spc="0" normalizeH="0" baseline="0" noProof="0" dirty="0">
                <a:ln>
                  <a:noFill/>
                </a:ln>
                <a:solidFill>
                  <a:srgbClr val="000000"/>
                </a:solidFill>
                <a:effectLst/>
                <a:uLnTx/>
                <a:uFillTx/>
                <a:latin typeface="Arial"/>
                <a:cs typeface="Arial"/>
                <a:sym typeface="Arial"/>
                <a:hlinkClick r:id="rId9"/>
                <a:rtl val="0"/>
              </a:rPr>
              <a:t>https://www.nature.com/articles/srep39589</a:t>
            </a:r>
            <a:endParaRPr kumimoji="0" lang="fr-CA" sz="800" b="0" i="0" u="none" strike="noStrike" kern="0" cap="none" spc="0" normalizeH="0" baseline="0" noProof="0" dirty="0">
              <a:ln>
                <a:noFill/>
              </a:ln>
              <a:solidFill>
                <a:srgbClr val="000000"/>
              </a:solidFill>
              <a:effectLst/>
              <a:uLnTx/>
              <a:uFillTx/>
              <a:latin typeface="Arial"/>
              <a:cs typeface="Arial"/>
              <a:sym typeface="Arial"/>
              <a:rtl val="0"/>
            </a:endParaRPr>
          </a:p>
        </p:txBody>
      </p:sp>
      <p:sp>
        <p:nvSpPr>
          <p:cNvPr id="12" name="TextBox 11">
            <a:extLst>
              <a:ext uri="{FF2B5EF4-FFF2-40B4-BE49-F238E27FC236}">
                <a16:creationId xmlns:a16="http://schemas.microsoft.com/office/drawing/2014/main" id="{15F39842-FD76-72C1-BEB1-469584E2F283}"/>
              </a:ext>
            </a:extLst>
          </p:cNvPr>
          <p:cNvSpPr txBox="1"/>
          <p:nvPr/>
        </p:nvSpPr>
        <p:spPr>
          <a:xfrm>
            <a:off x="309069" y="915566"/>
            <a:ext cx="5847107" cy="738664"/>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CA" sz="1400" b="0" i="1" u="none" strike="noStrike" kern="0" cap="none" spc="0" normalizeH="0" baseline="0" noProof="0" dirty="0">
                <a:ln>
                  <a:noFill/>
                </a:ln>
                <a:solidFill>
                  <a:srgbClr val="000000"/>
                </a:solidFill>
                <a:effectLst/>
                <a:uLnTx/>
                <a:uFillTx/>
                <a:latin typeface="Arial"/>
                <a:cs typeface="Arial"/>
                <a:sym typeface="Arial"/>
                <a:rtl val="0"/>
              </a:rPr>
              <a:t>« Un modèle de communication où l'information circule des experts vers le public dans le but de changer les attitudes, les croyances ou les comportements des individus »</a:t>
            </a:r>
          </a:p>
        </p:txBody>
      </p:sp>
      <p:sp>
        <p:nvSpPr>
          <p:cNvPr id="20" name="Rectangle 19">
            <a:extLst>
              <a:ext uri="{FF2B5EF4-FFF2-40B4-BE49-F238E27FC236}">
                <a16:creationId xmlns:a16="http://schemas.microsoft.com/office/drawing/2014/main" id="{7CD408C1-98EC-C9DC-0440-CE15D7911326}"/>
              </a:ext>
            </a:extLst>
          </p:cNvPr>
          <p:cNvSpPr/>
          <p:nvPr/>
        </p:nvSpPr>
        <p:spPr>
          <a:xfrm rot="21227649">
            <a:off x="510429" y="1978132"/>
            <a:ext cx="3960440" cy="1008112"/>
          </a:xfrm>
          <a:prstGeom prst="rect">
            <a:avLst/>
          </a:prstGeom>
          <a:solidFill>
            <a:srgbClr val="FF0000"/>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CA" sz="2400" b="1" i="0" u="none" strike="noStrike" kern="0" cap="none" spc="0" normalizeH="0" baseline="0" noProof="0" dirty="0">
                <a:ln>
                  <a:noFill/>
                </a:ln>
                <a:solidFill>
                  <a:prstClr val="white"/>
                </a:solidFill>
                <a:effectLst/>
                <a:uLnTx/>
                <a:uFillTx/>
                <a:latin typeface="Calibri"/>
                <a:ea typeface="+mn-ea"/>
                <a:cs typeface="+mn-cs"/>
                <a:sym typeface="Arial"/>
                <a:rtl val="0"/>
              </a:rPr>
              <a:t>RAISONNEMENT</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CA" sz="2400" b="1" i="0" u="none" strike="noStrike" kern="0" cap="none" spc="0" normalizeH="0" baseline="0" noProof="0" dirty="0">
                <a:ln>
                  <a:noFill/>
                </a:ln>
                <a:solidFill>
                  <a:prstClr val="white"/>
                </a:solidFill>
                <a:effectLst/>
                <a:uLnTx/>
                <a:uFillTx/>
                <a:latin typeface="Calibri"/>
                <a:ea typeface="+mn-ea"/>
                <a:cs typeface="+mn-cs"/>
                <a:sym typeface="Arial"/>
                <a:rtl val="0"/>
              </a:rPr>
              <a:t>MOTIVÉ</a:t>
            </a:r>
          </a:p>
        </p:txBody>
      </p:sp>
      <p:sp>
        <p:nvSpPr>
          <p:cNvPr id="2" name="Rectangle 1">
            <a:extLst>
              <a:ext uri="{FF2B5EF4-FFF2-40B4-BE49-F238E27FC236}">
                <a16:creationId xmlns:a16="http://schemas.microsoft.com/office/drawing/2014/main" id="{CA571599-2599-EDD8-C9B8-0D921335BBEC}"/>
              </a:ext>
            </a:extLst>
          </p:cNvPr>
          <p:cNvSpPr/>
          <p:nvPr/>
        </p:nvSpPr>
        <p:spPr>
          <a:xfrm rot="497332">
            <a:off x="3406847" y="3188389"/>
            <a:ext cx="2546329" cy="1008112"/>
          </a:xfrm>
          <a:prstGeom prst="rect">
            <a:avLst/>
          </a:prstGeom>
          <a:solidFill>
            <a:srgbClr val="FFFF00"/>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CA" sz="2400" b="1" i="0" u="none" strike="noStrike" kern="0" cap="none" spc="0" normalizeH="0" baseline="0" noProof="0" dirty="0">
                <a:ln>
                  <a:noFill/>
                </a:ln>
                <a:solidFill>
                  <a:schemeClr val="tx1"/>
                </a:solidFill>
                <a:effectLst/>
                <a:uLnTx/>
                <a:uFillTx/>
                <a:latin typeface="Calibri"/>
                <a:ea typeface="+mn-ea"/>
                <a:cs typeface="+mn-cs"/>
                <a:sym typeface="Arial"/>
                <a:rtl val="0"/>
              </a:rPr>
              <a:t>« COGNITION CULTURELLE »</a:t>
            </a:r>
          </a:p>
        </p:txBody>
      </p:sp>
    </p:spTree>
    <p:extLst>
      <p:ext uri="{BB962C8B-B14F-4D97-AF65-F5344CB8AC3E}">
        <p14:creationId xmlns:p14="http://schemas.microsoft.com/office/powerpoint/2010/main" val="38991028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ppt_x"/>
                                          </p:val>
                                        </p:tav>
                                        <p:tav tm="100000">
                                          <p:val>
                                            <p:strVal val="#ppt_x"/>
                                          </p:val>
                                        </p:tav>
                                      </p:tavLst>
                                    </p:anim>
                                    <p:anim calcmode="lin" valueType="num">
                                      <p:cBhvr additive="base">
                                        <p:cTn id="8" dur="500" fill="hold"/>
                                        <p:tgtEl>
                                          <p:spTgt spid="16"/>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19"/>
                                        </p:tgtEl>
                                        <p:attrNameLst>
                                          <p:attrName>style.visibility</p:attrName>
                                        </p:attrNameLst>
                                      </p:cBhvr>
                                      <p:to>
                                        <p:strVal val="visible"/>
                                      </p:to>
                                    </p:set>
                                    <p:anim calcmode="lin" valueType="num">
                                      <p:cBhvr additive="base">
                                        <p:cTn id="12" dur="2000" fill="hold"/>
                                        <p:tgtEl>
                                          <p:spTgt spid="19"/>
                                        </p:tgtEl>
                                        <p:attrNameLst>
                                          <p:attrName>ppt_x</p:attrName>
                                        </p:attrNameLst>
                                      </p:cBhvr>
                                      <p:tavLst>
                                        <p:tav tm="0">
                                          <p:val>
                                            <p:strVal val="1+#ppt_w/2"/>
                                          </p:val>
                                        </p:tav>
                                        <p:tav tm="100000">
                                          <p:val>
                                            <p:strVal val="#ppt_x"/>
                                          </p:val>
                                        </p:tav>
                                      </p:tavLst>
                                    </p:anim>
                                    <p:anim calcmode="lin" valueType="num">
                                      <p:cBhvr additive="base">
                                        <p:cTn id="13" dur="2000" fill="hold"/>
                                        <p:tgtEl>
                                          <p:spTgt spid="19"/>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grpId="0" nodeType="clickEffect">
                                  <p:stCondLst>
                                    <p:cond delay="0"/>
                                  </p:stCondLst>
                                  <p:childTnLst>
                                    <p:set>
                                      <p:cBhvr>
                                        <p:cTn id="17" dur="1" fill="hold">
                                          <p:stCondLst>
                                            <p:cond delay="0"/>
                                          </p:stCondLst>
                                        </p:cTn>
                                        <p:tgtEl>
                                          <p:spTgt spid="20"/>
                                        </p:tgtEl>
                                        <p:attrNameLst>
                                          <p:attrName>style.visibility</p:attrName>
                                        </p:attrNameLst>
                                      </p:cBhvr>
                                      <p:to>
                                        <p:strVal val="visible"/>
                                      </p:to>
                                    </p:set>
                                    <p:animEffect transition="in" filter="fade">
                                      <p:cBhvr>
                                        <p:cTn id="18" dur="1000"/>
                                        <p:tgtEl>
                                          <p:spTgt spid="20"/>
                                        </p:tgtEl>
                                      </p:cBhvr>
                                    </p:animEffect>
                                    <p:anim calcmode="lin" valueType="num">
                                      <p:cBhvr>
                                        <p:cTn id="19" dur="1000" fill="hold"/>
                                        <p:tgtEl>
                                          <p:spTgt spid="20"/>
                                        </p:tgtEl>
                                        <p:attrNameLst>
                                          <p:attrName>ppt_x</p:attrName>
                                        </p:attrNameLst>
                                      </p:cBhvr>
                                      <p:tavLst>
                                        <p:tav tm="0">
                                          <p:val>
                                            <p:strVal val="#ppt_x"/>
                                          </p:val>
                                        </p:tav>
                                        <p:tav tm="100000">
                                          <p:val>
                                            <p:strVal val="#ppt_x"/>
                                          </p:val>
                                        </p:tav>
                                      </p:tavLst>
                                    </p:anim>
                                    <p:anim calcmode="lin" valueType="num">
                                      <p:cBhvr>
                                        <p:cTn id="20"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grpId="0" nodeType="click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fade">
                                      <p:cBhvr>
                                        <p:cTn id="25" dur="1000"/>
                                        <p:tgtEl>
                                          <p:spTgt spid="2"/>
                                        </p:tgtEl>
                                      </p:cBhvr>
                                    </p:animEffect>
                                    <p:anim calcmode="lin" valueType="num">
                                      <p:cBhvr>
                                        <p:cTn id="26" dur="1000" fill="hold"/>
                                        <p:tgtEl>
                                          <p:spTgt spid="2"/>
                                        </p:tgtEl>
                                        <p:attrNameLst>
                                          <p:attrName>ppt_x</p:attrName>
                                        </p:attrNameLst>
                                      </p:cBhvr>
                                      <p:tavLst>
                                        <p:tav tm="0">
                                          <p:val>
                                            <p:strVal val="#ppt_x"/>
                                          </p:val>
                                        </p:tav>
                                        <p:tav tm="100000">
                                          <p:val>
                                            <p:strVal val="#ppt_x"/>
                                          </p:val>
                                        </p:tav>
                                      </p:tavLst>
                                    </p:anim>
                                    <p:anim calcmode="lin" valueType="num">
                                      <p:cBhvr>
                                        <p:cTn id="27"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1039" name="Picture 1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13763" y="1347615"/>
            <a:ext cx="2263301" cy="31952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0" name="Picture 2" descr="Image result for gmo zombies">
            <a:extLst>
              <a:ext uri="{FF2B5EF4-FFF2-40B4-BE49-F238E27FC236}">
                <a16:creationId xmlns:a16="http://schemas.microsoft.com/office/drawing/2014/main" id="{EFCDBD9E-DD73-41B9-8043-6232350AED3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21379933">
            <a:off x="222009" y="1071479"/>
            <a:ext cx="2062911" cy="1787856"/>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F6928EE3-123C-4157-BF89-72E64BD1A901}"/>
              </a:ext>
            </a:extLst>
          </p:cNvPr>
          <p:cNvSpPr txBox="1"/>
          <p:nvPr/>
        </p:nvSpPr>
        <p:spPr>
          <a:xfrm>
            <a:off x="395536" y="195486"/>
            <a:ext cx="8496944" cy="1200329"/>
          </a:xfrm>
          <a:prstGeom prst="rect">
            <a:avLst/>
          </a:prstGeom>
          <a:noFill/>
        </p:spPr>
        <p:txBody>
          <a:bodyPr wrap="square">
            <a:spAutoFit/>
          </a:bodyPr>
          <a:lstStyle/>
          <a:p>
            <a:pPr marL="0" marR="0" lvl="0" indent="0" algn="ctr" defTabSz="514350" rtl="0" eaLnBrk="1" fontAlgn="auto" latinLnBrk="0" hangingPunct="1">
              <a:lnSpc>
                <a:spcPct val="100000"/>
              </a:lnSpc>
              <a:spcBef>
                <a:spcPts val="0"/>
              </a:spcBef>
              <a:spcAft>
                <a:spcPts val="0"/>
              </a:spcAft>
              <a:buClrTx/>
              <a:buSzTx/>
              <a:buFontTx/>
              <a:buNone/>
              <a:tabLst/>
              <a:defRPr/>
            </a:pPr>
            <a:r>
              <a:rPr kumimoji="0" lang="fr-FR" sz="3600" b="1" i="0" u="none" strike="noStrike" kern="1200" cap="none" spc="0" normalizeH="0" baseline="0" noProof="0" dirty="0">
                <a:ln>
                  <a:noFill/>
                </a:ln>
                <a:solidFill>
                  <a:prstClr val="white"/>
                </a:solidFill>
                <a:effectLst/>
                <a:uLnTx/>
                <a:uFillTx/>
                <a:latin typeface="Calibri"/>
                <a:ea typeface="+mn-ea"/>
                <a:cs typeface="Arial"/>
                <a:sym typeface="Arial"/>
                <a:rtl val="0"/>
              </a:rPr>
              <a:t>La plupart des « débats » scientifiques ne sont pas rationnels…</a:t>
            </a:r>
          </a:p>
        </p:txBody>
      </p:sp>
      <p:sp>
        <p:nvSpPr>
          <p:cNvPr id="8" name="TextBox 7">
            <a:extLst>
              <a:ext uri="{FF2B5EF4-FFF2-40B4-BE49-F238E27FC236}">
                <a16:creationId xmlns:a16="http://schemas.microsoft.com/office/drawing/2014/main" id="{81FD8D55-B959-4DFF-8405-6BC956D51E40}"/>
              </a:ext>
            </a:extLst>
          </p:cNvPr>
          <p:cNvSpPr txBox="1"/>
          <p:nvPr/>
        </p:nvSpPr>
        <p:spPr>
          <a:xfrm>
            <a:off x="4211960" y="3724376"/>
            <a:ext cx="3096344" cy="1200329"/>
          </a:xfrm>
          <a:prstGeom prst="rect">
            <a:avLst/>
          </a:prstGeom>
          <a:noFill/>
        </p:spPr>
        <p:txBody>
          <a:bodyPr wrap="square">
            <a:spAutoFit/>
          </a:bodyPr>
          <a:lstStyle/>
          <a:p>
            <a:pPr marL="0" marR="0" lvl="0" indent="0" algn="ctr" defTabSz="514350" rtl="0" eaLnBrk="1" fontAlgn="auto" latinLnBrk="0" hangingPunct="1">
              <a:lnSpc>
                <a:spcPct val="100000"/>
              </a:lnSpc>
              <a:spcBef>
                <a:spcPts val="0"/>
              </a:spcBef>
              <a:spcAft>
                <a:spcPts val="0"/>
              </a:spcAft>
              <a:buClrTx/>
              <a:buSzTx/>
              <a:buFontTx/>
              <a:buNone/>
              <a:tabLst/>
              <a:defRPr/>
            </a:pPr>
            <a:r>
              <a:rPr kumimoji="0" lang="fr-FR" sz="3600" b="1" i="0" u="none" strike="noStrike" kern="1200" cap="none" spc="0" normalizeH="0" baseline="0" noProof="0" dirty="0">
                <a:ln>
                  <a:noFill/>
                </a:ln>
                <a:solidFill>
                  <a:prstClr val="white"/>
                </a:solidFill>
                <a:effectLst/>
                <a:uLnTx/>
                <a:uFillTx/>
                <a:latin typeface="Calibri"/>
                <a:ea typeface="+mn-ea"/>
                <a:cs typeface="Arial"/>
                <a:sym typeface="Arial"/>
                <a:rtl val="0"/>
              </a:rPr>
              <a:t>… ils sont </a:t>
            </a:r>
            <a:r>
              <a:rPr kumimoji="0" lang="fr-FR" sz="3600" b="1" i="0" u="none" strike="noStrike" kern="1200" cap="none" spc="0" normalizeH="0" baseline="0" noProof="0" dirty="0">
                <a:ln>
                  <a:noFill/>
                </a:ln>
                <a:solidFill>
                  <a:srgbClr val="00FF00"/>
                </a:solidFill>
                <a:effectLst/>
                <a:uLnTx/>
                <a:uFillTx/>
                <a:latin typeface="Calibri"/>
                <a:ea typeface="+mn-ea"/>
                <a:cs typeface="Arial"/>
                <a:sym typeface="Arial"/>
                <a:rtl val="0"/>
              </a:rPr>
              <a:t>ÉMOTIONNELS</a:t>
            </a:r>
          </a:p>
        </p:txBody>
      </p:sp>
      <p:pic>
        <p:nvPicPr>
          <p:cNvPr id="9" name="Picture 8" descr="Image result for médecins vendus aux pharmaceutiques">
            <a:extLst>
              <a:ext uri="{FF2B5EF4-FFF2-40B4-BE49-F238E27FC236}">
                <a16:creationId xmlns:a16="http://schemas.microsoft.com/office/drawing/2014/main" id="{2A6FE52B-1D3F-44D2-B383-49A904F8EE9D}"/>
              </a:ext>
            </a:extLst>
          </p:cNvPr>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13913" b="24908"/>
          <a:stretch/>
        </p:blipFill>
        <p:spPr bwMode="auto">
          <a:xfrm>
            <a:off x="467544" y="3164585"/>
            <a:ext cx="1715184" cy="1649223"/>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2" descr="Remèdes mortels et crime organisé. Comment l'industrie pharmaceutique a  corrompu les services de santé - Format de poche | Presses de l'Université  Laval">
            <a:extLst>
              <a:ext uri="{FF2B5EF4-FFF2-40B4-BE49-F238E27FC236}">
                <a16:creationId xmlns:a16="http://schemas.microsoft.com/office/drawing/2014/main" id="{67DAEA6E-7E83-A17C-B53E-3F6A370C1E5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266604">
            <a:off x="2687360" y="1618313"/>
            <a:ext cx="1524600" cy="2510011"/>
          </a:xfrm>
          <a:prstGeom prst="rect">
            <a:avLst/>
          </a:prstGeom>
          <a:noFill/>
          <a:effectLst>
            <a:outerShdw blurRad="63500" sx="102000" sy="102000" algn="ctr" rotWithShape="0">
              <a:schemeClr val="bg1">
                <a:alpha val="40000"/>
              </a:schemeClr>
            </a:outerShdw>
          </a:effectLst>
          <a:extLst>
            <a:ext uri="{909E8E84-426E-40DD-AFC4-6F175D3DCCD1}">
              <a14:hiddenFill xmlns:a14="http://schemas.microsoft.com/office/drawing/2010/main">
                <a:solidFill>
                  <a:srgbClr val="FFFFFF"/>
                </a:solidFill>
              </a14:hiddenFill>
            </a:ext>
          </a:extLst>
        </p:spPr>
      </p:pic>
      <p:pic>
        <p:nvPicPr>
          <p:cNvPr id="2052" name="Picture 4" descr="Mafia médicale(La)">
            <a:extLst>
              <a:ext uri="{FF2B5EF4-FFF2-40B4-BE49-F238E27FC236}">
                <a16:creationId xmlns:a16="http://schemas.microsoft.com/office/drawing/2014/main" id="{580048CF-0CE4-1648-0E3F-43B15FEAD417}"/>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rot="21438116">
            <a:off x="4809328" y="1406081"/>
            <a:ext cx="1613817" cy="2190180"/>
          </a:xfrm>
          <a:prstGeom prst="rect">
            <a:avLst/>
          </a:prstGeom>
          <a:noFill/>
          <a:effectLst>
            <a:outerShdw blurRad="63500" sx="102000" sy="102000" algn="ctr" rotWithShape="0">
              <a:schemeClr val="bg1">
                <a:alpha val="40000"/>
              </a:scheme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921980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fade">
                                      <p:cBhvr>
                                        <p:cTn id="7" dur="500"/>
                                        <p:tgtEl>
                                          <p:spTgt spid="2050"/>
                                        </p:tgtEl>
                                      </p:cBhvr>
                                    </p:animEffect>
                                  </p:childTnLst>
                                </p:cTn>
                              </p:par>
                              <p:par>
                                <p:cTn id="8" presetID="10" presetClass="entr" presetSubtype="0"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500"/>
                                        <p:tgtEl>
                                          <p:spTgt spid="9"/>
                                        </p:tgtEl>
                                      </p:cBhvr>
                                    </p:animEffect>
                                  </p:childTnLst>
                                </p:cTn>
                              </p:par>
                              <p:par>
                                <p:cTn id="11" presetID="10" presetClass="entr" presetSubtype="0" fill="hold" nodeType="with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500"/>
                                        <p:tgtEl>
                                          <p:spTgt spid="2"/>
                                        </p:tgtEl>
                                      </p:cBhvr>
                                    </p:animEffect>
                                  </p:childTnLst>
                                </p:cTn>
                              </p:par>
                              <p:par>
                                <p:cTn id="14" presetID="10" presetClass="entr" presetSubtype="0" fill="hold" nodeType="withEffect">
                                  <p:stCondLst>
                                    <p:cond delay="0"/>
                                  </p:stCondLst>
                                  <p:childTnLst>
                                    <p:set>
                                      <p:cBhvr>
                                        <p:cTn id="15" dur="1" fill="hold">
                                          <p:stCondLst>
                                            <p:cond delay="0"/>
                                          </p:stCondLst>
                                        </p:cTn>
                                        <p:tgtEl>
                                          <p:spTgt spid="2052"/>
                                        </p:tgtEl>
                                        <p:attrNameLst>
                                          <p:attrName>style.visibility</p:attrName>
                                        </p:attrNameLst>
                                      </p:cBhvr>
                                      <p:to>
                                        <p:strVal val="visible"/>
                                      </p:to>
                                    </p:set>
                                    <p:animEffect transition="in" filter="fade">
                                      <p:cBhvr>
                                        <p:cTn id="16" dur="500"/>
                                        <p:tgtEl>
                                          <p:spTgt spid="2052"/>
                                        </p:tgtEl>
                                      </p:cBhvr>
                                    </p:animEffect>
                                  </p:childTnLst>
                                </p:cTn>
                              </p:par>
                              <p:par>
                                <p:cTn id="17" presetID="10" presetClass="entr" presetSubtype="0" fill="hold" nodeType="withEffect">
                                  <p:stCondLst>
                                    <p:cond delay="0"/>
                                  </p:stCondLst>
                                  <p:childTnLst>
                                    <p:set>
                                      <p:cBhvr>
                                        <p:cTn id="18" dur="1" fill="hold">
                                          <p:stCondLst>
                                            <p:cond delay="0"/>
                                          </p:stCondLst>
                                        </p:cTn>
                                        <p:tgtEl>
                                          <p:spTgt spid="1039"/>
                                        </p:tgtEl>
                                        <p:attrNameLst>
                                          <p:attrName>style.visibility</p:attrName>
                                        </p:attrNameLst>
                                      </p:cBhvr>
                                      <p:to>
                                        <p:strVal val="visible"/>
                                      </p:to>
                                    </p:set>
                                    <p:animEffect transition="in" filter="fade">
                                      <p:cBhvr>
                                        <p:cTn id="19" dur="500"/>
                                        <p:tgtEl>
                                          <p:spTgt spid="1039"/>
                                        </p:tgtEl>
                                      </p:cBhvr>
                                    </p:animEffect>
                                  </p:childTnLst>
                                </p:cTn>
                              </p:par>
                            </p:childTnLst>
                          </p:cTn>
                        </p:par>
                        <p:par>
                          <p:cTn id="20" fill="hold">
                            <p:stCondLst>
                              <p:cond delay="500"/>
                            </p:stCondLst>
                            <p:childTnLst>
                              <p:par>
                                <p:cTn id="21" presetID="2" presetClass="entr" presetSubtype="4"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500" fill="hold"/>
                                        <p:tgtEl>
                                          <p:spTgt spid="8"/>
                                        </p:tgtEl>
                                        <p:attrNameLst>
                                          <p:attrName>ppt_x</p:attrName>
                                        </p:attrNameLst>
                                      </p:cBhvr>
                                      <p:tavLst>
                                        <p:tav tm="0">
                                          <p:val>
                                            <p:strVal val="#ppt_x"/>
                                          </p:val>
                                        </p:tav>
                                        <p:tav tm="100000">
                                          <p:val>
                                            <p:strVal val="#ppt_x"/>
                                          </p:val>
                                        </p:tav>
                                      </p:tavLst>
                                    </p:anim>
                                    <p:anim calcmode="lin" valueType="num">
                                      <p:cBhvr additive="base">
                                        <p:cTn id="2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4" name="Picture 4" descr="Bibliothèque de Québec – Découvrir. Se divertir. Rêver. - Bibliothèques de  la ville de Québec">
            <a:extLst>
              <a:ext uri="{FF2B5EF4-FFF2-40B4-BE49-F238E27FC236}">
                <a16:creationId xmlns:a16="http://schemas.microsoft.com/office/drawing/2014/main" id="{C82E6E16-F56A-D182-359F-5554FEC9016B}"/>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3333" r="2962"/>
          <a:stretch/>
        </p:blipFill>
        <p:spPr bwMode="auto">
          <a:xfrm>
            <a:off x="0" y="0"/>
            <a:ext cx="9180512" cy="5143500"/>
          </a:xfrm>
          <a:prstGeom prst="rect">
            <a:avLst/>
          </a:prstGeom>
          <a:noFill/>
          <a:extLst>
            <a:ext uri="{909E8E84-426E-40DD-AFC4-6F175D3DCCD1}">
              <a14:hiddenFill xmlns:a14="http://schemas.microsoft.com/office/drawing/2010/main">
                <a:solidFill>
                  <a:srgbClr val="FFFFFF"/>
                </a:solidFill>
              </a14:hiddenFill>
            </a:ext>
          </a:extLst>
        </p:spPr>
      </p:pic>
      <p:pic>
        <p:nvPicPr>
          <p:cNvPr id="10242" name="Picture 2">
            <a:extLst>
              <a:ext uri="{FF2B5EF4-FFF2-40B4-BE49-F238E27FC236}">
                <a16:creationId xmlns:a16="http://schemas.microsoft.com/office/drawing/2014/main" id="{7D0EB92D-B9FB-1650-EA18-0626DE20D600}"/>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a:stretch/>
        </p:blipFill>
        <p:spPr bwMode="auto">
          <a:xfrm>
            <a:off x="539552" y="638105"/>
            <a:ext cx="3678875" cy="4587974"/>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7A0EA581-1B53-C9FC-B8F6-0C44E8D44EC5}"/>
              </a:ext>
            </a:extLst>
          </p:cNvPr>
          <p:cNvSpPr/>
          <p:nvPr/>
        </p:nvSpPr>
        <p:spPr>
          <a:xfrm>
            <a:off x="5713812" y="977235"/>
            <a:ext cx="2448272" cy="2952328"/>
          </a:xfrm>
          <a:prstGeom prst="rect">
            <a:avLst/>
          </a:prstGeom>
          <a:solidFill>
            <a:srgbClr val="FFFFFF">
              <a:alpha val="69804"/>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CA"/>
          </a:p>
        </p:txBody>
      </p:sp>
      <p:sp>
        <p:nvSpPr>
          <p:cNvPr id="2" name="Title 1">
            <a:extLst>
              <a:ext uri="{FF2B5EF4-FFF2-40B4-BE49-F238E27FC236}">
                <a16:creationId xmlns:a16="http://schemas.microsoft.com/office/drawing/2014/main" id="{35D7C397-DC35-DC7E-FABB-6734BD0A441A}"/>
              </a:ext>
            </a:extLst>
          </p:cNvPr>
          <p:cNvSpPr>
            <a:spLocks noGrp="1"/>
          </p:cNvSpPr>
          <p:nvPr>
            <p:ph type="title"/>
          </p:nvPr>
        </p:nvSpPr>
        <p:spPr>
          <a:xfrm>
            <a:off x="5800898" y="123478"/>
            <a:ext cx="2242592" cy="4495568"/>
          </a:xfrm>
        </p:spPr>
        <p:txBody>
          <a:bodyPr/>
          <a:lstStyle/>
          <a:p>
            <a:r>
              <a:rPr lang="fr-CA" dirty="0">
                <a:effectLst>
                  <a:outerShdw blurRad="38100" dist="38100" dir="2700000" algn="tl">
                    <a:srgbClr val="000000">
                      <a:alpha val="43137"/>
                    </a:srgbClr>
                  </a:outerShdw>
                </a:effectLst>
              </a:rPr>
              <a:t>LE CAS DES LIVRES</a:t>
            </a:r>
          </a:p>
        </p:txBody>
      </p:sp>
    </p:spTree>
    <p:extLst>
      <p:ext uri="{BB962C8B-B14F-4D97-AF65-F5344CB8AC3E}">
        <p14:creationId xmlns:p14="http://schemas.microsoft.com/office/powerpoint/2010/main" val="179368235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16FD1D0C-2DB3-7E37-27BE-1AFFFE40458F}"/>
              </a:ext>
            </a:extLst>
          </p:cNvPr>
          <p:cNvPicPr>
            <a:picLocks noChangeAspect="1"/>
          </p:cNvPicPr>
          <p:nvPr/>
        </p:nvPicPr>
        <p:blipFill>
          <a:blip r:embed="rId2"/>
          <a:stretch>
            <a:fillRect/>
          </a:stretch>
        </p:blipFill>
        <p:spPr>
          <a:xfrm>
            <a:off x="251520" y="146852"/>
            <a:ext cx="8710634" cy="4849795"/>
          </a:xfrm>
          <a:prstGeom prst="rect">
            <a:avLst/>
          </a:prstGeom>
        </p:spPr>
      </p:pic>
      <p:grpSp>
        <p:nvGrpSpPr>
          <p:cNvPr id="2" name="Group 1">
            <a:extLst>
              <a:ext uri="{FF2B5EF4-FFF2-40B4-BE49-F238E27FC236}">
                <a16:creationId xmlns:a16="http://schemas.microsoft.com/office/drawing/2014/main" id="{75A38C2D-34A6-0B5C-9DC3-31D592FDFA2B}"/>
              </a:ext>
            </a:extLst>
          </p:cNvPr>
          <p:cNvGrpSpPr/>
          <p:nvPr/>
        </p:nvGrpSpPr>
        <p:grpSpPr>
          <a:xfrm>
            <a:off x="3189874" y="425431"/>
            <a:ext cx="4378514" cy="2933136"/>
            <a:chOff x="3189874" y="425431"/>
            <a:chExt cx="4378514" cy="2933136"/>
          </a:xfrm>
        </p:grpSpPr>
        <p:sp>
          <p:nvSpPr>
            <p:cNvPr id="17" name="Rectangle 16">
              <a:extLst>
                <a:ext uri="{FF2B5EF4-FFF2-40B4-BE49-F238E27FC236}">
                  <a16:creationId xmlns:a16="http://schemas.microsoft.com/office/drawing/2014/main" id="{F7265443-DABC-D939-AA3B-8369C379B2FB}"/>
                </a:ext>
              </a:extLst>
            </p:cNvPr>
            <p:cNvSpPr/>
            <p:nvPr/>
          </p:nvSpPr>
          <p:spPr>
            <a:xfrm>
              <a:off x="6128228" y="1918407"/>
              <a:ext cx="1440160" cy="1440160"/>
            </a:xfrm>
            <a:prstGeom prst="rect">
              <a:avLst/>
            </a:prstGeom>
            <a:solidFill>
              <a:schemeClr val="tx1">
                <a:alpha val="65098"/>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CA"/>
            </a:p>
          </p:txBody>
        </p:sp>
        <p:sp>
          <p:nvSpPr>
            <p:cNvPr id="18" name="Rectangle 17">
              <a:extLst>
                <a:ext uri="{FF2B5EF4-FFF2-40B4-BE49-F238E27FC236}">
                  <a16:creationId xmlns:a16="http://schemas.microsoft.com/office/drawing/2014/main" id="{7947D376-9F10-01C4-8BBB-7A52DD8345B2}"/>
                </a:ext>
              </a:extLst>
            </p:cNvPr>
            <p:cNvSpPr/>
            <p:nvPr/>
          </p:nvSpPr>
          <p:spPr>
            <a:xfrm>
              <a:off x="4658409" y="425431"/>
              <a:ext cx="1440160" cy="1440160"/>
            </a:xfrm>
            <a:prstGeom prst="rect">
              <a:avLst/>
            </a:prstGeom>
            <a:solidFill>
              <a:schemeClr val="tx1">
                <a:alpha val="65098"/>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CA"/>
            </a:p>
          </p:txBody>
        </p:sp>
        <p:sp>
          <p:nvSpPr>
            <p:cNvPr id="19" name="Rectangle 18">
              <a:extLst>
                <a:ext uri="{FF2B5EF4-FFF2-40B4-BE49-F238E27FC236}">
                  <a16:creationId xmlns:a16="http://schemas.microsoft.com/office/drawing/2014/main" id="{AD5FC725-816C-4FB0-3962-1DA4344F4307}"/>
                </a:ext>
              </a:extLst>
            </p:cNvPr>
            <p:cNvSpPr/>
            <p:nvPr/>
          </p:nvSpPr>
          <p:spPr>
            <a:xfrm>
              <a:off x="3189874" y="1918407"/>
              <a:ext cx="1440160" cy="1440160"/>
            </a:xfrm>
            <a:prstGeom prst="rect">
              <a:avLst/>
            </a:prstGeom>
            <a:solidFill>
              <a:schemeClr val="tx1">
                <a:alpha val="65098"/>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CA"/>
            </a:p>
          </p:txBody>
        </p:sp>
      </p:grpSp>
      <p:grpSp>
        <p:nvGrpSpPr>
          <p:cNvPr id="43" name="Group 42">
            <a:extLst>
              <a:ext uri="{FF2B5EF4-FFF2-40B4-BE49-F238E27FC236}">
                <a16:creationId xmlns:a16="http://schemas.microsoft.com/office/drawing/2014/main" id="{3BABFD63-BC16-7041-8AC5-2F257A2C6600}"/>
              </a:ext>
            </a:extLst>
          </p:cNvPr>
          <p:cNvGrpSpPr/>
          <p:nvPr/>
        </p:nvGrpSpPr>
        <p:grpSpPr>
          <a:xfrm>
            <a:off x="251520" y="425431"/>
            <a:ext cx="8784976" cy="4466308"/>
            <a:chOff x="251520" y="425431"/>
            <a:chExt cx="8784976" cy="4466308"/>
          </a:xfrm>
        </p:grpSpPr>
        <p:sp>
          <p:nvSpPr>
            <p:cNvPr id="6" name="Rectangle 5">
              <a:extLst>
                <a:ext uri="{FF2B5EF4-FFF2-40B4-BE49-F238E27FC236}">
                  <a16:creationId xmlns:a16="http://schemas.microsoft.com/office/drawing/2014/main" id="{A9AD026C-CF79-48DB-8F23-3A12454FF574}"/>
                </a:ext>
              </a:extLst>
            </p:cNvPr>
            <p:cNvSpPr/>
            <p:nvPr/>
          </p:nvSpPr>
          <p:spPr>
            <a:xfrm>
              <a:off x="251520" y="425431"/>
              <a:ext cx="1440160" cy="1440160"/>
            </a:xfrm>
            <a:prstGeom prst="rect">
              <a:avLst/>
            </a:prstGeom>
            <a:solidFill>
              <a:srgbClr val="FF0000">
                <a:alpha val="65098"/>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CA"/>
            </a:p>
          </p:txBody>
        </p:sp>
        <p:sp>
          <p:nvSpPr>
            <p:cNvPr id="7" name="Rectangle 6">
              <a:extLst>
                <a:ext uri="{FF2B5EF4-FFF2-40B4-BE49-F238E27FC236}">
                  <a16:creationId xmlns:a16="http://schemas.microsoft.com/office/drawing/2014/main" id="{F9ED4434-7A5C-10FE-0ECA-8A1901D8F332}"/>
                </a:ext>
              </a:extLst>
            </p:cNvPr>
            <p:cNvSpPr/>
            <p:nvPr/>
          </p:nvSpPr>
          <p:spPr>
            <a:xfrm>
              <a:off x="1720483" y="425431"/>
              <a:ext cx="1440160" cy="1440160"/>
            </a:xfrm>
            <a:prstGeom prst="rect">
              <a:avLst/>
            </a:prstGeom>
            <a:solidFill>
              <a:srgbClr val="FF0000">
                <a:alpha val="65098"/>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CA"/>
            </a:p>
          </p:txBody>
        </p:sp>
        <p:sp>
          <p:nvSpPr>
            <p:cNvPr id="8" name="Rectangle 7">
              <a:extLst>
                <a:ext uri="{FF2B5EF4-FFF2-40B4-BE49-F238E27FC236}">
                  <a16:creationId xmlns:a16="http://schemas.microsoft.com/office/drawing/2014/main" id="{890E058F-1FA3-85ED-2EC5-29DA00F07748}"/>
                </a:ext>
              </a:extLst>
            </p:cNvPr>
            <p:cNvSpPr/>
            <p:nvPr/>
          </p:nvSpPr>
          <p:spPr>
            <a:xfrm>
              <a:off x="6127372" y="425431"/>
              <a:ext cx="1440160" cy="1440160"/>
            </a:xfrm>
            <a:prstGeom prst="rect">
              <a:avLst/>
            </a:prstGeom>
            <a:solidFill>
              <a:srgbClr val="FF0000">
                <a:alpha val="65098"/>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CA"/>
            </a:p>
          </p:txBody>
        </p:sp>
        <p:sp>
          <p:nvSpPr>
            <p:cNvPr id="9" name="Rectangle 8">
              <a:extLst>
                <a:ext uri="{FF2B5EF4-FFF2-40B4-BE49-F238E27FC236}">
                  <a16:creationId xmlns:a16="http://schemas.microsoft.com/office/drawing/2014/main" id="{D9120D56-D35A-3BF9-A49D-D187A68FE068}"/>
                </a:ext>
              </a:extLst>
            </p:cNvPr>
            <p:cNvSpPr/>
            <p:nvPr/>
          </p:nvSpPr>
          <p:spPr>
            <a:xfrm>
              <a:off x="7596336" y="425431"/>
              <a:ext cx="1440160" cy="1440160"/>
            </a:xfrm>
            <a:prstGeom prst="rect">
              <a:avLst/>
            </a:prstGeom>
            <a:solidFill>
              <a:srgbClr val="FF0000">
                <a:alpha val="65098"/>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CA"/>
            </a:p>
          </p:txBody>
        </p:sp>
        <p:sp>
          <p:nvSpPr>
            <p:cNvPr id="10" name="Rectangle 9">
              <a:extLst>
                <a:ext uri="{FF2B5EF4-FFF2-40B4-BE49-F238E27FC236}">
                  <a16:creationId xmlns:a16="http://schemas.microsoft.com/office/drawing/2014/main" id="{37AB2189-DA46-FB88-CD69-C363E6ACDD3C}"/>
                </a:ext>
              </a:extLst>
            </p:cNvPr>
            <p:cNvSpPr/>
            <p:nvPr/>
          </p:nvSpPr>
          <p:spPr>
            <a:xfrm>
              <a:off x="251520" y="1918407"/>
              <a:ext cx="1440160" cy="1440160"/>
            </a:xfrm>
            <a:prstGeom prst="rect">
              <a:avLst/>
            </a:prstGeom>
            <a:solidFill>
              <a:srgbClr val="FF0000">
                <a:alpha val="65098"/>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CA"/>
            </a:p>
          </p:txBody>
        </p:sp>
        <p:sp>
          <p:nvSpPr>
            <p:cNvPr id="11" name="Rectangle 10">
              <a:extLst>
                <a:ext uri="{FF2B5EF4-FFF2-40B4-BE49-F238E27FC236}">
                  <a16:creationId xmlns:a16="http://schemas.microsoft.com/office/drawing/2014/main" id="{2162268D-71E9-3060-79EF-BA16B84F6C91}"/>
                </a:ext>
              </a:extLst>
            </p:cNvPr>
            <p:cNvSpPr/>
            <p:nvPr/>
          </p:nvSpPr>
          <p:spPr>
            <a:xfrm>
              <a:off x="1720697" y="1918407"/>
              <a:ext cx="1440160" cy="1440160"/>
            </a:xfrm>
            <a:prstGeom prst="rect">
              <a:avLst/>
            </a:prstGeom>
            <a:solidFill>
              <a:srgbClr val="FF0000">
                <a:alpha val="65098"/>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CA"/>
            </a:p>
          </p:txBody>
        </p:sp>
        <p:sp>
          <p:nvSpPr>
            <p:cNvPr id="12" name="Rectangle 11">
              <a:extLst>
                <a:ext uri="{FF2B5EF4-FFF2-40B4-BE49-F238E27FC236}">
                  <a16:creationId xmlns:a16="http://schemas.microsoft.com/office/drawing/2014/main" id="{028D3CF4-1DD1-3032-6832-C49A4A3B07A8}"/>
                </a:ext>
              </a:extLst>
            </p:cNvPr>
            <p:cNvSpPr/>
            <p:nvPr/>
          </p:nvSpPr>
          <p:spPr>
            <a:xfrm>
              <a:off x="4659051" y="1918407"/>
              <a:ext cx="1440160" cy="1440160"/>
            </a:xfrm>
            <a:prstGeom prst="rect">
              <a:avLst/>
            </a:prstGeom>
            <a:solidFill>
              <a:srgbClr val="FF0000">
                <a:alpha val="65098"/>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CA"/>
            </a:p>
          </p:txBody>
        </p:sp>
        <p:sp>
          <p:nvSpPr>
            <p:cNvPr id="13" name="Rectangle 12">
              <a:extLst>
                <a:ext uri="{FF2B5EF4-FFF2-40B4-BE49-F238E27FC236}">
                  <a16:creationId xmlns:a16="http://schemas.microsoft.com/office/drawing/2014/main" id="{56082FA8-CDF4-4F98-CB7F-144B097E00F2}"/>
                </a:ext>
              </a:extLst>
            </p:cNvPr>
            <p:cNvSpPr/>
            <p:nvPr/>
          </p:nvSpPr>
          <p:spPr>
            <a:xfrm>
              <a:off x="254100" y="3451579"/>
              <a:ext cx="1440160" cy="1440160"/>
            </a:xfrm>
            <a:prstGeom prst="rect">
              <a:avLst/>
            </a:prstGeom>
            <a:solidFill>
              <a:srgbClr val="FF0000">
                <a:alpha val="65098"/>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CA"/>
            </a:p>
          </p:txBody>
        </p:sp>
        <p:sp>
          <p:nvSpPr>
            <p:cNvPr id="14" name="Rectangle 13">
              <a:extLst>
                <a:ext uri="{FF2B5EF4-FFF2-40B4-BE49-F238E27FC236}">
                  <a16:creationId xmlns:a16="http://schemas.microsoft.com/office/drawing/2014/main" id="{E8BC2086-30AF-B4C4-52E6-17D0852CA151}"/>
                </a:ext>
              </a:extLst>
            </p:cNvPr>
            <p:cNvSpPr/>
            <p:nvPr/>
          </p:nvSpPr>
          <p:spPr>
            <a:xfrm>
              <a:off x="1723636" y="3451579"/>
              <a:ext cx="1440160" cy="1440160"/>
            </a:xfrm>
            <a:prstGeom prst="rect">
              <a:avLst/>
            </a:prstGeom>
            <a:solidFill>
              <a:srgbClr val="FF0000">
                <a:alpha val="65098"/>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CA"/>
            </a:p>
          </p:txBody>
        </p:sp>
        <p:sp>
          <p:nvSpPr>
            <p:cNvPr id="16" name="Rectangle 15">
              <a:extLst>
                <a:ext uri="{FF2B5EF4-FFF2-40B4-BE49-F238E27FC236}">
                  <a16:creationId xmlns:a16="http://schemas.microsoft.com/office/drawing/2014/main" id="{7B3AC20B-D3AB-7886-28F8-5472354811CC}"/>
                </a:ext>
              </a:extLst>
            </p:cNvPr>
            <p:cNvSpPr/>
            <p:nvPr/>
          </p:nvSpPr>
          <p:spPr>
            <a:xfrm>
              <a:off x="4662708" y="3451579"/>
              <a:ext cx="1440160" cy="1440160"/>
            </a:xfrm>
            <a:prstGeom prst="rect">
              <a:avLst/>
            </a:prstGeom>
            <a:solidFill>
              <a:srgbClr val="FF0000">
                <a:alpha val="65098"/>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CA"/>
            </a:p>
          </p:txBody>
        </p:sp>
        <p:sp>
          <p:nvSpPr>
            <p:cNvPr id="22" name="Rectangle 21">
              <a:extLst>
                <a:ext uri="{FF2B5EF4-FFF2-40B4-BE49-F238E27FC236}">
                  <a16:creationId xmlns:a16="http://schemas.microsoft.com/office/drawing/2014/main" id="{1E9549F0-0E2E-F378-565C-A9F4412A3AA2}"/>
                </a:ext>
              </a:extLst>
            </p:cNvPr>
            <p:cNvSpPr/>
            <p:nvPr/>
          </p:nvSpPr>
          <p:spPr>
            <a:xfrm>
              <a:off x="6132244" y="3451579"/>
              <a:ext cx="1440160" cy="1440160"/>
            </a:xfrm>
            <a:prstGeom prst="rect">
              <a:avLst/>
            </a:prstGeom>
            <a:solidFill>
              <a:srgbClr val="FF0000">
                <a:alpha val="65098"/>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CA"/>
            </a:p>
          </p:txBody>
        </p:sp>
      </p:grpSp>
      <p:grpSp>
        <p:nvGrpSpPr>
          <p:cNvPr id="42" name="Group 41">
            <a:extLst>
              <a:ext uri="{FF2B5EF4-FFF2-40B4-BE49-F238E27FC236}">
                <a16:creationId xmlns:a16="http://schemas.microsoft.com/office/drawing/2014/main" id="{C7E9F14B-BD4C-DC17-AE5A-106FFCDD65EB}"/>
              </a:ext>
            </a:extLst>
          </p:cNvPr>
          <p:cNvGrpSpPr/>
          <p:nvPr/>
        </p:nvGrpSpPr>
        <p:grpSpPr>
          <a:xfrm>
            <a:off x="3189446" y="425431"/>
            <a:ext cx="5852495" cy="4466308"/>
            <a:chOff x="3189446" y="425431"/>
            <a:chExt cx="5852495" cy="4466308"/>
          </a:xfrm>
        </p:grpSpPr>
        <p:sp>
          <p:nvSpPr>
            <p:cNvPr id="15" name="Rectangle 14">
              <a:extLst>
                <a:ext uri="{FF2B5EF4-FFF2-40B4-BE49-F238E27FC236}">
                  <a16:creationId xmlns:a16="http://schemas.microsoft.com/office/drawing/2014/main" id="{4C653019-8536-9D9F-969C-641CC29DE08C}"/>
                </a:ext>
              </a:extLst>
            </p:cNvPr>
            <p:cNvSpPr/>
            <p:nvPr/>
          </p:nvSpPr>
          <p:spPr>
            <a:xfrm>
              <a:off x="3193172" y="3451579"/>
              <a:ext cx="1440160" cy="1440160"/>
            </a:xfrm>
            <a:prstGeom prst="rect">
              <a:avLst/>
            </a:prstGeom>
            <a:solidFill>
              <a:schemeClr val="accent6">
                <a:lumMod val="75000"/>
                <a:alpha val="65098"/>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CA"/>
            </a:p>
          </p:txBody>
        </p:sp>
        <p:sp>
          <p:nvSpPr>
            <p:cNvPr id="20" name="Rectangle 19">
              <a:extLst>
                <a:ext uri="{FF2B5EF4-FFF2-40B4-BE49-F238E27FC236}">
                  <a16:creationId xmlns:a16="http://schemas.microsoft.com/office/drawing/2014/main" id="{27618965-0C3C-C621-BFE4-4AA35E65A0A3}"/>
                </a:ext>
              </a:extLst>
            </p:cNvPr>
            <p:cNvSpPr/>
            <p:nvPr/>
          </p:nvSpPr>
          <p:spPr>
            <a:xfrm>
              <a:off x="3189446" y="425431"/>
              <a:ext cx="1440160" cy="1440160"/>
            </a:xfrm>
            <a:prstGeom prst="rect">
              <a:avLst/>
            </a:prstGeom>
            <a:solidFill>
              <a:schemeClr val="accent6">
                <a:lumMod val="75000"/>
                <a:alpha val="65098"/>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CA"/>
            </a:p>
          </p:txBody>
        </p:sp>
        <p:sp>
          <p:nvSpPr>
            <p:cNvPr id="21" name="Rectangle 20">
              <a:extLst>
                <a:ext uri="{FF2B5EF4-FFF2-40B4-BE49-F238E27FC236}">
                  <a16:creationId xmlns:a16="http://schemas.microsoft.com/office/drawing/2014/main" id="{78AF6445-DAEF-2EFD-1C7D-41DAAE7EC284}"/>
                </a:ext>
              </a:extLst>
            </p:cNvPr>
            <p:cNvSpPr/>
            <p:nvPr/>
          </p:nvSpPr>
          <p:spPr>
            <a:xfrm>
              <a:off x="7597403" y="1918407"/>
              <a:ext cx="1440160" cy="1440160"/>
            </a:xfrm>
            <a:prstGeom prst="rect">
              <a:avLst/>
            </a:prstGeom>
            <a:solidFill>
              <a:schemeClr val="accent6">
                <a:lumMod val="75000"/>
                <a:alpha val="65098"/>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CA"/>
            </a:p>
          </p:txBody>
        </p:sp>
        <p:sp>
          <p:nvSpPr>
            <p:cNvPr id="23" name="Rectangle 22">
              <a:extLst>
                <a:ext uri="{FF2B5EF4-FFF2-40B4-BE49-F238E27FC236}">
                  <a16:creationId xmlns:a16="http://schemas.microsoft.com/office/drawing/2014/main" id="{F6CE3ABB-419C-4384-F15F-DB6B27AC6A16}"/>
                </a:ext>
              </a:extLst>
            </p:cNvPr>
            <p:cNvSpPr/>
            <p:nvPr/>
          </p:nvSpPr>
          <p:spPr>
            <a:xfrm>
              <a:off x="7601781" y="3451579"/>
              <a:ext cx="1440160" cy="1440160"/>
            </a:xfrm>
            <a:prstGeom prst="rect">
              <a:avLst/>
            </a:prstGeom>
            <a:solidFill>
              <a:schemeClr val="accent6">
                <a:lumMod val="75000"/>
                <a:alpha val="65098"/>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CA"/>
            </a:p>
          </p:txBody>
        </p:sp>
      </p:grpSp>
      <p:grpSp>
        <p:nvGrpSpPr>
          <p:cNvPr id="41" name="Group 40">
            <a:extLst>
              <a:ext uri="{FF2B5EF4-FFF2-40B4-BE49-F238E27FC236}">
                <a16:creationId xmlns:a16="http://schemas.microsoft.com/office/drawing/2014/main" id="{2F0DBC3B-9B59-2252-D37A-CC8598DA64C5}"/>
              </a:ext>
            </a:extLst>
          </p:cNvPr>
          <p:cNvGrpSpPr/>
          <p:nvPr/>
        </p:nvGrpSpPr>
        <p:grpSpPr>
          <a:xfrm>
            <a:off x="314985" y="822343"/>
            <a:ext cx="8683093" cy="3579224"/>
            <a:chOff x="314985" y="822343"/>
            <a:chExt cx="8683093" cy="3579224"/>
          </a:xfrm>
        </p:grpSpPr>
        <p:sp>
          <p:nvSpPr>
            <p:cNvPr id="25" name="TextBox 24">
              <a:extLst>
                <a:ext uri="{FF2B5EF4-FFF2-40B4-BE49-F238E27FC236}">
                  <a16:creationId xmlns:a16="http://schemas.microsoft.com/office/drawing/2014/main" id="{101440FF-A774-E5D9-C552-8D0F755F15FD}"/>
                </a:ext>
              </a:extLst>
            </p:cNvPr>
            <p:cNvSpPr txBox="1"/>
            <p:nvPr/>
          </p:nvSpPr>
          <p:spPr>
            <a:xfrm>
              <a:off x="344552" y="986914"/>
              <a:ext cx="1296144" cy="276999"/>
            </a:xfrm>
            <a:prstGeom prst="rect">
              <a:avLst/>
            </a:prstGeom>
            <a:noFill/>
          </p:spPr>
          <p:txBody>
            <a:bodyPr wrap="square" rtlCol="0">
              <a:spAutoFit/>
            </a:bodyPr>
            <a:lstStyle/>
            <a:p>
              <a:r>
                <a:rPr lang="fr-CA" sz="1200" b="1" dirty="0"/>
                <a:t>Pseudoscience</a:t>
              </a:r>
            </a:p>
          </p:txBody>
        </p:sp>
        <p:sp>
          <p:nvSpPr>
            <p:cNvPr id="26" name="TextBox 25">
              <a:extLst>
                <a:ext uri="{FF2B5EF4-FFF2-40B4-BE49-F238E27FC236}">
                  <a16:creationId xmlns:a16="http://schemas.microsoft.com/office/drawing/2014/main" id="{838FFA66-15C0-2B74-2274-36D7FCAF8722}"/>
                </a:ext>
              </a:extLst>
            </p:cNvPr>
            <p:cNvSpPr txBox="1"/>
            <p:nvPr/>
          </p:nvSpPr>
          <p:spPr>
            <a:xfrm>
              <a:off x="1813515" y="914678"/>
              <a:ext cx="1296144" cy="461665"/>
            </a:xfrm>
            <a:prstGeom prst="rect">
              <a:avLst/>
            </a:prstGeom>
            <a:noFill/>
          </p:spPr>
          <p:txBody>
            <a:bodyPr wrap="square" rtlCol="0">
              <a:spAutoFit/>
            </a:bodyPr>
            <a:lstStyle/>
            <a:p>
              <a:pPr algn="ctr"/>
              <a:r>
                <a:rPr lang="fr-CA" sz="1200" b="1" dirty="0"/>
                <a:t>Contre le consensus</a:t>
              </a:r>
            </a:p>
          </p:txBody>
        </p:sp>
        <p:sp>
          <p:nvSpPr>
            <p:cNvPr id="28" name="TextBox 27">
              <a:extLst>
                <a:ext uri="{FF2B5EF4-FFF2-40B4-BE49-F238E27FC236}">
                  <a16:creationId xmlns:a16="http://schemas.microsoft.com/office/drawing/2014/main" id="{534BD367-721B-4A03-0941-1D2F1A3864E1}"/>
                </a:ext>
              </a:extLst>
            </p:cNvPr>
            <p:cNvSpPr txBox="1"/>
            <p:nvPr/>
          </p:nvSpPr>
          <p:spPr>
            <a:xfrm>
              <a:off x="6182106" y="822343"/>
              <a:ext cx="1360373" cy="646331"/>
            </a:xfrm>
            <a:prstGeom prst="rect">
              <a:avLst/>
            </a:prstGeom>
            <a:noFill/>
          </p:spPr>
          <p:txBody>
            <a:bodyPr wrap="square" rtlCol="0">
              <a:spAutoFit/>
            </a:bodyPr>
            <a:lstStyle/>
            <a:p>
              <a:pPr algn="ctr"/>
              <a:r>
                <a:rPr lang="fr-CA" sz="1200" b="1" dirty="0"/>
                <a:t>Suppléments, médicaments non-appropriés</a:t>
              </a:r>
            </a:p>
          </p:txBody>
        </p:sp>
        <p:sp>
          <p:nvSpPr>
            <p:cNvPr id="29" name="TextBox 28">
              <a:extLst>
                <a:ext uri="{FF2B5EF4-FFF2-40B4-BE49-F238E27FC236}">
                  <a16:creationId xmlns:a16="http://schemas.microsoft.com/office/drawing/2014/main" id="{46B0453D-197F-E867-86E8-3D02946AE3FA}"/>
                </a:ext>
              </a:extLst>
            </p:cNvPr>
            <p:cNvSpPr txBox="1"/>
            <p:nvPr/>
          </p:nvSpPr>
          <p:spPr>
            <a:xfrm>
              <a:off x="1781400" y="2309139"/>
              <a:ext cx="1360373" cy="646331"/>
            </a:xfrm>
            <a:prstGeom prst="rect">
              <a:avLst/>
            </a:prstGeom>
            <a:noFill/>
          </p:spPr>
          <p:txBody>
            <a:bodyPr wrap="square" rtlCol="0">
              <a:spAutoFit/>
            </a:bodyPr>
            <a:lstStyle/>
            <a:p>
              <a:pPr algn="ctr"/>
              <a:r>
                <a:rPr lang="fr-CA" sz="1200" b="1" dirty="0"/>
                <a:t>Suppléments, médicaments non-appropriés</a:t>
              </a:r>
            </a:p>
          </p:txBody>
        </p:sp>
        <p:sp>
          <p:nvSpPr>
            <p:cNvPr id="30" name="TextBox 29">
              <a:extLst>
                <a:ext uri="{FF2B5EF4-FFF2-40B4-BE49-F238E27FC236}">
                  <a16:creationId xmlns:a16="http://schemas.microsoft.com/office/drawing/2014/main" id="{B8921D7B-EE45-F25E-D616-72DA3BCEC86C}"/>
                </a:ext>
              </a:extLst>
            </p:cNvPr>
            <p:cNvSpPr txBox="1"/>
            <p:nvPr/>
          </p:nvSpPr>
          <p:spPr>
            <a:xfrm>
              <a:off x="314985" y="2385146"/>
              <a:ext cx="1296144" cy="461665"/>
            </a:xfrm>
            <a:prstGeom prst="rect">
              <a:avLst/>
            </a:prstGeom>
            <a:noFill/>
          </p:spPr>
          <p:txBody>
            <a:bodyPr wrap="square" rtlCol="0">
              <a:spAutoFit/>
            </a:bodyPr>
            <a:lstStyle/>
            <a:p>
              <a:pPr algn="ctr"/>
              <a:r>
                <a:rPr lang="fr-CA" sz="1200" b="1" dirty="0"/>
                <a:t>Contre le consensus</a:t>
              </a:r>
            </a:p>
          </p:txBody>
        </p:sp>
        <p:sp>
          <p:nvSpPr>
            <p:cNvPr id="31" name="TextBox 30">
              <a:extLst>
                <a:ext uri="{FF2B5EF4-FFF2-40B4-BE49-F238E27FC236}">
                  <a16:creationId xmlns:a16="http://schemas.microsoft.com/office/drawing/2014/main" id="{717298BA-CC36-D4DF-687D-293FA2CD18C6}"/>
                </a:ext>
              </a:extLst>
            </p:cNvPr>
            <p:cNvSpPr txBox="1"/>
            <p:nvPr/>
          </p:nvSpPr>
          <p:spPr>
            <a:xfrm>
              <a:off x="317476" y="3925753"/>
              <a:ext cx="1368152" cy="461665"/>
            </a:xfrm>
            <a:prstGeom prst="rect">
              <a:avLst/>
            </a:prstGeom>
            <a:noFill/>
          </p:spPr>
          <p:txBody>
            <a:bodyPr wrap="square" rtlCol="0">
              <a:spAutoFit/>
            </a:bodyPr>
            <a:lstStyle/>
            <a:p>
              <a:pPr algn="ctr"/>
              <a:r>
                <a:rPr lang="fr-CA" sz="1200" b="1" dirty="0"/>
                <a:t>Pseudoscience, radicalisation</a:t>
              </a:r>
            </a:p>
          </p:txBody>
        </p:sp>
        <p:sp>
          <p:nvSpPr>
            <p:cNvPr id="32" name="TextBox 31">
              <a:extLst>
                <a:ext uri="{FF2B5EF4-FFF2-40B4-BE49-F238E27FC236}">
                  <a16:creationId xmlns:a16="http://schemas.microsoft.com/office/drawing/2014/main" id="{696885A8-6DDB-D598-044A-A977B4F8BDBF}"/>
                </a:ext>
              </a:extLst>
            </p:cNvPr>
            <p:cNvSpPr txBox="1"/>
            <p:nvPr/>
          </p:nvSpPr>
          <p:spPr>
            <a:xfrm>
              <a:off x="1773621" y="3939902"/>
              <a:ext cx="1368152" cy="461665"/>
            </a:xfrm>
            <a:prstGeom prst="rect">
              <a:avLst/>
            </a:prstGeom>
            <a:noFill/>
          </p:spPr>
          <p:txBody>
            <a:bodyPr wrap="square" rtlCol="0">
              <a:spAutoFit/>
            </a:bodyPr>
            <a:lstStyle/>
            <a:p>
              <a:pPr algn="ctr"/>
              <a:r>
                <a:rPr lang="fr-CA" sz="1200" b="1" dirty="0"/>
                <a:t>Cherry picking historique</a:t>
              </a:r>
            </a:p>
          </p:txBody>
        </p:sp>
        <p:sp>
          <p:nvSpPr>
            <p:cNvPr id="33" name="TextBox 32">
              <a:extLst>
                <a:ext uri="{FF2B5EF4-FFF2-40B4-BE49-F238E27FC236}">
                  <a16:creationId xmlns:a16="http://schemas.microsoft.com/office/drawing/2014/main" id="{C7088581-AF90-DB4D-F2E4-7FE200FCC67B}"/>
                </a:ext>
              </a:extLst>
            </p:cNvPr>
            <p:cNvSpPr txBox="1"/>
            <p:nvPr/>
          </p:nvSpPr>
          <p:spPr>
            <a:xfrm>
              <a:off x="3243026" y="4030266"/>
              <a:ext cx="1368152" cy="276999"/>
            </a:xfrm>
            <a:prstGeom prst="rect">
              <a:avLst/>
            </a:prstGeom>
            <a:noFill/>
          </p:spPr>
          <p:txBody>
            <a:bodyPr wrap="square" rtlCol="0">
              <a:spAutoFit/>
            </a:bodyPr>
            <a:lstStyle/>
            <a:p>
              <a:pPr algn="ctr"/>
              <a:r>
                <a:rPr lang="fr-CA" sz="1200" b="1" dirty="0"/>
                <a:t>Controversé</a:t>
              </a:r>
            </a:p>
          </p:txBody>
        </p:sp>
        <p:sp>
          <p:nvSpPr>
            <p:cNvPr id="34" name="TextBox 33">
              <a:extLst>
                <a:ext uri="{FF2B5EF4-FFF2-40B4-BE49-F238E27FC236}">
                  <a16:creationId xmlns:a16="http://schemas.microsoft.com/office/drawing/2014/main" id="{745CDD35-4C9C-DD25-282F-2FA0EF46A2C4}"/>
                </a:ext>
              </a:extLst>
            </p:cNvPr>
            <p:cNvSpPr txBox="1"/>
            <p:nvPr/>
          </p:nvSpPr>
          <p:spPr>
            <a:xfrm>
              <a:off x="4730417" y="4011910"/>
              <a:ext cx="1296144" cy="276999"/>
            </a:xfrm>
            <a:prstGeom prst="rect">
              <a:avLst/>
            </a:prstGeom>
            <a:noFill/>
          </p:spPr>
          <p:txBody>
            <a:bodyPr wrap="square" rtlCol="0">
              <a:spAutoFit/>
            </a:bodyPr>
            <a:lstStyle/>
            <a:p>
              <a:r>
                <a:rPr lang="fr-CA" sz="1200" b="1" dirty="0"/>
                <a:t>Pseudoscience</a:t>
              </a:r>
            </a:p>
          </p:txBody>
        </p:sp>
        <p:sp>
          <p:nvSpPr>
            <p:cNvPr id="35" name="TextBox 34">
              <a:extLst>
                <a:ext uri="{FF2B5EF4-FFF2-40B4-BE49-F238E27FC236}">
                  <a16:creationId xmlns:a16="http://schemas.microsoft.com/office/drawing/2014/main" id="{0FAFCCE6-BC1A-2DD3-035F-9CF0EF255432}"/>
                </a:ext>
              </a:extLst>
            </p:cNvPr>
            <p:cNvSpPr txBox="1"/>
            <p:nvPr/>
          </p:nvSpPr>
          <p:spPr>
            <a:xfrm>
              <a:off x="4765617" y="2520085"/>
              <a:ext cx="1296144" cy="276999"/>
            </a:xfrm>
            <a:prstGeom prst="rect">
              <a:avLst/>
            </a:prstGeom>
            <a:noFill/>
          </p:spPr>
          <p:txBody>
            <a:bodyPr wrap="square" rtlCol="0">
              <a:spAutoFit/>
            </a:bodyPr>
            <a:lstStyle/>
            <a:p>
              <a:r>
                <a:rPr lang="fr-CA" sz="1200" b="1" dirty="0"/>
                <a:t>Perte de poids</a:t>
              </a:r>
            </a:p>
          </p:txBody>
        </p:sp>
        <p:sp>
          <p:nvSpPr>
            <p:cNvPr id="36" name="TextBox 35">
              <a:extLst>
                <a:ext uri="{FF2B5EF4-FFF2-40B4-BE49-F238E27FC236}">
                  <a16:creationId xmlns:a16="http://schemas.microsoft.com/office/drawing/2014/main" id="{EF661A12-4786-329D-C2A4-7C84501FD2EC}"/>
                </a:ext>
              </a:extLst>
            </p:cNvPr>
            <p:cNvSpPr txBox="1"/>
            <p:nvPr/>
          </p:nvSpPr>
          <p:spPr>
            <a:xfrm>
              <a:off x="6249113" y="4011909"/>
              <a:ext cx="1296144" cy="276999"/>
            </a:xfrm>
            <a:prstGeom prst="rect">
              <a:avLst/>
            </a:prstGeom>
            <a:noFill/>
          </p:spPr>
          <p:txBody>
            <a:bodyPr wrap="square" rtlCol="0">
              <a:spAutoFit/>
            </a:bodyPr>
            <a:lstStyle/>
            <a:p>
              <a:r>
                <a:rPr lang="fr-CA" sz="1200" b="1" dirty="0"/>
                <a:t>Perte de poids</a:t>
              </a:r>
            </a:p>
          </p:txBody>
        </p:sp>
        <p:sp>
          <p:nvSpPr>
            <p:cNvPr id="37" name="TextBox 36">
              <a:extLst>
                <a:ext uri="{FF2B5EF4-FFF2-40B4-BE49-F238E27FC236}">
                  <a16:creationId xmlns:a16="http://schemas.microsoft.com/office/drawing/2014/main" id="{AE6213EF-F565-6048-24C0-A16BEC87D44F}"/>
                </a:ext>
              </a:extLst>
            </p:cNvPr>
            <p:cNvSpPr txBox="1"/>
            <p:nvPr/>
          </p:nvSpPr>
          <p:spPr>
            <a:xfrm>
              <a:off x="7701934" y="4011908"/>
              <a:ext cx="1296144" cy="276999"/>
            </a:xfrm>
            <a:prstGeom prst="rect">
              <a:avLst/>
            </a:prstGeom>
            <a:noFill/>
          </p:spPr>
          <p:txBody>
            <a:bodyPr wrap="square" rtlCol="0">
              <a:spAutoFit/>
            </a:bodyPr>
            <a:lstStyle/>
            <a:p>
              <a:r>
                <a:rPr lang="fr-CA" sz="1200" b="1" dirty="0"/>
                <a:t>Psychanalyse</a:t>
              </a:r>
            </a:p>
          </p:txBody>
        </p:sp>
        <p:sp>
          <p:nvSpPr>
            <p:cNvPr id="38" name="TextBox 37">
              <a:extLst>
                <a:ext uri="{FF2B5EF4-FFF2-40B4-BE49-F238E27FC236}">
                  <a16:creationId xmlns:a16="http://schemas.microsoft.com/office/drawing/2014/main" id="{6FAC4979-FCE1-DCF4-31A3-18D5B459B9FF}"/>
                </a:ext>
              </a:extLst>
            </p:cNvPr>
            <p:cNvSpPr txBox="1"/>
            <p:nvPr/>
          </p:nvSpPr>
          <p:spPr>
            <a:xfrm>
              <a:off x="7657700" y="2425919"/>
              <a:ext cx="1296144" cy="461665"/>
            </a:xfrm>
            <a:prstGeom prst="rect">
              <a:avLst/>
            </a:prstGeom>
            <a:noFill/>
          </p:spPr>
          <p:txBody>
            <a:bodyPr wrap="square" rtlCol="0">
              <a:spAutoFit/>
            </a:bodyPr>
            <a:lstStyle/>
            <a:p>
              <a:pPr algn="ctr"/>
              <a:r>
                <a:rPr lang="fr-CA" sz="1200" b="1" dirty="0"/>
                <a:t>Pseudo-expert?</a:t>
              </a:r>
            </a:p>
          </p:txBody>
        </p:sp>
        <p:sp>
          <p:nvSpPr>
            <p:cNvPr id="39" name="TextBox 38">
              <a:extLst>
                <a:ext uri="{FF2B5EF4-FFF2-40B4-BE49-F238E27FC236}">
                  <a16:creationId xmlns:a16="http://schemas.microsoft.com/office/drawing/2014/main" id="{14037A51-D420-B7B2-78DF-03576A5F5B3D}"/>
                </a:ext>
              </a:extLst>
            </p:cNvPr>
            <p:cNvSpPr txBox="1"/>
            <p:nvPr/>
          </p:nvSpPr>
          <p:spPr>
            <a:xfrm>
              <a:off x="3261454" y="894580"/>
              <a:ext cx="1296144" cy="461665"/>
            </a:xfrm>
            <a:prstGeom prst="rect">
              <a:avLst/>
            </a:prstGeom>
            <a:noFill/>
          </p:spPr>
          <p:txBody>
            <a:bodyPr wrap="square" rtlCol="0">
              <a:spAutoFit/>
            </a:bodyPr>
            <a:lstStyle/>
            <a:p>
              <a:pPr algn="ctr"/>
              <a:r>
                <a:rPr lang="fr-CA" sz="1200" b="1" dirty="0"/>
                <a:t>Pseudo-expert?</a:t>
              </a:r>
            </a:p>
          </p:txBody>
        </p:sp>
        <p:sp>
          <p:nvSpPr>
            <p:cNvPr id="40" name="TextBox 39">
              <a:extLst>
                <a:ext uri="{FF2B5EF4-FFF2-40B4-BE49-F238E27FC236}">
                  <a16:creationId xmlns:a16="http://schemas.microsoft.com/office/drawing/2014/main" id="{F5116121-D3FD-6A49-E39F-CF982360B5D1}"/>
                </a:ext>
              </a:extLst>
            </p:cNvPr>
            <p:cNvSpPr txBox="1"/>
            <p:nvPr/>
          </p:nvSpPr>
          <p:spPr>
            <a:xfrm>
              <a:off x="7619494" y="1007008"/>
              <a:ext cx="1368152" cy="461665"/>
            </a:xfrm>
            <a:prstGeom prst="rect">
              <a:avLst/>
            </a:prstGeom>
            <a:noFill/>
          </p:spPr>
          <p:txBody>
            <a:bodyPr wrap="square" rtlCol="0">
              <a:spAutoFit/>
            </a:bodyPr>
            <a:lstStyle/>
            <a:p>
              <a:pPr algn="ctr"/>
              <a:r>
                <a:rPr lang="fr-CA" sz="1200" b="1" dirty="0"/>
                <a:t>Fausse</a:t>
              </a:r>
            </a:p>
            <a:p>
              <a:pPr algn="ctr"/>
              <a:r>
                <a:rPr lang="fr-CA" sz="1200" b="1" dirty="0"/>
                <a:t>psycho</a:t>
              </a:r>
            </a:p>
          </p:txBody>
        </p:sp>
      </p:grpSp>
    </p:spTree>
    <p:extLst>
      <p:ext uri="{BB962C8B-B14F-4D97-AF65-F5344CB8AC3E}">
        <p14:creationId xmlns:p14="http://schemas.microsoft.com/office/powerpoint/2010/main" val="42003968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2"/>
                                        </p:tgtEl>
                                        <p:attrNameLst>
                                          <p:attrName>style.visibility</p:attrName>
                                        </p:attrNameLst>
                                      </p:cBhvr>
                                      <p:to>
                                        <p:strVal val="visible"/>
                                      </p:to>
                                    </p:set>
                                    <p:animEffect transition="in" filter="fade">
                                      <p:cBhvr>
                                        <p:cTn id="12" dur="500"/>
                                        <p:tgtEl>
                                          <p:spTgt spid="4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3"/>
                                        </p:tgtEl>
                                        <p:attrNameLst>
                                          <p:attrName>style.visibility</p:attrName>
                                        </p:attrNameLst>
                                      </p:cBhvr>
                                      <p:to>
                                        <p:strVal val="visible"/>
                                      </p:to>
                                    </p:set>
                                    <p:animEffect transition="in" filter="fade">
                                      <p:cBhvr>
                                        <p:cTn id="17" dur="500"/>
                                        <p:tgtEl>
                                          <p:spTgt spid="43"/>
                                        </p:tgtEl>
                                      </p:cBhvr>
                                    </p:animEffect>
                                  </p:childTnLst>
                                </p:cTn>
                              </p:par>
                            </p:childTnLst>
                          </p:cTn>
                        </p:par>
                        <p:par>
                          <p:cTn id="18" fill="hold">
                            <p:stCondLst>
                              <p:cond delay="500"/>
                            </p:stCondLst>
                            <p:childTnLst>
                              <p:par>
                                <p:cTn id="19" presetID="14" presetClass="entr" presetSubtype="10" fill="hold" nodeType="afterEffect">
                                  <p:stCondLst>
                                    <p:cond delay="0"/>
                                  </p:stCondLst>
                                  <p:childTnLst>
                                    <p:set>
                                      <p:cBhvr>
                                        <p:cTn id="20" dur="1" fill="hold">
                                          <p:stCondLst>
                                            <p:cond delay="0"/>
                                          </p:stCondLst>
                                        </p:cTn>
                                        <p:tgtEl>
                                          <p:spTgt spid="41"/>
                                        </p:tgtEl>
                                        <p:attrNameLst>
                                          <p:attrName>style.visibility</p:attrName>
                                        </p:attrNameLst>
                                      </p:cBhvr>
                                      <p:to>
                                        <p:strVal val="visible"/>
                                      </p:to>
                                    </p:set>
                                    <p:animEffect transition="in" filter="randombar(horizontal)">
                                      <p:cBhvr>
                                        <p:cTn id="21"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Self-Help; With Illustrations of Character and Conduct. by SMILES, Samuel: ( 1859) | Heritage Book Shop, ABAA">
            <a:extLst>
              <a:ext uri="{FF2B5EF4-FFF2-40B4-BE49-F238E27FC236}">
                <a16:creationId xmlns:a16="http://schemas.microsoft.com/office/drawing/2014/main" id="{B7A662E8-5435-42DA-E036-703697F333F8}"/>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36956" t="1208" r="-1"/>
          <a:stretch/>
        </p:blipFill>
        <p:spPr bwMode="auto">
          <a:xfrm>
            <a:off x="0" y="-1"/>
            <a:ext cx="4122426" cy="5081365"/>
          </a:xfrm>
          <a:prstGeom prst="rect">
            <a:avLst/>
          </a:prstGeom>
          <a:noFill/>
          <a:extLst>
            <a:ext uri="{909E8E84-426E-40DD-AFC4-6F175D3DCCD1}">
              <a14:hiddenFill xmlns:a14="http://schemas.microsoft.com/office/drawing/2010/main">
                <a:solidFill>
                  <a:srgbClr val="FFFFFF"/>
                </a:solidFill>
              </a14:hiddenFill>
            </a:ext>
          </a:extLst>
        </p:spPr>
      </p:pic>
      <p:sp>
        <p:nvSpPr>
          <p:cNvPr id="2" name="Oval 1">
            <a:extLst>
              <a:ext uri="{FF2B5EF4-FFF2-40B4-BE49-F238E27FC236}">
                <a16:creationId xmlns:a16="http://schemas.microsoft.com/office/drawing/2014/main" id="{25266D8F-B5FE-085A-88E5-DAEF2FBD7CB1}"/>
              </a:ext>
            </a:extLst>
          </p:cNvPr>
          <p:cNvSpPr/>
          <p:nvPr/>
        </p:nvSpPr>
        <p:spPr>
          <a:xfrm>
            <a:off x="2087216" y="3973846"/>
            <a:ext cx="432048" cy="288032"/>
          </a:xfrm>
          <a:prstGeom prst="ellipse">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CA"/>
          </a:p>
        </p:txBody>
      </p:sp>
      <p:grpSp>
        <p:nvGrpSpPr>
          <p:cNvPr id="14" name="Group 13">
            <a:extLst>
              <a:ext uri="{FF2B5EF4-FFF2-40B4-BE49-F238E27FC236}">
                <a16:creationId xmlns:a16="http://schemas.microsoft.com/office/drawing/2014/main" id="{8263FC72-4BDD-8766-D3E0-88B330BC8081}"/>
              </a:ext>
            </a:extLst>
          </p:cNvPr>
          <p:cNvGrpSpPr/>
          <p:nvPr/>
        </p:nvGrpSpPr>
        <p:grpSpPr>
          <a:xfrm>
            <a:off x="4059714" y="2587786"/>
            <a:ext cx="1656184" cy="2293454"/>
            <a:chOff x="4059714" y="2587786"/>
            <a:chExt cx="1656184" cy="2293454"/>
          </a:xfrm>
        </p:grpSpPr>
        <p:sp>
          <p:nvSpPr>
            <p:cNvPr id="6" name="TextBox 5">
              <a:extLst>
                <a:ext uri="{FF2B5EF4-FFF2-40B4-BE49-F238E27FC236}">
                  <a16:creationId xmlns:a16="http://schemas.microsoft.com/office/drawing/2014/main" id="{634CC0EF-48A6-8D62-0F3D-A34EDD64923A}"/>
                </a:ext>
              </a:extLst>
            </p:cNvPr>
            <p:cNvSpPr txBox="1"/>
            <p:nvPr/>
          </p:nvSpPr>
          <p:spPr>
            <a:xfrm>
              <a:off x="4059714" y="4573463"/>
              <a:ext cx="1656184" cy="307777"/>
            </a:xfrm>
            <a:prstGeom prst="rect">
              <a:avLst/>
            </a:prstGeom>
            <a:noFill/>
          </p:spPr>
          <p:txBody>
            <a:bodyPr wrap="square" rtlCol="0">
              <a:spAutoFit/>
            </a:bodyPr>
            <a:lstStyle/>
            <a:p>
              <a:pPr algn="ctr"/>
              <a:r>
                <a:rPr lang="fr-CA" b="1" dirty="0"/>
                <a:t>Spiritualité</a:t>
              </a:r>
            </a:p>
          </p:txBody>
        </p:sp>
        <p:pic>
          <p:nvPicPr>
            <p:cNvPr id="3078" name="Picture 6" descr="Les quatre accords toltèques : la voie de la liberté personnelle : Ruiz,  Don Miguel, Mills, Janet: Amazon.ca: Livres">
              <a:extLst>
                <a:ext uri="{FF2B5EF4-FFF2-40B4-BE49-F238E27FC236}">
                  <a16:creationId xmlns:a16="http://schemas.microsoft.com/office/drawing/2014/main" id="{BC478DC5-5156-1F3C-330A-BA0C489F2FC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78022" y="2587786"/>
              <a:ext cx="1086066" cy="1869741"/>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Lst>
          </p:spPr>
        </p:pic>
      </p:grpSp>
      <p:grpSp>
        <p:nvGrpSpPr>
          <p:cNvPr id="15" name="Group 14">
            <a:extLst>
              <a:ext uri="{FF2B5EF4-FFF2-40B4-BE49-F238E27FC236}">
                <a16:creationId xmlns:a16="http://schemas.microsoft.com/office/drawing/2014/main" id="{E9603F54-DF77-F66E-AB14-A61B4BEF9247}"/>
              </a:ext>
            </a:extLst>
          </p:cNvPr>
          <p:cNvGrpSpPr/>
          <p:nvPr/>
        </p:nvGrpSpPr>
        <p:grpSpPr>
          <a:xfrm>
            <a:off x="5724128" y="2594490"/>
            <a:ext cx="1656184" cy="2425532"/>
            <a:chOff x="5724128" y="2594490"/>
            <a:chExt cx="1656184" cy="2425532"/>
          </a:xfrm>
        </p:grpSpPr>
        <p:sp>
          <p:nvSpPr>
            <p:cNvPr id="4" name="TextBox 3">
              <a:extLst>
                <a:ext uri="{FF2B5EF4-FFF2-40B4-BE49-F238E27FC236}">
                  <a16:creationId xmlns:a16="http://schemas.microsoft.com/office/drawing/2014/main" id="{D0E2B267-F863-2ADC-CD63-3043C7C93B67}"/>
                </a:ext>
              </a:extLst>
            </p:cNvPr>
            <p:cNvSpPr txBox="1"/>
            <p:nvPr/>
          </p:nvSpPr>
          <p:spPr>
            <a:xfrm>
              <a:off x="5724128" y="4496802"/>
              <a:ext cx="1656184" cy="523220"/>
            </a:xfrm>
            <a:prstGeom prst="rect">
              <a:avLst/>
            </a:prstGeom>
            <a:noFill/>
          </p:spPr>
          <p:txBody>
            <a:bodyPr wrap="square" rtlCol="0">
              <a:spAutoFit/>
            </a:bodyPr>
            <a:lstStyle/>
            <a:p>
              <a:pPr algn="ctr"/>
              <a:r>
                <a:rPr lang="fr-CA" b="1" dirty="0"/>
                <a:t>Psycho</a:t>
              </a:r>
            </a:p>
            <a:p>
              <a:pPr algn="ctr"/>
              <a:r>
                <a:rPr lang="fr-CA" b="1" dirty="0"/>
                <a:t>(ou psycho pop)</a:t>
              </a:r>
            </a:p>
          </p:txBody>
        </p:sp>
        <p:pic>
          <p:nvPicPr>
            <p:cNvPr id="11" name="Picture 10" descr="Si on s'aimait : spécial célibataires">
              <a:extLst>
                <a:ext uri="{FF2B5EF4-FFF2-40B4-BE49-F238E27FC236}">
                  <a16:creationId xmlns:a16="http://schemas.microsoft.com/office/drawing/2014/main" id="{1231EE8A-775C-4E95-DEC0-646F4651D39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910401" y="2594490"/>
              <a:ext cx="1235589" cy="1851670"/>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Lst>
          </p:spPr>
        </p:pic>
      </p:grpSp>
      <p:grpSp>
        <p:nvGrpSpPr>
          <p:cNvPr id="17" name="Group 16">
            <a:extLst>
              <a:ext uri="{FF2B5EF4-FFF2-40B4-BE49-F238E27FC236}">
                <a16:creationId xmlns:a16="http://schemas.microsoft.com/office/drawing/2014/main" id="{B0C5C77F-CBC7-64BF-CCD0-447F3D45DA7A}"/>
              </a:ext>
            </a:extLst>
          </p:cNvPr>
          <p:cNvGrpSpPr/>
          <p:nvPr/>
        </p:nvGrpSpPr>
        <p:grpSpPr>
          <a:xfrm>
            <a:off x="7302052" y="2587786"/>
            <a:ext cx="1656184" cy="2305646"/>
            <a:chOff x="7302052" y="2587786"/>
            <a:chExt cx="1656184" cy="2305646"/>
          </a:xfrm>
        </p:grpSpPr>
        <p:sp>
          <p:nvSpPr>
            <p:cNvPr id="7" name="TextBox 6">
              <a:extLst>
                <a:ext uri="{FF2B5EF4-FFF2-40B4-BE49-F238E27FC236}">
                  <a16:creationId xmlns:a16="http://schemas.microsoft.com/office/drawing/2014/main" id="{FA46EE8E-6286-B29C-0C0A-3DEDB5385166}"/>
                </a:ext>
              </a:extLst>
            </p:cNvPr>
            <p:cNvSpPr txBox="1"/>
            <p:nvPr/>
          </p:nvSpPr>
          <p:spPr>
            <a:xfrm>
              <a:off x="7302052" y="4585655"/>
              <a:ext cx="1656184" cy="307777"/>
            </a:xfrm>
            <a:prstGeom prst="rect">
              <a:avLst/>
            </a:prstGeom>
            <a:noFill/>
          </p:spPr>
          <p:txBody>
            <a:bodyPr wrap="square" rtlCol="0">
              <a:spAutoFit/>
            </a:bodyPr>
            <a:lstStyle/>
            <a:p>
              <a:pPr algn="ctr"/>
              <a:r>
                <a:rPr lang="fr-CA" b="1" dirty="0"/>
                <a:t>Santé</a:t>
              </a:r>
            </a:p>
          </p:txBody>
        </p:sp>
        <p:pic>
          <p:nvPicPr>
            <p:cNvPr id="2052" name="Picture 4" descr="ÉCOUTE TON CORPS : TON PLUS GRAND AMI SUR LA TERRE : BOURBEAU,LISE:  Amazon.ca: Livres">
              <a:extLst>
                <a:ext uri="{FF2B5EF4-FFF2-40B4-BE49-F238E27FC236}">
                  <a16:creationId xmlns:a16="http://schemas.microsoft.com/office/drawing/2014/main" id="{CC07C5C0-148D-4EF2-72DD-BEA32130C096}"/>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567462" y="2587786"/>
              <a:ext cx="1213679" cy="1858374"/>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Lst>
          </p:spPr>
        </p:pic>
      </p:grpSp>
      <p:grpSp>
        <p:nvGrpSpPr>
          <p:cNvPr id="18" name="Group 17">
            <a:extLst>
              <a:ext uri="{FF2B5EF4-FFF2-40B4-BE49-F238E27FC236}">
                <a16:creationId xmlns:a16="http://schemas.microsoft.com/office/drawing/2014/main" id="{6AA203CB-D07F-F4F9-785E-CD4AEF1C0C7D}"/>
              </a:ext>
            </a:extLst>
          </p:cNvPr>
          <p:cNvGrpSpPr/>
          <p:nvPr/>
        </p:nvGrpSpPr>
        <p:grpSpPr>
          <a:xfrm>
            <a:off x="4211960" y="253833"/>
            <a:ext cx="1656184" cy="2186093"/>
            <a:chOff x="4211960" y="253833"/>
            <a:chExt cx="1656184" cy="2186093"/>
          </a:xfrm>
        </p:grpSpPr>
        <p:sp>
          <p:nvSpPr>
            <p:cNvPr id="3" name="TextBox 2">
              <a:extLst>
                <a:ext uri="{FF2B5EF4-FFF2-40B4-BE49-F238E27FC236}">
                  <a16:creationId xmlns:a16="http://schemas.microsoft.com/office/drawing/2014/main" id="{D653E28C-04A4-032A-4725-CC5D4AA2C679}"/>
                </a:ext>
              </a:extLst>
            </p:cNvPr>
            <p:cNvSpPr txBox="1"/>
            <p:nvPr/>
          </p:nvSpPr>
          <p:spPr>
            <a:xfrm>
              <a:off x="4211960" y="2132149"/>
              <a:ext cx="1656184" cy="307777"/>
            </a:xfrm>
            <a:prstGeom prst="rect">
              <a:avLst/>
            </a:prstGeom>
            <a:noFill/>
          </p:spPr>
          <p:txBody>
            <a:bodyPr wrap="square" rtlCol="0">
              <a:spAutoFit/>
            </a:bodyPr>
            <a:lstStyle/>
            <a:p>
              <a:pPr algn="ctr"/>
              <a:r>
                <a:rPr lang="fr-CA" b="1" dirty="0"/>
                <a:t>Productivité</a:t>
              </a:r>
            </a:p>
          </p:txBody>
        </p:sp>
        <p:pic>
          <p:nvPicPr>
            <p:cNvPr id="3088" name="Picture 16" descr="SEPT HABITUDES DE CEUX QUI REALISENT TOUT CE QU'ILS ENTREPRENNENT (LES),  NLLE EDITION 2005: COVEY,STEPHEN R., GUENETTE,MAGALI: 9782841110223: Books  - Amazon.ca">
              <a:extLst>
                <a:ext uri="{FF2B5EF4-FFF2-40B4-BE49-F238E27FC236}">
                  <a16:creationId xmlns:a16="http://schemas.microsoft.com/office/drawing/2014/main" id="{B914F324-7E59-6BEF-2898-D3E168C2BD4A}"/>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469650" y="253833"/>
              <a:ext cx="1144482" cy="1793962"/>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Lst>
          </p:spPr>
        </p:pic>
      </p:grpSp>
      <p:grpSp>
        <p:nvGrpSpPr>
          <p:cNvPr id="19" name="Group 18">
            <a:extLst>
              <a:ext uri="{FF2B5EF4-FFF2-40B4-BE49-F238E27FC236}">
                <a16:creationId xmlns:a16="http://schemas.microsoft.com/office/drawing/2014/main" id="{2CB3B855-E9DD-61FD-81A7-8519F2886BC8}"/>
              </a:ext>
            </a:extLst>
          </p:cNvPr>
          <p:cNvGrpSpPr/>
          <p:nvPr/>
        </p:nvGrpSpPr>
        <p:grpSpPr>
          <a:xfrm>
            <a:off x="6145695" y="218405"/>
            <a:ext cx="2458753" cy="2202839"/>
            <a:chOff x="6145695" y="218405"/>
            <a:chExt cx="2458753" cy="2202839"/>
          </a:xfrm>
        </p:grpSpPr>
        <p:sp>
          <p:nvSpPr>
            <p:cNvPr id="5" name="TextBox 4">
              <a:extLst>
                <a:ext uri="{FF2B5EF4-FFF2-40B4-BE49-F238E27FC236}">
                  <a16:creationId xmlns:a16="http://schemas.microsoft.com/office/drawing/2014/main" id="{D92DEB17-F267-B2A1-8E0F-BB4985AA5F1A}"/>
                </a:ext>
              </a:extLst>
            </p:cNvPr>
            <p:cNvSpPr txBox="1"/>
            <p:nvPr/>
          </p:nvSpPr>
          <p:spPr>
            <a:xfrm>
              <a:off x="6145695" y="2113467"/>
              <a:ext cx="2458753" cy="307777"/>
            </a:xfrm>
            <a:prstGeom prst="rect">
              <a:avLst/>
            </a:prstGeom>
            <a:noFill/>
          </p:spPr>
          <p:txBody>
            <a:bodyPr wrap="square" rtlCol="0">
              <a:spAutoFit/>
            </a:bodyPr>
            <a:lstStyle/>
            <a:p>
              <a:pPr algn="ctr"/>
              <a:r>
                <a:rPr lang="fr-CA" b="1" dirty="0"/>
                <a:t>Finances personnelles</a:t>
              </a:r>
            </a:p>
          </p:txBody>
        </p:sp>
        <p:pic>
          <p:nvPicPr>
            <p:cNvPr id="3090" name="Picture 18" descr="Un barbier riche : Chilton, David: Amazon.ca: Livres">
              <a:extLst>
                <a:ext uri="{FF2B5EF4-FFF2-40B4-BE49-F238E27FC236}">
                  <a16:creationId xmlns:a16="http://schemas.microsoft.com/office/drawing/2014/main" id="{5971EB56-562D-5A85-A09B-0DE4EED4C0BF}"/>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804248" y="218405"/>
              <a:ext cx="1224136" cy="1855099"/>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8423412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fade">
                                      <p:cBhvr>
                                        <p:cTn id="11" dur="500"/>
                                        <p:tgtEl>
                                          <p:spTgt spid="19"/>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500"/>
                                        <p:tgtEl>
                                          <p:spTgt spid="14"/>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500"/>
                                        <p:tgtEl>
                                          <p:spTgt spid="15"/>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fade">
                                      <p:cBhvr>
                                        <p:cTn id="23"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44" name="Picture 20" descr="The Psychology behind Masculinity">
            <a:extLst>
              <a:ext uri="{FF2B5EF4-FFF2-40B4-BE49-F238E27FC236}">
                <a16:creationId xmlns:a16="http://schemas.microsoft.com/office/drawing/2014/main" id="{43D344DD-2A4E-E28E-ED91-4B1FE6D0C96A}"/>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6177" t="6616" b="5737"/>
          <a:stretch/>
        </p:blipFill>
        <p:spPr bwMode="auto">
          <a:xfrm>
            <a:off x="0" y="0"/>
            <a:ext cx="9144000" cy="5164038"/>
          </a:xfrm>
          <a:prstGeom prst="rect">
            <a:avLst/>
          </a:prstGeom>
          <a:noFill/>
          <a:extLst>
            <a:ext uri="{909E8E84-426E-40DD-AFC4-6F175D3DCCD1}">
              <a14:hiddenFill xmlns:a14="http://schemas.microsoft.com/office/drawing/2010/main">
                <a:solidFill>
                  <a:srgbClr val="FFFFFF"/>
                </a:solidFill>
              </a14:hiddenFill>
            </a:ext>
          </a:extLst>
        </p:spPr>
      </p:pic>
      <p:grpSp>
        <p:nvGrpSpPr>
          <p:cNvPr id="6" name="Group 5">
            <a:extLst>
              <a:ext uri="{FF2B5EF4-FFF2-40B4-BE49-F238E27FC236}">
                <a16:creationId xmlns:a16="http://schemas.microsoft.com/office/drawing/2014/main" id="{A14C105A-424C-59D9-9285-20D2BDC417E3}"/>
              </a:ext>
            </a:extLst>
          </p:cNvPr>
          <p:cNvGrpSpPr/>
          <p:nvPr/>
        </p:nvGrpSpPr>
        <p:grpSpPr>
          <a:xfrm>
            <a:off x="395536" y="530644"/>
            <a:ext cx="8171548" cy="4082211"/>
            <a:chOff x="-612576" y="289739"/>
            <a:chExt cx="9141150" cy="4566589"/>
          </a:xfrm>
        </p:grpSpPr>
        <p:pic>
          <p:nvPicPr>
            <p:cNvPr id="1026" name="Picture 2" descr="Self-Help for Men: Unlock Your Inner Alpha Male and Increase Your  Self-Confidence, Masculinity, Mental Toughness, Assertiveness, and  Self-Esteem: ...">
              <a:extLst>
                <a:ext uri="{FF2B5EF4-FFF2-40B4-BE49-F238E27FC236}">
                  <a16:creationId xmlns:a16="http://schemas.microsoft.com/office/drawing/2014/main" id="{D5E74940-20DB-8235-37CA-8FF141DED8D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5536" y="350937"/>
              <a:ext cx="1882556" cy="2822528"/>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Lst>
          </p:spPr>
        </p:pic>
        <p:pic>
          <p:nvPicPr>
            <p:cNvPr id="1028" name="Picture 4" descr="Self-Care for Men | Book by Garrett Munce | Official Publisher Page | Simon  &amp; Schuster Canada">
              <a:extLst>
                <a:ext uri="{FF2B5EF4-FFF2-40B4-BE49-F238E27FC236}">
                  <a16:creationId xmlns:a16="http://schemas.microsoft.com/office/drawing/2014/main" id="{E8BB4F4A-6CF1-96DD-8DB9-B13A98445E2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31840" y="339502"/>
              <a:ext cx="1798776" cy="2758180"/>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Lst>
          </p:spPr>
        </p:pic>
        <p:pic>
          <p:nvPicPr>
            <p:cNvPr id="1030" name="Picture 6" descr="15 Best Self-Help Books for Men">
              <a:extLst>
                <a:ext uri="{FF2B5EF4-FFF2-40B4-BE49-F238E27FC236}">
                  <a16:creationId xmlns:a16="http://schemas.microsoft.com/office/drawing/2014/main" id="{600B6C1F-9199-AA89-2A4B-A42C115EC03C}"/>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29000" t="8000" r="28843" b="6852"/>
            <a:stretch/>
          </p:blipFill>
          <p:spPr bwMode="auto">
            <a:xfrm>
              <a:off x="5678168" y="289739"/>
              <a:ext cx="1702143" cy="2578450"/>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Lst>
          </p:spPr>
        </p:pic>
        <p:pic>
          <p:nvPicPr>
            <p:cNvPr id="1036" name="Picture 12" descr="Beyond Order - Wikipedia">
              <a:extLst>
                <a:ext uri="{FF2B5EF4-FFF2-40B4-BE49-F238E27FC236}">
                  <a16:creationId xmlns:a16="http://schemas.microsoft.com/office/drawing/2014/main" id="{3B867C3A-EDF3-2C6B-F0C6-A248EA7EF9EB}"/>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267028" y="2182116"/>
              <a:ext cx="1750175" cy="2642389"/>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Lst>
          </p:spPr>
        </p:pic>
        <p:pic>
          <p:nvPicPr>
            <p:cNvPr id="1038" name="Picture 14" descr="Way of the Wolf: Straight Line Selling: Master the Art of Persuasion,  Influence, and Success: Belfort, Jordan: 9781501164286: Books - Amazon.ca">
              <a:extLst>
                <a:ext uri="{FF2B5EF4-FFF2-40B4-BE49-F238E27FC236}">
                  <a16:creationId xmlns:a16="http://schemas.microsoft.com/office/drawing/2014/main" id="{420867FF-080C-80B6-736A-BA00F5C55F1F}"/>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979712" y="2153975"/>
              <a:ext cx="1720891" cy="2643759"/>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Lst>
          </p:spPr>
        </p:pic>
        <p:pic>
          <p:nvPicPr>
            <p:cNvPr id="1040" name="Picture 16" descr="The 48 Laws of Power - Robert Greene">
              <a:extLst>
                <a:ext uri="{FF2B5EF4-FFF2-40B4-BE49-F238E27FC236}">
                  <a16:creationId xmlns:a16="http://schemas.microsoft.com/office/drawing/2014/main" id="{AB816432-4DAF-2DB5-BE98-02F022D2D3D2}"/>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649198" y="2182116"/>
              <a:ext cx="1879376" cy="2674212"/>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Lst>
          </p:spPr>
        </p:pic>
        <p:pic>
          <p:nvPicPr>
            <p:cNvPr id="1042" name="Picture 18" descr="The 4-Hour Body: An Uncommon Guide to Rapid Fat-Loss, Incredible Sex, and  Becoming Superhuman">
              <a:extLst>
                <a:ext uri="{FF2B5EF4-FFF2-40B4-BE49-F238E27FC236}">
                  <a16:creationId xmlns:a16="http://schemas.microsoft.com/office/drawing/2014/main" id="{33841505-EB45-11D7-ED08-73FB623EB090}"/>
                </a:ext>
              </a:extLst>
            </p:cNvPr>
            <p:cNvPicPr>
              <a:picLocks noChangeAspect="1" noChangeArrowheads="1"/>
            </p:cNvPicPr>
            <p:nvPr/>
          </p:nvPicPr>
          <p:blipFill rotWithShape="1">
            <a:blip r:embed="rId9">
              <a:extLst>
                <a:ext uri="{28A0092B-C50C-407E-A947-70E740481C1C}">
                  <a14:useLocalDpi xmlns:a14="http://schemas.microsoft.com/office/drawing/2010/main" val="0"/>
                </a:ext>
              </a:extLst>
            </a:blip>
            <a:srcRect l="7407"/>
            <a:stretch/>
          </p:blipFill>
          <p:spPr bwMode="auto">
            <a:xfrm>
              <a:off x="-612576" y="2165691"/>
              <a:ext cx="1800200" cy="2620325"/>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6049433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2000" fill="hold"/>
                                        <p:tgtEl>
                                          <p:spTgt spid="6"/>
                                        </p:tgtEl>
                                        <p:attrNameLst>
                                          <p:attrName>ppt_w</p:attrName>
                                        </p:attrNameLst>
                                      </p:cBhvr>
                                      <p:tavLst>
                                        <p:tav tm="0">
                                          <p:val>
                                            <p:fltVal val="0"/>
                                          </p:val>
                                        </p:tav>
                                        <p:tav tm="100000">
                                          <p:val>
                                            <p:strVal val="#ppt_w"/>
                                          </p:val>
                                        </p:tav>
                                      </p:tavLst>
                                    </p:anim>
                                    <p:anim calcmode="lin" valueType="num">
                                      <p:cBhvr>
                                        <p:cTn id="8" dur="2000" fill="hold"/>
                                        <p:tgtEl>
                                          <p:spTgt spid="6"/>
                                        </p:tgtEl>
                                        <p:attrNameLst>
                                          <p:attrName>ppt_h</p:attrName>
                                        </p:attrNameLst>
                                      </p:cBhvr>
                                      <p:tavLst>
                                        <p:tav tm="0">
                                          <p:val>
                                            <p:fltVal val="0"/>
                                          </p:val>
                                        </p:tav>
                                        <p:tav tm="100000">
                                          <p:val>
                                            <p:strVal val="#ppt_h"/>
                                          </p:val>
                                        </p:tav>
                                      </p:tavLst>
                                    </p:anim>
                                    <p:animEffect transition="in" filter="fade">
                                      <p:cBhvr>
                                        <p:cTn id="9"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PDF) Popular Self-Help Books for Anxiety, Depression, and Trauma: How Scientifically  Grounded and Useful Are They?">
            <a:extLst>
              <a:ext uri="{FF2B5EF4-FFF2-40B4-BE49-F238E27FC236}">
                <a16:creationId xmlns:a16="http://schemas.microsoft.com/office/drawing/2014/main" id="{B5A8D72F-E0DF-55ED-50AC-AAA1E1F04F1B}"/>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b="33241"/>
          <a:stretch/>
        </p:blipFill>
        <p:spPr bwMode="auto">
          <a:xfrm>
            <a:off x="251520" y="555526"/>
            <a:ext cx="5134586" cy="4572305"/>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Lst>
        </p:spPr>
      </p:pic>
      <p:pic>
        <p:nvPicPr>
          <p:cNvPr id="5" name="Picture 2" descr="PDF) Popular Self-Help Books for Anxiety, Depression, and Trauma: How Scientifically  Grounded and Useful Are They?">
            <a:extLst>
              <a:ext uri="{FF2B5EF4-FFF2-40B4-BE49-F238E27FC236}">
                <a16:creationId xmlns:a16="http://schemas.microsoft.com/office/drawing/2014/main" id="{D354D6A8-0E44-5BF4-3890-531B0EFD7A3E}"/>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52714" t="28517" r="20498" b="69736"/>
          <a:stretch/>
        </p:blipFill>
        <p:spPr bwMode="auto">
          <a:xfrm>
            <a:off x="395536" y="4237326"/>
            <a:ext cx="5688632" cy="494664"/>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5C6625D0-078F-A6EE-DAE8-9E1F50DAC005}"/>
              </a:ext>
            </a:extLst>
          </p:cNvPr>
          <p:cNvSpPr txBox="1"/>
          <p:nvPr/>
        </p:nvSpPr>
        <p:spPr>
          <a:xfrm>
            <a:off x="5796136" y="609831"/>
            <a:ext cx="2952328" cy="3539430"/>
          </a:xfrm>
          <a:prstGeom prst="rect">
            <a:avLst/>
          </a:prstGeom>
          <a:noFill/>
        </p:spPr>
        <p:txBody>
          <a:bodyPr wrap="square">
            <a:spAutoFit/>
          </a:bodyPr>
          <a:lstStyle/>
          <a:p>
            <a:pPr marL="285750" indent="-285750">
              <a:buFont typeface="Wingdings" panose="05000000000000000000" pitchFamily="2" charset="2"/>
              <a:buChar char="ü"/>
            </a:pPr>
            <a:r>
              <a:rPr lang="fr-CA" sz="2000" b="1" dirty="0"/>
              <a:t>48%</a:t>
            </a:r>
            <a:r>
              <a:rPr lang="fr-CA" sz="2000" dirty="0"/>
              <a:t> avaient certains </a:t>
            </a:r>
            <a:r>
              <a:rPr lang="fr-CA" sz="2000" dirty="0">
                <a:solidFill>
                  <a:srgbClr val="FF0000"/>
                </a:solidFill>
              </a:rPr>
              <a:t>fondements scientifiques</a:t>
            </a:r>
          </a:p>
          <a:p>
            <a:pPr marL="285750" indent="-285750">
              <a:buFont typeface="Wingdings" panose="05000000000000000000" pitchFamily="2" charset="2"/>
              <a:buChar char="ü"/>
            </a:pPr>
            <a:endParaRPr lang="fr-CA" sz="2000" dirty="0"/>
          </a:p>
          <a:p>
            <a:pPr marL="285750" indent="-285750">
              <a:buFont typeface="Wingdings" panose="05000000000000000000" pitchFamily="2" charset="2"/>
              <a:buChar char="ü"/>
            </a:pPr>
            <a:r>
              <a:rPr lang="fr-CA" sz="2000" b="1" dirty="0"/>
              <a:t>24%</a:t>
            </a:r>
            <a:r>
              <a:rPr lang="fr-CA" sz="2000" dirty="0"/>
              <a:t> expliquaient aux lecteurs comment </a:t>
            </a:r>
            <a:r>
              <a:rPr lang="fr-CA" sz="2000" dirty="0">
                <a:solidFill>
                  <a:srgbClr val="FF0000"/>
                </a:solidFill>
              </a:rPr>
              <a:t>mesurer leurs progrès</a:t>
            </a:r>
          </a:p>
          <a:p>
            <a:pPr marL="285750" indent="-285750">
              <a:buFont typeface="Wingdings" panose="05000000000000000000" pitchFamily="2" charset="2"/>
              <a:buChar char="ü"/>
            </a:pPr>
            <a:endParaRPr lang="fr-CA" sz="2000" dirty="0"/>
          </a:p>
          <a:p>
            <a:pPr marL="285750" indent="-285750">
              <a:buFont typeface="Wingdings" panose="05000000000000000000" pitchFamily="2" charset="2"/>
              <a:buChar char="ü"/>
            </a:pPr>
            <a:r>
              <a:rPr lang="fr-CA" sz="2000" b="1" dirty="0"/>
              <a:t>34%</a:t>
            </a:r>
            <a:r>
              <a:rPr lang="fr-CA" sz="2000" dirty="0"/>
              <a:t> proposaient des </a:t>
            </a:r>
            <a:r>
              <a:rPr lang="fr-CA" sz="2000" dirty="0">
                <a:solidFill>
                  <a:srgbClr val="FF0000"/>
                </a:solidFill>
              </a:rPr>
              <a:t>solutions à long terme</a:t>
            </a:r>
          </a:p>
          <a:p>
            <a:pPr marL="358775" indent="-358775"/>
            <a:r>
              <a:rPr lang="fr-CA" sz="1200" dirty="0"/>
              <a:t>	(vs seulement un petit « boost » momentané)</a:t>
            </a:r>
          </a:p>
        </p:txBody>
      </p:sp>
    </p:spTree>
    <p:extLst>
      <p:ext uri="{BB962C8B-B14F-4D97-AF65-F5344CB8AC3E}">
        <p14:creationId xmlns:p14="http://schemas.microsoft.com/office/powerpoint/2010/main" val="8677034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050"/>
                                        </p:tgtEl>
                                        <p:attrNameLst>
                                          <p:attrName>style.visibility</p:attrName>
                                        </p:attrNameLst>
                                      </p:cBhvr>
                                      <p:to>
                                        <p:strVal val="visible"/>
                                      </p:to>
                                    </p:set>
                                    <p:anim calcmode="lin" valueType="num">
                                      <p:cBhvr additive="base">
                                        <p:cTn id="7" dur="500" fill="hold"/>
                                        <p:tgtEl>
                                          <p:spTgt spid="2050"/>
                                        </p:tgtEl>
                                        <p:attrNameLst>
                                          <p:attrName>ppt_x</p:attrName>
                                        </p:attrNameLst>
                                      </p:cBhvr>
                                      <p:tavLst>
                                        <p:tav tm="0">
                                          <p:val>
                                            <p:strVal val="#ppt_x"/>
                                          </p:val>
                                        </p:tav>
                                        <p:tav tm="100000">
                                          <p:val>
                                            <p:strVal val="#ppt_x"/>
                                          </p:val>
                                        </p:tav>
                                      </p:tavLst>
                                    </p:anim>
                                    <p:anim calcmode="lin" valueType="num">
                                      <p:cBhvr additive="base">
                                        <p:cTn id="8" dur="500" fill="hold"/>
                                        <p:tgtEl>
                                          <p:spTgt spid="205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0" presetClass="entr" presetSubtype="0"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46" name="Picture 14" descr="La liste : Demay, Jérémy: Amazon.ca: Livres">
            <a:extLst>
              <a:ext uri="{FF2B5EF4-FFF2-40B4-BE49-F238E27FC236}">
                <a16:creationId xmlns:a16="http://schemas.microsoft.com/office/drawing/2014/main" id="{488ED4BE-2F4E-4398-F585-1C9ADE757FB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16216" y="496386"/>
            <a:ext cx="1872208" cy="2967688"/>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a:extLst>
            <a:ext uri="{909E8E84-426E-40DD-AFC4-6F175D3DCCD1}">
              <a14:hiddenFill xmlns:a14="http://schemas.microsoft.com/office/drawing/2010/main">
                <a:solidFill>
                  <a:srgbClr val="FFFFFF"/>
                </a:solidFill>
              </a14:hiddenFill>
            </a:ext>
          </a:extLst>
        </p:spPr>
      </p:pic>
      <p:pic>
        <p:nvPicPr>
          <p:cNvPr id="18436" name="Picture 4" descr="The Honest Life: Living Naturally and True to You: Alba, Jessica:  9781609619114: Books - Amazon.ca">
            <a:extLst>
              <a:ext uri="{FF2B5EF4-FFF2-40B4-BE49-F238E27FC236}">
                <a16:creationId xmlns:a16="http://schemas.microsoft.com/office/drawing/2014/main" id="{F78C78B1-B950-626B-314C-60B26B77BE1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31032" y="601799"/>
            <a:ext cx="2461446" cy="3003798"/>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a:extLst>
            <a:ext uri="{909E8E84-426E-40DD-AFC4-6F175D3DCCD1}">
              <a14:hiddenFill xmlns:a14="http://schemas.microsoft.com/office/drawing/2010/main">
                <a:solidFill>
                  <a:srgbClr val="FFFFFF"/>
                </a:solidFill>
              </a14:hiddenFill>
            </a:ext>
          </a:extLst>
        </p:spPr>
      </p:pic>
      <p:pic>
        <p:nvPicPr>
          <p:cNvPr id="18438" name="Picture 6" descr="The Longevity Book: The Science of Aging, the Biology of Strength, and the Privilege of Time">
            <a:extLst>
              <a:ext uri="{FF2B5EF4-FFF2-40B4-BE49-F238E27FC236}">
                <a16:creationId xmlns:a16="http://schemas.microsoft.com/office/drawing/2014/main" id="{BB69F15A-352A-6154-5DB1-461AD71B460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13263" y="483518"/>
            <a:ext cx="2499260" cy="2931790"/>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a:extLst>
            <a:ext uri="{909E8E84-426E-40DD-AFC4-6F175D3DCCD1}">
              <a14:hiddenFill xmlns:a14="http://schemas.microsoft.com/office/drawing/2010/main">
                <a:solidFill>
                  <a:srgbClr val="FFFFFF"/>
                </a:solidFill>
              </a14:hiddenFill>
            </a:ext>
          </a:extLst>
        </p:spPr>
      </p:pic>
      <p:pic>
        <p:nvPicPr>
          <p:cNvPr id="18440" name="Picture 8" descr="La longévité: Vivre jeune longtemps : René, Jacynthe: Amazon.ca: Livres">
            <a:extLst>
              <a:ext uri="{FF2B5EF4-FFF2-40B4-BE49-F238E27FC236}">
                <a16:creationId xmlns:a16="http://schemas.microsoft.com/office/drawing/2014/main" id="{5F318B5D-41CE-93ED-CDB5-6B7F0F19DDE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661755" y="2499742"/>
            <a:ext cx="2054572" cy="2499742"/>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a:extLst>
            <a:ext uri="{909E8E84-426E-40DD-AFC4-6F175D3DCCD1}">
              <a14:hiddenFill xmlns:a14="http://schemas.microsoft.com/office/drawing/2010/main">
                <a:solidFill>
                  <a:srgbClr val="FFFFFF"/>
                </a:solidFill>
              </a14:hiddenFill>
            </a:ext>
          </a:extLst>
        </p:spPr>
      </p:pic>
      <p:pic>
        <p:nvPicPr>
          <p:cNvPr id="18442" name="Picture 10" descr="N'attends pas le bonheur, crée-le! de Chantal Lacroix | Psychologie |  Croissance personnelle | leslibraires.ca | Acheter des livres papier et  numériques en ligne">
            <a:extLst>
              <a:ext uri="{FF2B5EF4-FFF2-40B4-BE49-F238E27FC236}">
                <a16:creationId xmlns:a16="http://schemas.microsoft.com/office/drawing/2014/main" id="{37CED170-6643-1A64-F6FD-1F78CD0C903A}"/>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033360" y="1892863"/>
            <a:ext cx="1954527" cy="2931790"/>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5167653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323528" y="411510"/>
            <a:ext cx="8435280" cy="857250"/>
          </a:xfrm>
        </p:spPr>
        <p:txBody>
          <a:bodyPr>
            <a:noAutofit/>
          </a:bodyPr>
          <a:lstStyle/>
          <a:p>
            <a:r>
              <a:rPr lang="fr-CA" sz="2800" b="1" dirty="0"/>
              <a:t>Déclaration de conflits d’intérêt réels ou potentiels</a:t>
            </a:r>
            <a:br>
              <a:rPr lang="fr-CA" sz="2800" b="1" dirty="0"/>
            </a:br>
            <a:r>
              <a:rPr lang="fr-CA" sz="2800" b="1" dirty="0">
                <a:solidFill>
                  <a:srgbClr val="00B0F0"/>
                </a:solidFill>
              </a:rPr>
              <a:t> </a:t>
            </a:r>
            <a:r>
              <a:rPr lang="fr-CA" sz="2800" dirty="0">
                <a:solidFill>
                  <a:srgbClr val="00B0F0"/>
                </a:solidFill>
              </a:rPr>
              <a:t>Nom du conférencier: Olivier Bernard</a:t>
            </a:r>
            <a:endParaRPr lang="fr-FR" sz="2800" dirty="0"/>
          </a:p>
        </p:txBody>
      </p:sp>
      <p:sp>
        <p:nvSpPr>
          <p:cNvPr id="3" name="Espace réservé du contenu 2"/>
          <p:cNvSpPr>
            <a:spLocks noGrp="1"/>
          </p:cNvSpPr>
          <p:nvPr>
            <p:ph idx="1"/>
          </p:nvPr>
        </p:nvSpPr>
        <p:spPr>
          <a:xfrm>
            <a:off x="381000" y="1143000"/>
            <a:ext cx="8229600" cy="3394472"/>
          </a:xfrm>
        </p:spPr>
        <p:txBody>
          <a:bodyPr/>
          <a:lstStyle/>
          <a:p>
            <a:pPr>
              <a:buNone/>
            </a:pPr>
            <a:endParaRPr lang="fr-CA" dirty="0"/>
          </a:p>
          <a:p>
            <a:pPr algn="ctr">
              <a:buNone/>
            </a:pPr>
            <a:r>
              <a:rPr lang="fr-CA" dirty="0"/>
              <a:t>	Je n’ai aucun conflit d’intérêt </a:t>
            </a:r>
          </a:p>
          <a:p>
            <a:pPr algn="ctr">
              <a:buNone/>
            </a:pPr>
            <a:r>
              <a:rPr lang="fr-CA" dirty="0"/>
              <a:t>réel ou potentiel.</a:t>
            </a:r>
            <a:endParaRPr lang="fr-FR" dirty="0"/>
          </a:p>
        </p:txBody>
      </p:sp>
      <p:pic>
        <p:nvPicPr>
          <p:cNvPr id="6" name="Picture 2" descr="C:\Documents and Settings\lamourec\Local Settings\Temporary Internet Files\Content.IE5\ZBJU4O38\MC900424778[1].wmf"/>
          <p:cNvPicPr>
            <a:picLocks noChangeAspect="1" noChangeArrowheads="1"/>
          </p:cNvPicPr>
          <p:nvPr/>
        </p:nvPicPr>
        <p:blipFill>
          <a:blip r:embed="rId3" cstate="print"/>
          <a:srcRect/>
          <a:stretch>
            <a:fillRect/>
          </a:stretch>
        </p:blipFill>
        <p:spPr bwMode="auto">
          <a:xfrm>
            <a:off x="1749152" y="1802277"/>
            <a:ext cx="416814" cy="391194"/>
          </a:xfrm>
          <a:prstGeom prst="rect">
            <a:avLst/>
          </a:prstGeom>
          <a:noFill/>
        </p:spPr>
      </p:pic>
      <p:pic>
        <p:nvPicPr>
          <p:cNvPr id="12290"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644431" y="2266950"/>
            <a:ext cx="1194766" cy="26041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AutoShape 4" descr="Image result for mÃ©decins francophones du canada"/>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400" b="0" i="0" u="none" strike="noStrike" kern="0" cap="none" spc="0" normalizeH="0" baseline="0" noProof="0">
              <a:ln>
                <a:noFill/>
              </a:ln>
              <a:solidFill>
                <a:srgbClr val="000000"/>
              </a:solidFill>
              <a:effectLst/>
              <a:uLnTx/>
              <a:uFillTx/>
              <a:latin typeface="Arial"/>
              <a:cs typeface="Arial"/>
              <a:sym typeface="Arial"/>
              <a:rtl val="0"/>
            </a:endParaRPr>
          </a:p>
        </p:txBody>
      </p:sp>
      <p:sp>
        <p:nvSpPr>
          <p:cNvPr id="5" name="AutoShape 6" descr="Image result for mÃ©decins francophones du canada"/>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400" b="0" i="0" u="none" strike="noStrike" kern="0" cap="none" spc="0" normalizeH="0" baseline="0" noProof="0">
              <a:ln>
                <a:noFill/>
              </a:ln>
              <a:solidFill>
                <a:srgbClr val="000000"/>
              </a:solidFill>
              <a:effectLst/>
              <a:uLnTx/>
              <a:uFillTx/>
              <a:latin typeface="Arial"/>
              <a:cs typeface="Arial"/>
              <a:sym typeface="Arial"/>
              <a:rtl val="0"/>
            </a:endParaRPr>
          </a:p>
        </p:txBody>
      </p:sp>
      <p:sp>
        <p:nvSpPr>
          <p:cNvPr id="7" name="AutoShape 8" descr="Image result for mÃ©decins francophones du canada"/>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400" b="0" i="0" u="none" strike="noStrike" kern="0" cap="none" spc="0" normalizeH="0" baseline="0" noProof="0">
              <a:ln>
                <a:noFill/>
              </a:ln>
              <a:solidFill>
                <a:srgbClr val="000000"/>
              </a:solidFill>
              <a:effectLst/>
              <a:uLnTx/>
              <a:uFillTx/>
              <a:latin typeface="Arial"/>
              <a:cs typeface="Arial"/>
              <a:sym typeface="Arial"/>
              <a:rtl val="0"/>
            </a:endParaRPr>
          </a:p>
        </p:txBody>
      </p:sp>
      <p:sp>
        <p:nvSpPr>
          <p:cNvPr id="8" name="TextBox 7">
            <a:extLst>
              <a:ext uri="{FF2B5EF4-FFF2-40B4-BE49-F238E27FC236}">
                <a16:creationId xmlns:a16="http://schemas.microsoft.com/office/drawing/2014/main" id="{726C54AA-651F-4E1D-8A1F-CD9CE3D1464A}"/>
              </a:ext>
            </a:extLst>
          </p:cNvPr>
          <p:cNvSpPr txBox="1"/>
          <p:nvPr/>
        </p:nvSpPr>
        <p:spPr>
          <a:xfrm>
            <a:off x="381000" y="4579289"/>
            <a:ext cx="7215336" cy="307777"/>
          </a:xfrm>
          <a:prstGeom prst="rect">
            <a:avLst/>
          </a:prstGeom>
          <a:noFill/>
        </p:spPr>
        <p:txBody>
          <a:bodyPr wrap="square" rtlCol="0">
            <a:spAutoFit/>
          </a:bodyPr>
          <a:lstStyle/>
          <a:p>
            <a:r>
              <a:rPr lang="fr-CA" dirty="0"/>
              <a:t>* Vous pouvez vérifier ici : </a:t>
            </a:r>
            <a:r>
              <a:rPr lang="fr-CA" dirty="0">
                <a:hlinkClick r:id="rId5"/>
              </a:rPr>
              <a:t>https://conferences.lepharmachien.com/transparence/</a:t>
            </a:r>
            <a:endParaRPr lang="fr-CA" dirty="0"/>
          </a:p>
        </p:txBody>
      </p:sp>
    </p:spTree>
    <p:extLst>
      <p:ext uri="{BB962C8B-B14F-4D97-AF65-F5344CB8AC3E}">
        <p14:creationId xmlns:p14="http://schemas.microsoft.com/office/powerpoint/2010/main" val="3439110847"/>
      </p:ext>
    </p:extLst>
  </p:cSld>
  <p:clrMapOvr>
    <a:masterClrMapping/>
  </p:clrMapOvr>
  <mc:AlternateContent xmlns:mc="http://schemas.openxmlformats.org/markup-compatibility/2006" xmlns:p14="http://schemas.microsoft.com/office/powerpoint/2010/main">
    <mc:Choice Requires="p14">
      <p:transition spd="slow" p14:dur="2000" advTm="23568"/>
    </mc:Choice>
    <mc:Fallback xmlns="">
      <p:transition spd="slow" advTm="23568"/>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7D070EE-045D-129F-CAF1-48BD0274AC0C}"/>
              </a:ext>
            </a:extLst>
          </p:cNvPr>
          <p:cNvSpPr>
            <a:spLocks noGrp="1"/>
          </p:cNvSpPr>
          <p:nvPr>
            <p:ph idx="1"/>
          </p:nvPr>
        </p:nvSpPr>
        <p:spPr>
          <a:xfrm>
            <a:off x="3851920" y="452905"/>
            <a:ext cx="4906888" cy="4227934"/>
          </a:xfrm>
        </p:spPr>
        <p:txBody>
          <a:bodyPr>
            <a:noAutofit/>
          </a:bodyPr>
          <a:lstStyle/>
          <a:p>
            <a:pPr>
              <a:buFont typeface="Wingdings" panose="05000000000000000000" pitchFamily="2" charset="2"/>
              <a:buChar char="ü"/>
            </a:pPr>
            <a:r>
              <a:rPr lang="fr-CA" sz="1500" b="1" dirty="0"/>
              <a:t>Influence omniprésente </a:t>
            </a:r>
            <a:r>
              <a:rPr lang="fr-CA" sz="1500" dirty="0"/>
              <a:t>de la culture des célébrités sur les décisions en matière de santé et de bien-être</a:t>
            </a:r>
          </a:p>
          <a:p>
            <a:pPr>
              <a:buFont typeface="Wingdings" panose="05000000000000000000" pitchFamily="2" charset="2"/>
              <a:buChar char="ü"/>
            </a:pPr>
            <a:endParaRPr lang="fr-CA" sz="1500" dirty="0"/>
          </a:p>
          <a:p>
            <a:pPr>
              <a:buFont typeface="Wingdings" panose="05000000000000000000" pitchFamily="2" charset="2"/>
              <a:buChar char="ü"/>
            </a:pPr>
            <a:r>
              <a:rPr lang="fr-CA" sz="1500" dirty="0"/>
              <a:t>Informations non-appuyées scientifiquement, ou même totalement </a:t>
            </a:r>
            <a:r>
              <a:rPr lang="fr-CA" sz="1500" b="1" dirty="0"/>
              <a:t>fausses</a:t>
            </a:r>
          </a:p>
          <a:p>
            <a:pPr>
              <a:buFont typeface="Wingdings" panose="05000000000000000000" pitchFamily="2" charset="2"/>
              <a:buChar char="ü"/>
            </a:pPr>
            <a:endParaRPr lang="fr-CA" sz="1500" dirty="0"/>
          </a:p>
          <a:p>
            <a:pPr>
              <a:buFont typeface="Wingdings" panose="05000000000000000000" pitchFamily="2" charset="2"/>
              <a:buChar char="ü"/>
            </a:pPr>
            <a:r>
              <a:rPr lang="fr-CA" sz="1500" dirty="0"/>
              <a:t>Focus sur les </a:t>
            </a:r>
            <a:r>
              <a:rPr lang="fr-CA" sz="1500" b="1" dirty="0"/>
              <a:t>profits et l’image de marque</a:t>
            </a:r>
            <a:r>
              <a:rPr lang="fr-CA" sz="1500" dirty="0"/>
              <a:t>, qui éclipse la véritable quête de santé et de bien-être</a:t>
            </a:r>
          </a:p>
          <a:p>
            <a:pPr>
              <a:buFont typeface="Wingdings" panose="05000000000000000000" pitchFamily="2" charset="2"/>
              <a:buChar char="ü"/>
            </a:pPr>
            <a:endParaRPr lang="fr-CA" sz="1500" dirty="0"/>
          </a:p>
          <a:p>
            <a:pPr>
              <a:buFont typeface="Wingdings" panose="05000000000000000000" pitchFamily="2" charset="2"/>
              <a:buChar char="ü"/>
            </a:pPr>
            <a:r>
              <a:rPr lang="fr-CA" sz="1500" b="1" dirty="0"/>
              <a:t>Manque de transparence et de responsabilité </a:t>
            </a:r>
            <a:r>
              <a:rPr lang="fr-CA" sz="1500" dirty="0"/>
              <a:t>dans le monde du bien-être des célébrités (ex. non-divulgation des sources et des conflits d’intérêts)</a:t>
            </a:r>
          </a:p>
          <a:p>
            <a:pPr>
              <a:buFont typeface="Wingdings" panose="05000000000000000000" pitchFamily="2" charset="2"/>
              <a:buChar char="ü"/>
            </a:pPr>
            <a:endParaRPr lang="fr-CA" sz="1500" dirty="0"/>
          </a:p>
          <a:p>
            <a:pPr>
              <a:buFont typeface="Wingdings" panose="05000000000000000000" pitchFamily="2" charset="2"/>
              <a:buChar char="ü"/>
            </a:pPr>
            <a:r>
              <a:rPr lang="fr-CA" sz="1500" b="1" dirty="0">
                <a:solidFill>
                  <a:srgbClr val="FF0000"/>
                </a:solidFill>
              </a:rPr>
              <a:t>Réduit la confiance du public envers la science</a:t>
            </a:r>
            <a:r>
              <a:rPr lang="fr-CA" sz="1500" dirty="0">
                <a:solidFill>
                  <a:srgbClr val="FF0000"/>
                </a:solidFill>
              </a:rPr>
              <a:t>, en rendant plus difficile la distinction entre les véritables conseils de santé et les tactiques de marketing.</a:t>
            </a:r>
          </a:p>
          <a:p>
            <a:pPr>
              <a:buFont typeface="Wingdings" panose="05000000000000000000" pitchFamily="2" charset="2"/>
              <a:buChar char="ü"/>
            </a:pPr>
            <a:endParaRPr lang="fr-CA" sz="1500" dirty="0"/>
          </a:p>
        </p:txBody>
      </p:sp>
      <p:pic>
        <p:nvPicPr>
          <p:cNvPr id="11266" name="Picture 2">
            <a:extLst>
              <a:ext uri="{FF2B5EF4-FFF2-40B4-BE49-F238E27FC236}">
                <a16:creationId xmlns:a16="http://schemas.microsoft.com/office/drawing/2014/main" id="{A75AE646-AB30-776F-2944-55286B922D6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 y="483518"/>
            <a:ext cx="2772950" cy="4227934"/>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855ECA0D-B9D2-5040-63E8-12E3CC48FDD8}"/>
              </a:ext>
            </a:extLst>
          </p:cNvPr>
          <p:cNvSpPr/>
          <p:nvPr/>
        </p:nvSpPr>
        <p:spPr>
          <a:xfrm rot="406440">
            <a:off x="2210210" y="339501"/>
            <a:ext cx="720080" cy="288032"/>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CA" dirty="0"/>
              <a:t>2015</a:t>
            </a:r>
          </a:p>
        </p:txBody>
      </p:sp>
    </p:spTree>
    <p:extLst>
      <p:ext uri="{BB962C8B-B14F-4D97-AF65-F5344CB8AC3E}">
        <p14:creationId xmlns:p14="http://schemas.microsoft.com/office/powerpoint/2010/main" val="1758090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fade">
                                      <p:cBhvr>
                                        <p:cTn id="17" dur="500"/>
                                        <p:tgtEl>
                                          <p:spTgt spid="3">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6" end="6"/>
                                            </p:txEl>
                                          </p:spTgt>
                                        </p:tgtEl>
                                        <p:attrNameLst>
                                          <p:attrName>style.visibility</p:attrName>
                                        </p:attrNameLst>
                                      </p:cBhvr>
                                      <p:to>
                                        <p:strVal val="visible"/>
                                      </p:to>
                                    </p:set>
                                    <p:animEffect transition="in" filter="fade">
                                      <p:cBhvr>
                                        <p:cTn id="22" dur="500"/>
                                        <p:tgtEl>
                                          <p:spTgt spid="3">
                                            <p:txEl>
                                              <p:pRg st="6" end="6"/>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8" end="8"/>
                                            </p:txEl>
                                          </p:spTgt>
                                        </p:tgtEl>
                                        <p:attrNameLst>
                                          <p:attrName>style.visibility</p:attrName>
                                        </p:attrNameLst>
                                      </p:cBhvr>
                                      <p:to>
                                        <p:strVal val="visible"/>
                                      </p:to>
                                    </p:set>
                                    <p:animEffect transition="in" filter="fade">
                                      <p:cBhvr>
                                        <p:cTn id="27"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descr="The Death of Expertise: The Campaign Against Established Knowledge and Why It Matters">
            <a:extLst>
              <a:ext uri="{FF2B5EF4-FFF2-40B4-BE49-F238E27FC236}">
                <a16:creationId xmlns:a16="http://schemas.microsoft.com/office/drawing/2014/main" id="{D5736C16-F0B1-DDA3-A5AF-57604620298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04115" y="411510"/>
            <a:ext cx="2343749" cy="3540209"/>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Lst>
        </p:spPr>
      </p:pic>
      <p:pic>
        <p:nvPicPr>
          <p:cNvPr id="7170" name="Picture 2" descr="La semaine de 4 heures: Travaillez moins, gagnez plus et vivez mieux! 2e  édition : FERRISS, Timothy: Amazon.ca: Books">
            <a:extLst>
              <a:ext uri="{FF2B5EF4-FFF2-40B4-BE49-F238E27FC236}">
                <a16:creationId xmlns:a16="http://schemas.microsoft.com/office/drawing/2014/main" id="{2030C403-CF39-0723-009B-5ED094C3809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83200" y="267494"/>
            <a:ext cx="2927632" cy="3617669"/>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4C16E32D-1A71-ADFE-02B0-7C06C0EE0348}"/>
              </a:ext>
            </a:extLst>
          </p:cNvPr>
          <p:cNvSpPr txBox="1"/>
          <p:nvPr/>
        </p:nvSpPr>
        <p:spPr>
          <a:xfrm>
            <a:off x="5220072" y="4083918"/>
            <a:ext cx="3312368" cy="646331"/>
          </a:xfrm>
          <a:prstGeom prst="rect">
            <a:avLst/>
          </a:prstGeom>
          <a:noFill/>
        </p:spPr>
        <p:txBody>
          <a:bodyPr wrap="square" rtlCol="0">
            <a:spAutoFit/>
          </a:bodyPr>
          <a:lstStyle/>
          <a:p>
            <a:pPr algn="ctr"/>
            <a:r>
              <a:rPr lang="fr-CA" sz="1200" dirty="0"/>
              <a:t>« Médiocrité tolérable » : il n’est pas nécessaire d’être un expert pour être influent. Misez plutôt sur « le pouvoir du cool ».</a:t>
            </a:r>
          </a:p>
        </p:txBody>
      </p:sp>
      <p:sp>
        <p:nvSpPr>
          <p:cNvPr id="3" name="TextBox 2">
            <a:extLst>
              <a:ext uri="{FF2B5EF4-FFF2-40B4-BE49-F238E27FC236}">
                <a16:creationId xmlns:a16="http://schemas.microsoft.com/office/drawing/2014/main" id="{5726587A-6A94-F6E6-B58A-4988A004F6A3}"/>
              </a:ext>
            </a:extLst>
          </p:cNvPr>
          <p:cNvSpPr txBox="1"/>
          <p:nvPr/>
        </p:nvSpPr>
        <p:spPr>
          <a:xfrm>
            <a:off x="3779912" y="2139702"/>
            <a:ext cx="3528392" cy="1200329"/>
          </a:xfrm>
          <a:prstGeom prst="rect">
            <a:avLst/>
          </a:prstGeom>
          <a:noFill/>
        </p:spPr>
        <p:txBody>
          <a:bodyPr wrap="square" rtlCol="0">
            <a:spAutoFit/>
          </a:bodyPr>
          <a:lstStyle/>
          <a:p>
            <a:r>
              <a:rPr lang="fr-CA" sz="7200" dirty="0">
                <a:latin typeface="Arial Narrow" panose="020B0606020202030204" pitchFamily="34" charset="0"/>
              </a:rPr>
              <a:t>VS</a:t>
            </a:r>
          </a:p>
        </p:txBody>
      </p:sp>
      <p:sp>
        <p:nvSpPr>
          <p:cNvPr id="4" name="TextBox 3">
            <a:extLst>
              <a:ext uri="{FF2B5EF4-FFF2-40B4-BE49-F238E27FC236}">
                <a16:creationId xmlns:a16="http://schemas.microsoft.com/office/drawing/2014/main" id="{C858F84D-0839-CF73-389B-8B0C25DF8DF4}"/>
              </a:ext>
            </a:extLst>
          </p:cNvPr>
          <p:cNvSpPr txBox="1"/>
          <p:nvPr/>
        </p:nvSpPr>
        <p:spPr>
          <a:xfrm>
            <a:off x="270632" y="4180203"/>
            <a:ext cx="4013336" cy="646331"/>
          </a:xfrm>
          <a:prstGeom prst="rect">
            <a:avLst/>
          </a:prstGeom>
          <a:noFill/>
        </p:spPr>
        <p:txBody>
          <a:bodyPr wrap="square" rtlCol="0">
            <a:spAutoFit/>
          </a:bodyPr>
          <a:lstStyle/>
          <a:p>
            <a:pPr algn="ctr"/>
            <a:r>
              <a:rPr lang="fr-CA" sz="1200" dirty="0"/>
              <a:t>Montée de l’anti-intellectualisme… un nouveau phénomène où les gens aux États-Unis ne sont pas seulement dans l'erreur, mais « fiers de ne pas savoir ».</a:t>
            </a:r>
          </a:p>
        </p:txBody>
      </p:sp>
    </p:spTree>
    <p:extLst>
      <p:ext uri="{BB962C8B-B14F-4D97-AF65-F5344CB8AC3E}">
        <p14:creationId xmlns:p14="http://schemas.microsoft.com/office/powerpoint/2010/main" val="7995656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0"/>
                                        </p:tgtEl>
                                        <p:attrNameLst>
                                          <p:attrName>style.visibility</p:attrName>
                                        </p:attrNameLst>
                                      </p:cBhvr>
                                      <p:to>
                                        <p:strVal val="visible"/>
                                      </p:to>
                                    </p:set>
                                    <p:animEffect transition="in" filter="fade">
                                      <p:cBhvr>
                                        <p:cTn id="7" dur="1000"/>
                                        <p:tgtEl>
                                          <p:spTgt spid="7170"/>
                                        </p:tgtEl>
                                      </p:cBhvr>
                                    </p:animEffect>
                                    <p:anim calcmode="lin" valueType="num">
                                      <p:cBhvr>
                                        <p:cTn id="8" dur="1000" fill="hold"/>
                                        <p:tgtEl>
                                          <p:spTgt spid="7170"/>
                                        </p:tgtEl>
                                        <p:attrNameLst>
                                          <p:attrName>ppt_x</p:attrName>
                                        </p:attrNameLst>
                                      </p:cBhvr>
                                      <p:tavLst>
                                        <p:tav tm="0">
                                          <p:val>
                                            <p:strVal val="#ppt_x"/>
                                          </p:val>
                                        </p:tav>
                                        <p:tav tm="100000">
                                          <p:val>
                                            <p:strVal val="#ppt_x"/>
                                          </p:val>
                                        </p:tav>
                                      </p:tavLst>
                                    </p:anim>
                                    <p:anim calcmode="lin" valueType="num">
                                      <p:cBhvr>
                                        <p:cTn id="9" dur="1000" fill="hold"/>
                                        <p:tgtEl>
                                          <p:spTgt spid="7170"/>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1000"/>
                                        <p:tgtEl>
                                          <p:spTgt spid="3"/>
                                        </p:tgtEl>
                                      </p:cBhvr>
                                    </p:animEffect>
                                    <p:anim calcmode="lin" valueType="num">
                                      <p:cBhvr>
                                        <p:cTn id="18" dur="1000" fill="hold"/>
                                        <p:tgtEl>
                                          <p:spTgt spid="3"/>
                                        </p:tgtEl>
                                        <p:attrNameLst>
                                          <p:attrName>ppt_x</p:attrName>
                                        </p:attrNameLst>
                                      </p:cBhvr>
                                      <p:tavLst>
                                        <p:tav tm="0">
                                          <p:val>
                                            <p:strVal val="#ppt_x"/>
                                          </p:val>
                                        </p:tav>
                                        <p:tav tm="100000">
                                          <p:val>
                                            <p:strVal val="#ppt_x"/>
                                          </p:val>
                                        </p:tav>
                                      </p:tavLst>
                                    </p:anim>
                                    <p:anim calcmode="lin" valueType="num">
                                      <p:cBhvr>
                                        <p:cTn id="1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CD21F4-EE2D-3DAE-1EB8-4C26118580A2}"/>
              </a:ext>
            </a:extLst>
          </p:cNvPr>
          <p:cNvSpPr>
            <a:spLocks noGrp="1"/>
          </p:cNvSpPr>
          <p:nvPr>
            <p:ph type="title"/>
          </p:nvPr>
        </p:nvSpPr>
        <p:spPr/>
        <p:txBody>
          <a:bodyPr>
            <a:normAutofit/>
          </a:bodyPr>
          <a:lstStyle/>
          <a:p>
            <a:r>
              <a:rPr lang="fr-CA" b="1" dirty="0"/>
              <a:t>Écrits par des scientifiques, mais…</a:t>
            </a:r>
          </a:p>
        </p:txBody>
      </p:sp>
      <p:pic>
        <p:nvPicPr>
          <p:cNvPr id="4100" name="Picture 4">
            <a:extLst>
              <a:ext uri="{FF2B5EF4-FFF2-40B4-BE49-F238E27FC236}">
                <a16:creationId xmlns:a16="http://schemas.microsoft.com/office/drawing/2014/main" id="{798AF6D8-8C05-C2C4-42EB-F3435D66E07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1560" y="1203598"/>
            <a:ext cx="2508113" cy="3579862"/>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Lst>
        </p:spPr>
      </p:pic>
      <p:pic>
        <p:nvPicPr>
          <p:cNvPr id="2050" name="Picture 2" descr="Le Corps n&amp;#39;oublie rien: Le cerveau, l&amp;#39;esprit et le corps dans la guérison du traumatisme (Documents) (French Edition)">
            <a:extLst>
              <a:ext uri="{FF2B5EF4-FFF2-40B4-BE49-F238E27FC236}">
                <a16:creationId xmlns:a16="http://schemas.microsoft.com/office/drawing/2014/main" id="{CFE72D72-E057-A535-C468-0A8E53AF99C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91880" y="1196314"/>
            <a:ext cx="2441465" cy="3579861"/>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Lst>
        </p:spPr>
      </p:pic>
      <p:pic>
        <p:nvPicPr>
          <p:cNvPr id="2054" name="Picture 6" descr="PRENEZ VOTRE SANTE EN M: PRENEZ VOTRE SANTE EN MAIN : Saldmann, Frédéric:  Amazon.ca: Books">
            <a:extLst>
              <a:ext uri="{FF2B5EF4-FFF2-40B4-BE49-F238E27FC236}">
                <a16:creationId xmlns:a16="http://schemas.microsoft.com/office/drawing/2014/main" id="{76EA1469-EADE-E63E-853A-0D984F305E7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28184" y="1185474"/>
            <a:ext cx="2352322" cy="3579862"/>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9116668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descr="Image result for jacqueline lagacÃ©"/>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528" y="195486"/>
            <a:ext cx="3171825" cy="4752976"/>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Lst>
        </p:spPr>
      </p:pic>
      <p:pic>
        <p:nvPicPr>
          <p:cNvPr id="11269"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11960" y="267494"/>
            <a:ext cx="3745947" cy="345638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extBox 1"/>
          <p:cNvSpPr txBox="1"/>
          <p:nvPr/>
        </p:nvSpPr>
        <p:spPr>
          <a:xfrm rot="21289835">
            <a:off x="3707904" y="3929448"/>
            <a:ext cx="5328592" cy="553998"/>
          </a:xfrm>
          <a:prstGeom prst="rect">
            <a:avLst/>
          </a:prstGeom>
          <a:noFill/>
        </p:spPr>
        <p:txBody>
          <a:bodyPr wrap="square" rtlCol="0">
            <a:spAutoFit/>
          </a:bodyPr>
          <a:lstStyle/>
          <a:p>
            <a:pPr algn="ctr"/>
            <a:r>
              <a:rPr lang="fr-FR" sz="3000" b="1" dirty="0">
                <a:solidFill>
                  <a:srgbClr val="FF0000"/>
                </a:solidFill>
              </a:rPr>
              <a:t>Efficacité de 60 à 90% (?)</a:t>
            </a:r>
          </a:p>
        </p:txBody>
      </p:sp>
    </p:spTree>
    <p:extLst>
      <p:ext uri="{BB962C8B-B14F-4D97-AF65-F5344CB8AC3E}">
        <p14:creationId xmlns:p14="http://schemas.microsoft.com/office/powerpoint/2010/main" val="10621638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1269"/>
                                        </p:tgtEl>
                                        <p:attrNameLst>
                                          <p:attrName>style.visibility</p:attrName>
                                        </p:attrNameLst>
                                      </p:cBhvr>
                                      <p:to>
                                        <p:strVal val="visible"/>
                                      </p:to>
                                    </p:set>
                                    <p:animEffect transition="in" filter="fade">
                                      <p:cBhvr>
                                        <p:cTn id="7" dur="1000"/>
                                        <p:tgtEl>
                                          <p:spTgt spid="11269"/>
                                        </p:tgtEl>
                                      </p:cBhvr>
                                    </p:animEffect>
                                    <p:anim calcmode="lin" valueType="num">
                                      <p:cBhvr>
                                        <p:cTn id="8" dur="1000" fill="hold"/>
                                        <p:tgtEl>
                                          <p:spTgt spid="11269"/>
                                        </p:tgtEl>
                                        <p:attrNameLst>
                                          <p:attrName>ppt_x</p:attrName>
                                        </p:attrNameLst>
                                      </p:cBhvr>
                                      <p:tavLst>
                                        <p:tav tm="0">
                                          <p:val>
                                            <p:strVal val="#ppt_x"/>
                                          </p:val>
                                        </p:tav>
                                        <p:tav tm="100000">
                                          <p:val>
                                            <p:strVal val="#ppt_x"/>
                                          </p:val>
                                        </p:tav>
                                      </p:tavLst>
                                    </p:anim>
                                    <p:anim calcmode="lin" valueType="num">
                                      <p:cBhvr>
                                        <p:cTn id="9" dur="1000" fill="hold"/>
                                        <p:tgtEl>
                                          <p:spTgt spid="1126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additive="base">
                                        <p:cTn id="14" dur="500" fill="hold"/>
                                        <p:tgtEl>
                                          <p:spTgt spid="2"/>
                                        </p:tgtEl>
                                        <p:attrNameLst>
                                          <p:attrName>ppt_x</p:attrName>
                                        </p:attrNameLst>
                                      </p:cBhvr>
                                      <p:tavLst>
                                        <p:tav tm="0">
                                          <p:val>
                                            <p:strVal val="#ppt_x"/>
                                          </p:val>
                                        </p:tav>
                                        <p:tav tm="100000">
                                          <p:val>
                                            <p:strVal val="#ppt_x"/>
                                          </p:val>
                                        </p:tav>
                                      </p:tavLst>
                                    </p:anim>
                                    <p:anim calcmode="lin" valueType="num">
                                      <p:cBhvr additive="base">
                                        <p:cTn id="15"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95B996D-FA06-F57D-C335-CE28B0D9F9C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E22E202-26D9-4700-6DAA-96A89248292E}"/>
              </a:ext>
            </a:extLst>
          </p:cNvPr>
          <p:cNvSpPr>
            <a:spLocks noGrp="1"/>
          </p:cNvSpPr>
          <p:nvPr>
            <p:ph type="title"/>
          </p:nvPr>
        </p:nvSpPr>
        <p:spPr/>
        <p:txBody>
          <a:bodyPr>
            <a:normAutofit fontScale="90000"/>
          </a:bodyPr>
          <a:lstStyle/>
          <a:p>
            <a:r>
              <a:rPr lang="fr-CA" b="1" dirty="0">
                <a:solidFill>
                  <a:srgbClr val="00B050"/>
                </a:solidFill>
              </a:rPr>
              <a:t>Faut-il prévenir, ou retirer ces livres?</a:t>
            </a:r>
          </a:p>
        </p:txBody>
      </p:sp>
      <p:sp>
        <p:nvSpPr>
          <p:cNvPr id="3" name="Content Placeholder 2">
            <a:extLst>
              <a:ext uri="{FF2B5EF4-FFF2-40B4-BE49-F238E27FC236}">
                <a16:creationId xmlns:a16="http://schemas.microsoft.com/office/drawing/2014/main" id="{F2833E57-F193-D1DC-40A8-E494C69F8708}"/>
              </a:ext>
            </a:extLst>
          </p:cNvPr>
          <p:cNvSpPr>
            <a:spLocks noGrp="1"/>
          </p:cNvSpPr>
          <p:nvPr>
            <p:ph idx="1"/>
          </p:nvPr>
        </p:nvSpPr>
        <p:spPr>
          <a:xfrm>
            <a:off x="457200" y="1200151"/>
            <a:ext cx="5194920" cy="3394472"/>
          </a:xfrm>
        </p:spPr>
        <p:txBody>
          <a:bodyPr>
            <a:normAutofit fontScale="85000" lnSpcReduction="20000"/>
          </a:bodyPr>
          <a:lstStyle/>
          <a:p>
            <a:pPr marL="0" indent="0">
              <a:buNone/>
            </a:pPr>
            <a:r>
              <a:rPr lang="fr-CA" dirty="0"/>
              <a:t>Mon avis: tous les auteurs-</a:t>
            </a:r>
            <a:r>
              <a:rPr lang="fr-CA" dirty="0" err="1"/>
              <a:t>trices</a:t>
            </a:r>
            <a:r>
              <a:rPr lang="fr-CA" dirty="0"/>
              <a:t> ont le droit de s’exprimer et tous les livres ont le droit d’être publiés.</a:t>
            </a:r>
          </a:p>
          <a:p>
            <a:pPr marL="0" indent="0">
              <a:buNone/>
            </a:pPr>
            <a:endParaRPr lang="fr-CA" dirty="0"/>
          </a:p>
          <a:p>
            <a:pPr marL="0" indent="0">
              <a:buNone/>
            </a:pPr>
            <a:r>
              <a:rPr lang="fr-CA" b="1" dirty="0"/>
              <a:t>PAR CONTRE…</a:t>
            </a:r>
          </a:p>
          <a:p>
            <a:pPr marL="0" indent="0">
              <a:buNone/>
            </a:pPr>
            <a:endParaRPr lang="fr-CA" dirty="0"/>
          </a:p>
          <a:p>
            <a:pPr marL="0" indent="0">
              <a:buNone/>
            </a:pPr>
            <a:r>
              <a:rPr lang="fr-CA" dirty="0"/>
              <a:t>Les livres devraient aussi être des objets de réflexion critique envers les phénomènes sociaux.</a:t>
            </a:r>
          </a:p>
        </p:txBody>
      </p:sp>
      <p:pic>
        <p:nvPicPr>
          <p:cNvPr id="4" name="Graphic 3">
            <a:extLst>
              <a:ext uri="{FF2B5EF4-FFF2-40B4-BE49-F238E27FC236}">
                <a16:creationId xmlns:a16="http://schemas.microsoft.com/office/drawing/2014/main" id="{5C3F743F-C063-B088-15B1-70E1294D08B5}"/>
              </a:ext>
            </a:extLst>
          </p:cNvPr>
          <p:cNvPicPr>
            <a:picLocks noChangeAspect="1"/>
          </p:cNvPicPr>
          <p:nvPr/>
        </p:nvPicPr>
        <p:blipFill rotWithShape="1">
          <a:blip r:embed="rId2">
            <a:extLst>
              <a:ext uri="{96DAC541-7B7A-43D3-8B79-37D633B846F1}">
                <asvg:svgBlip xmlns:asvg="http://schemas.microsoft.com/office/drawing/2016/SVG/main" r:embed="rId3"/>
              </a:ext>
            </a:extLst>
          </a:blip>
          <a:srcRect l="56242" b="5203"/>
          <a:stretch/>
        </p:blipFill>
        <p:spPr>
          <a:xfrm>
            <a:off x="6444208" y="1207786"/>
            <a:ext cx="2184910" cy="3935714"/>
          </a:xfrm>
          <a:prstGeom prst="rect">
            <a:avLst/>
          </a:prstGeom>
        </p:spPr>
      </p:pic>
    </p:spTree>
    <p:extLst>
      <p:ext uri="{BB962C8B-B14F-4D97-AF65-F5344CB8AC3E}">
        <p14:creationId xmlns:p14="http://schemas.microsoft.com/office/powerpoint/2010/main" val="29738160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500"/>
                                        <p:tgtEl>
                                          <p:spTgt spid="3">
                                            <p:txEl>
                                              <p:pRg st="2" end="2"/>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3">
                                            <p:txEl>
                                              <p:pRg st="4" end="4"/>
                                            </p:txEl>
                                          </p:spTgt>
                                        </p:tgtEl>
                                        <p:attrNameLst>
                                          <p:attrName>style.visibility</p:attrName>
                                        </p:attrNameLst>
                                      </p:cBhvr>
                                      <p:to>
                                        <p:strVal val="visible"/>
                                      </p:to>
                                    </p:set>
                                    <p:animEffect transition="in" filter="fade">
                                      <p:cBhvr>
                                        <p:cTn id="16"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Préserver la liberté intellectuelle en biblio un travail d'équilibriste |  Bibliothèque publique d'Ottawa">
            <a:extLst>
              <a:ext uri="{FF2B5EF4-FFF2-40B4-BE49-F238E27FC236}">
                <a16:creationId xmlns:a16="http://schemas.microsoft.com/office/drawing/2014/main" id="{DF130CF5-585D-104C-5462-FA1D5D5D29AA}"/>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r="40550" b="10625"/>
          <a:stretch/>
        </p:blipFill>
        <p:spPr bwMode="auto">
          <a:xfrm>
            <a:off x="395536" y="699542"/>
            <a:ext cx="3640255" cy="2736304"/>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DAD5DD27-2BA3-03E3-B955-2D43FC926F0E}"/>
              </a:ext>
            </a:extLst>
          </p:cNvPr>
          <p:cNvSpPr txBox="1"/>
          <p:nvPr/>
        </p:nvSpPr>
        <p:spPr>
          <a:xfrm>
            <a:off x="323528" y="3579862"/>
            <a:ext cx="4752528" cy="646331"/>
          </a:xfrm>
          <a:prstGeom prst="rect">
            <a:avLst/>
          </a:prstGeom>
          <a:noFill/>
        </p:spPr>
        <p:txBody>
          <a:bodyPr wrap="square" rtlCol="0">
            <a:spAutoFit/>
          </a:bodyPr>
          <a:lstStyle/>
          <a:p>
            <a:r>
              <a:rPr lang="fr-CA" sz="1200" b="1" dirty="0"/>
              <a:t>Mathilde Barraband</a:t>
            </a:r>
          </a:p>
          <a:p>
            <a:r>
              <a:rPr lang="fr-CA" sz="1200" dirty="0"/>
              <a:t>Professeure, lettres et communication sociale, UQTR</a:t>
            </a:r>
          </a:p>
          <a:p>
            <a:r>
              <a:rPr lang="fr-CA" sz="1200" dirty="0"/>
              <a:t>Spécialiste de la </a:t>
            </a:r>
            <a:r>
              <a:rPr lang="fr-CA" sz="1200" b="1" dirty="0">
                <a:solidFill>
                  <a:srgbClr val="00CC5C"/>
                </a:solidFill>
              </a:rPr>
              <a:t>liberté de création littéraire</a:t>
            </a:r>
          </a:p>
        </p:txBody>
      </p:sp>
      <p:sp>
        <p:nvSpPr>
          <p:cNvPr id="5" name="TextBox 4">
            <a:extLst>
              <a:ext uri="{FF2B5EF4-FFF2-40B4-BE49-F238E27FC236}">
                <a16:creationId xmlns:a16="http://schemas.microsoft.com/office/drawing/2014/main" id="{F79A737B-C7CE-C32F-F2B4-1E8FE98117A9}"/>
              </a:ext>
            </a:extLst>
          </p:cNvPr>
          <p:cNvSpPr txBox="1"/>
          <p:nvPr/>
        </p:nvSpPr>
        <p:spPr>
          <a:xfrm>
            <a:off x="4716016" y="495750"/>
            <a:ext cx="4104456" cy="4339650"/>
          </a:xfrm>
          <a:prstGeom prst="rect">
            <a:avLst/>
          </a:prstGeom>
          <a:noFill/>
        </p:spPr>
        <p:txBody>
          <a:bodyPr wrap="square" rtlCol="0">
            <a:spAutoFit/>
          </a:bodyPr>
          <a:lstStyle/>
          <a:p>
            <a:r>
              <a:rPr lang="fr-CA" sz="1700" b="0" i="0" u="none" strike="noStrike" dirty="0">
                <a:solidFill>
                  <a:schemeClr val="tx1">
                    <a:lumMod val="65000"/>
                    <a:lumOff val="35000"/>
                  </a:schemeClr>
                </a:solidFill>
                <a:effectLst/>
                <a:latin typeface="+mj-lt"/>
              </a:rPr>
              <a:t>« Il y a tout un travail qui me paraît </a:t>
            </a:r>
            <a:r>
              <a:rPr lang="fr-CA" sz="1700" b="1" i="0" u="none" strike="noStrike" dirty="0">
                <a:solidFill>
                  <a:srgbClr val="000000"/>
                </a:solidFill>
                <a:effectLst/>
                <a:latin typeface="+mj-lt"/>
              </a:rPr>
              <a:t>proprement démocratique</a:t>
            </a:r>
            <a:r>
              <a:rPr lang="fr-CA" sz="1700" b="0" i="0" u="none" strike="noStrike" dirty="0">
                <a:solidFill>
                  <a:srgbClr val="000000"/>
                </a:solidFill>
                <a:effectLst/>
                <a:latin typeface="+mj-lt"/>
              </a:rPr>
              <a:t>. </a:t>
            </a:r>
            <a:r>
              <a:rPr lang="fr-CA" sz="1700" b="0" i="0" u="none" strike="noStrike" dirty="0">
                <a:solidFill>
                  <a:schemeClr val="tx1">
                    <a:lumMod val="65000"/>
                    <a:lumOff val="35000"/>
                  </a:schemeClr>
                </a:solidFill>
                <a:effectLst/>
                <a:latin typeface="+mj-lt"/>
              </a:rPr>
              <a:t>On est dans la discussion. Une fois que le livre a paru, les libraires sont libres de l'acheter ce livre, et les bibliothécaires aussi. Et </a:t>
            </a:r>
            <a:r>
              <a:rPr lang="fr-CA" sz="1700" b="1" i="0" u="none" strike="noStrike" dirty="0">
                <a:solidFill>
                  <a:srgbClr val="000000"/>
                </a:solidFill>
                <a:effectLst/>
                <a:latin typeface="+mj-lt"/>
              </a:rPr>
              <a:t>ça ne me semble pas être de la censure que de refuser comme éditeur ou éditrice ou diffuseur, de faire circuler un livre</a:t>
            </a:r>
            <a:r>
              <a:rPr lang="fr-CA" sz="1700" b="0" i="0" u="none" strike="noStrike" dirty="0">
                <a:solidFill>
                  <a:srgbClr val="000000"/>
                </a:solidFill>
                <a:effectLst/>
                <a:latin typeface="+mj-lt"/>
              </a:rPr>
              <a:t>. </a:t>
            </a:r>
            <a:r>
              <a:rPr lang="fr-CA" sz="1700" b="0" i="0" u="none" strike="noStrike" dirty="0">
                <a:solidFill>
                  <a:schemeClr val="tx1">
                    <a:lumMod val="65000"/>
                    <a:lumOff val="35000"/>
                  </a:schemeClr>
                </a:solidFill>
                <a:effectLst/>
                <a:latin typeface="+mj-lt"/>
              </a:rPr>
              <a:t>Par contre, une fois qu'on l'a édité et une fois qu'on l'a mis à la disposition du public dans sa librairie ou dans sa bibliothèque, </a:t>
            </a:r>
            <a:r>
              <a:rPr lang="fr-CA" sz="1700" i="0" u="none" strike="noStrike" dirty="0">
                <a:solidFill>
                  <a:schemeClr val="tx1">
                    <a:lumMod val="65000"/>
                    <a:lumOff val="35000"/>
                  </a:schemeClr>
                </a:solidFill>
                <a:effectLst/>
                <a:latin typeface="+mj-lt"/>
              </a:rPr>
              <a:t>c'est embêtant de le retirer</a:t>
            </a:r>
            <a:r>
              <a:rPr lang="fr-CA" sz="1700" b="0" i="0" u="none" strike="noStrike" dirty="0">
                <a:solidFill>
                  <a:schemeClr val="tx1">
                    <a:lumMod val="65000"/>
                    <a:lumOff val="35000"/>
                  </a:schemeClr>
                </a:solidFill>
                <a:effectLst/>
                <a:latin typeface="+mj-lt"/>
              </a:rPr>
              <a:t>. </a:t>
            </a:r>
            <a:r>
              <a:rPr lang="fr-CA" sz="1700" b="1" i="0" u="none" strike="noStrike" dirty="0">
                <a:solidFill>
                  <a:srgbClr val="000000"/>
                </a:solidFill>
                <a:effectLst/>
                <a:latin typeface="+mj-lt"/>
              </a:rPr>
              <a:t>L'encadrement de la lecture, c'est une activité assez périlleuse, et souvent contre-productive</a:t>
            </a:r>
            <a:r>
              <a:rPr lang="fr-CA" sz="1700" b="0" i="0" u="none" strike="noStrike" dirty="0">
                <a:solidFill>
                  <a:srgbClr val="000000"/>
                </a:solidFill>
                <a:effectLst/>
                <a:latin typeface="+mj-lt"/>
              </a:rPr>
              <a:t>. »</a:t>
            </a:r>
          </a:p>
          <a:p>
            <a:pPr algn="r"/>
            <a:endParaRPr lang="fr-CA" sz="1200" dirty="0">
              <a:latin typeface="+mj-lt"/>
            </a:endParaRPr>
          </a:p>
          <a:p>
            <a:pPr algn="r"/>
            <a:r>
              <a:rPr lang="fr-CA" sz="1200" i="1" dirty="0">
                <a:latin typeface="+mj-lt"/>
              </a:rPr>
              <a:t>- Balado Dérives, Les Secrets de La Mafia Médicale, 2024</a:t>
            </a:r>
            <a:endParaRPr lang="fr-CA" sz="1200" b="0" i="1" u="none" strike="noStrike" dirty="0">
              <a:solidFill>
                <a:srgbClr val="000000"/>
              </a:solidFill>
              <a:effectLst/>
              <a:latin typeface="+mj-lt"/>
            </a:endParaRPr>
          </a:p>
          <a:p>
            <a:endParaRPr lang="fr-CA" dirty="0">
              <a:latin typeface="+mj-lt"/>
            </a:endParaRPr>
          </a:p>
        </p:txBody>
      </p:sp>
    </p:spTree>
    <p:extLst>
      <p:ext uri="{BB962C8B-B14F-4D97-AF65-F5344CB8AC3E}">
        <p14:creationId xmlns:p14="http://schemas.microsoft.com/office/powerpoint/2010/main" val="179168944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89B9F2-D2AA-C117-C143-4E6E188A03CE}"/>
            </a:ext>
          </a:extLst>
        </p:cNvPr>
        <p:cNvGrpSpPr/>
        <p:nvPr/>
      </p:nvGrpSpPr>
      <p:grpSpPr>
        <a:xfrm>
          <a:off x="0" y="0"/>
          <a:ext cx="0" cy="0"/>
          <a:chOff x="0" y="0"/>
          <a:chExt cx="0" cy="0"/>
        </a:xfrm>
      </p:grpSpPr>
      <p:pic>
        <p:nvPicPr>
          <p:cNvPr id="5" name="Picture 4">
            <a:extLst>
              <a:ext uri="{FF2B5EF4-FFF2-40B4-BE49-F238E27FC236}">
                <a16:creationId xmlns:a16="http://schemas.microsoft.com/office/drawing/2014/main" id="{3FA7D9F8-7089-F674-A750-825916285BC7}"/>
              </a:ext>
            </a:extLst>
          </p:cNvPr>
          <p:cNvPicPr>
            <a:picLocks noChangeAspect="1"/>
          </p:cNvPicPr>
          <p:nvPr/>
        </p:nvPicPr>
        <p:blipFill>
          <a:blip r:embed="rId2"/>
          <a:stretch>
            <a:fillRect/>
          </a:stretch>
        </p:blipFill>
        <p:spPr>
          <a:xfrm>
            <a:off x="251520" y="348191"/>
            <a:ext cx="4526919" cy="936104"/>
          </a:xfrm>
          <a:prstGeom prst="rect">
            <a:avLst/>
          </a:prstGeom>
        </p:spPr>
      </p:pic>
      <p:pic>
        <p:nvPicPr>
          <p:cNvPr id="15362" name="Picture 2">
            <a:extLst>
              <a:ext uri="{FF2B5EF4-FFF2-40B4-BE49-F238E27FC236}">
                <a16:creationId xmlns:a16="http://schemas.microsoft.com/office/drawing/2014/main" id="{FB98B464-BD9E-3FA5-B0A6-332B19CD838C}"/>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28311" b="5073"/>
          <a:stretch/>
        </p:blipFill>
        <p:spPr bwMode="auto">
          <a:xfrm>
            <a:off x="467544" y="2085072"/>
            <a:ext cx="8424936" cy="2946443"/>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2">
            <a:extLst>
              <a:ext uri="{FF2B5EF4-FFF2-40B4-BE49-F238E27FC236}">
                <a16:creationId xmlns:a16="http://schemas.microsoft.com/office/drawing/2014/main" id="{F42C6807-7795-37EB-2017-ACCFEFF83D0B}"/>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87744" t="7992" r="4936" b="79615"/>
          <a:stretch/>
        </p:blipFill>
        <p:spPr bwMode="auto">
          <a:xfrm>
            <a:off x="3203848" y="1339294"/>
            <a:ext cx="1080119" cy="960106"/>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0D3337C6-E339-8B8E-5CBE-D9882ED58A25}"/>
              </a:ext>
            </a:extLst>
          </p:cNvPr>
          <p:cNvSpPr txBox="1"/>
          <p:nvPr/>
        </p:nvSpPr>
        <p:spPr>
          <a:xfrm>
            <a:off x="5004048" y="499465"/>
            <a:ext cx="3926380" cy="156966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CA" sz="1600" b="1" i="1" u="none" strike="noStrike" kern="0" cap="none" spc="0" normalizeH="0" baseline="0" noProof="0" dirty="0">
                <a:ln>
                  <a:noFill/>
                </a:ln>
                <a:solidFill>
                  <a:srgbClr val="000000"/>
                </a:solidFill>
                <a:effectLst/>
                <a:uLnTx/>
                <a:uFillTx/>
                <a:latin typeface="Arial"/>
                <a:cs typeface="Arial"/>
                <a:sym typeface="Arial"/>
                <a:rtl val="0"/>
              </a:rPr>
              <a:t>« Une poignée d'organisations militantes d'extrême droite et de législateurs républicains font pression sur les districts pour qu'ils interdisent des livres sur, et par, les personnes LGBTQ et les personnes de couleur. »</a:t>
            </a:r>
          </a:p>
        </p:txBody>
      </p:sp>
      <p:sp>
        <p:nvSpPr>
          <p:cNvPr id="2" name="Oval 1">
            <a:extLst>
              <a:ext uri="{FF2B5EF4-FFF2-40B4-BE49-F238E27FC236}">
                <a16:creationId xmlns:a16="http://schemas.microsoft.com/office/drawing/2014/main" id="{3E78872C-0680-1962-821D-76ABCD5B4271}"/>
              </a:ext>
            </a:extLst>
          </p:cNvPr>
          <p:cNvSpPr/>
          <p:nvPr/>
        </p:nvSpPr>
        <p:spPr>
          <a:xfrm>
            <a:off x="1763688" y="3795886"/>
            <a:ext cx="1296144" cy="1080120"/>
          </a:xfrm>
          <a:prstGeom prst="ellipse">
            <a:avLst/>
          </a:prstGeom>
          <a:noFill/>
          <a:ln w="76200">
            <a:solidFill>
              <a:srgbClr val="00FF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CA"/>
          </a:p>
        </p:txBody>
      </p:sp>
    </p:spTree>
    <p:extLst>
      <p:ext uri="{BB962C8B-B14F-4D97-AF65-F5344CB8AC3E}">
        <p14:creationId xmlns:p14="http://schemas.microsoft.com/office/powerpoint/2010/main" val="17554712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rrow: Right 3">
            <a:extLst>
              <a:ext uri="{FF2B5EF4-FFF2-40B4-BE49-F238E27FC236}">
                <a16:creationId xmlns:a16="http://schemas.microsoft.com/office/drawing/2014/main" id="{3395F172-B1CD-DEA6-B4D5-66B05AF6A7EA}"/>
              </a:ext>
            </a:extLst>
          </p:cNvPr>
          <p:cNvSpPr/>
          <p:nvPr/>
        </p:nvSpPr>
        <p:spPr>
          <a:xfrm>
            <a:off x="385795" y="624643"/>
            <a:ext cx="8424936" cy="2736304"/>
          </a:xfrm>
          <a:prstGeom prst="rightArrow">
            <a:avLst/>
          </a:prstGeom>
          <a:gradFill flip="none" rotWithShape="1">
            <a:gsLst>
              <a:gs pos="0">
                <a:srgbClr val="FFFF00"/>
              </a:gs>
              <a:gs pos="100000">
                <a:srgbClr val="FF0000"/>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CA"/>
          </a:p>
        </p:txBody>
      </p:sp>
      <p:sp>
        <p:nvSpPr>
          <p:cNvPr id="5" name="TextBox 4">
            <a:extLst>
              <a:ext uri="{FF2B5EF4-FFF2-40B4-BE49-F238E27FC236}">
                <a16:creationId xmlns:a16="http://schemas.microsoft.com/office/drawing/2014/main" id="{2233C731-C206-E754-D296-907F7921CCA7}"/>
              </a:ext>
            </a:extLst>
          </p:cNvPr>
          <p:cNvSpPr txBox="1"/>
          <p:nvPr/>
        </p:nvSpPr>
        <p:spPr>
          <a:xfrm>
            <a:off x="6218443" y="1698810"/>
            <a:ext cx="2448272" cy="646331"/>
          </a:xfrm>
          <a:prstGeom prst="rect">
            <a:avLst/>
          </a:prstGeom>
          <a:noFill/>
        </p:spPr>
        <p:txBody>
          <a:bodyPr wrap="square" rtlCol="0">
            <a:spAutoFit/>
          </a:bodyPr>
          <a:lstStyle/>
          <a:p>
            <a:pPr algn="ctr"/>
            <a:r>
              <a:rPr lang="fr-CA" sz="1200" b="1" dirty="0"/>
              <a:t>Haine</a:t>
            </a:r>
          </a:p>
          <a:p>
            <a:pPr algn="ctr"/>
            <a:r>
              <a:rPr lang="fr-CA" sz="1200" b="1" dirty="0"/>
              <a:t>Radicalisation</a:t>
            </a:r>
          </a:p>
          <a:p>
            <a:pPr algn="ctr"/>
            <a:r>
              <a:rPr lang="fr-CA" sz="1200" b="1" dirty="0"/>
              <a:t>Incitation à la violence</a:t>
            </a:r>
          </a:p>
        </p:txBody>
      </p:sp>
      <p:sp>
        <p:nvSpPr>
          <p:cNvPr id="6" name="TextBox 5">
            <a:extLst>
              <a:ext uri="{FF2B5EF4-FFF2-40B4-BE49-F238E27FC236}">
                <a16:creationId xmlns:a16="http://schemas.microsoft.com/office/drawing/2014/main" id="{F7E098B6-345D-0037-9BA1-F1CB86D46D2F}"/>
              </a:ext>
            </a:extLst>
          </p:cNvPr>
          <p:cNvSpPr txBox="1"/>
          <p:nvPr/>
        </p:nvSpPr>
        <p:spPr>
          <a:xfrm>
            <a:off x="396017" y="1606477"/>
            <a:ext cx="1609450" cy="830997"/>
          </a:xfrm>
          <a:prstGeom prst="rect">
            <a:avLst/>
          </a:prstGeom>
          <a:noFill/>
        </p:spPr>
        <p:txBody>
          <a:bodyPr wrap="square" rtlCol="0">
            <a:spAutoFit/>
          </a:bodyPr>
          <a:lstStyle/>
          <a:p>
            <a:pPr algn="ctr"/>
            <a:r>
              <a:rPr lang="fr-CA" sz="1200" b="1" dirty="0"/>
              <a:t>Croissance personnelle</a:t>
            </a:r>
          </a:p>
          <a:p>
            <a:pPr algn="ctr"/>
            <a:r>
              <a:rPr lang="fr-CA" sz="1200" b="1" dirty="0"/>
              <a:t>non-scientifique</a:t>
            </a:r>
          </a:p>
          <a:p>
            <a:pPr algn="ctr"/>
            <a:r>
              <a:rPr lang="fr-CA" sz="1200" b="1" dirty="0"/>
              <a:t>à moindre risque</a:t>
            </a:r>
          </a:p>
        </p:txBody>
      </p:sp>
      <p:sp>
        <p:nvSpPr>
          <p:cNvPr id="7" name="TextBox 6">
            <a:extLst>
              <a:ext uri="{FF2B5EF4-FFF2-40B4-BE49-F238E27FC236}">
                <a16:creationId xmlns:a16="http://schemas.microsoft.com/office/drawing/2014/main" id="{A9F92F21-2519-C64A-C8DF-D24384770B03}"/>
              </a:ext>
            </a:extLst>
          </p:cNvPr>
          <p:cNvSpPr txBox="1"/>
          <p:nvPr/>
        </p:nvSpPr>
        <p:spPr>
          <a:xfrm>
            <a:off x="1885792" y="1606477"/>
            <a:ext cx="2448272" cy="830997"/>
          </a:xfrm>
          <a:prstGeom prst="rect">
            <a:avLst/>
          </a:prstGeom>
          <a:noFill/>
        </p:spPr>
        <p:txBody>
          <a:bodyPr wrap="square" rtlCol="0">
            <a:spAutoFit/>
          </a:bodyPr>
          <a:lstStyle/>
          <a:p>
            <a:pPr algn="ctr"/>
            <a:r>
              <a:rPr lang="fr-CA" sz="1200" b="1" dirty="0"/>
              <a:t>Croissance personnelle démontrée nuisible</a:t>
            </a:r>
          </a:p>
          <a:p>
            <a:pPr algn="ctr"/>
            <a:r>
              <a:rPr lang="fr-CA" sz="1200" b="1" dirty="0"/>
              <a:t>Pseudosciences</a:t>
            </a:r>
          </a:p>
          <a:p>
            <a:pPr algn="ctr"/>
            <a:r>
              <a:rPr lang="fr-CA" sz="1200" b="1" dirty="0"/>
              <a:t>Mésinformation</a:t>
            </a:r>
          </a:p>
        </p:txBody>
      </p:sp>
      <p:sp>
        <p:nvSpPr>
          <p:cNvPr id="9" name="TextBox 8">
            <a:extLst>
              <a:ext uri="{FF2B5EF4-FFF2-40B4-BE49-F238E27FC236}">
                <a16:creationId xmlns:a16="http://schemas.microsoft.com/office/drawing/2014/main" id="{69631C14-68D0-B8BD-19D8-6470892C5569}"/>
              </a:ext>
            </a:extLst>
          </p:cNvPr>
          <p:cNvSpPr txBox="1"/>
          <p:nvPr/>
        </p:nvSpPr>
        <p:spPr>
          <a:xfrm>
            <a:off x="4214389" y="1606477"/>
            <a:ext cx="2123728" cy="830997"/>
          </a:xfrm>
          <a:prstGeom prst="rect">
            <a:avLst/>
          </a:prstGeom>
          <a:noFill/>
        </p:spPr>
        <p:txBody>
          <a:bodyPr wrap="square">
            <a:spAutoFit/>
          </a:bodyPr>
          <a:lstStyle/>
          <a:p>
            <a:pPr algn="ctr"/>
            <a:r>
              <a:rPr lang="fr-CA" sz="1200" b="1" dirty="0"/>
              <a:t>Théories du complot</a:t>
            </a:r>
          </a:p>
          <a:p>
            <a:pPr algn="ctr"/>
            <a:r>
              <a:rPr lang="fr-CA" sz="1200" b="1" dirty="0"/>
              <a:t>Polarisation</a:t>
            </a:r>
          </a:p>
          <a:p>
            <a:pPr algn="ctr"/>
            <a:r>
              <a:rPr lang="fr-CA" sz="1200" b="1" dirty="0"/>
              <a:t>Augmentation de la méfiance </a:t>
            </a:r>
          </a:p>
        </p:txBody>
      </p:sp>
      <p:pic>
        <p:nvPicPr>
          <p:cNvPr id="14338" name="Picture 2" descr="ART SUBTIL DE S'EN FOUTRE (L'): MANSON,MARK: 9782212567595: Books -  Amazon.ca">
            <a:extLst>
              <a:ext uri="{FF2B5EF4-FFF2-40B4-BE49-F238E27FC236}">
                <a16:creationId xmlns:a16="http://schemas.microsoft.com/office/drawing/2014/main" id="{B161FC2F-8234-AD73-F731-6EF8E12013C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7544" y="2827918"/>
            <a:ext cx="955474" cy="1523493"/>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4340" name="Picture 4" descr="Développez vos facultés d'autoguérison de Deepak Chopra | Santé | Médecines  alternatives | leslibraires.ca | Acheter des livres papier et numériques en  ligne">
            <a:extLst>
              <a:ext uri="{FF2B5EF4-FFF2-40B4-BE49-F238E27FC236}">
                <a16:creationId xmlns:a16="http://schemas.microsoft.com/office/drawing/2014/main" id="{6C2EBACD-C420-6386-F4AD-0ACAF1CD005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47664" y="2819289"/>
            <a:ext cx="1008552" cy="1523492"/>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4342" name="Picture 6" descr="Père riche père pauvre : ce que les gens riches enseignent à leurs enfants  à propos de l'argent et ce que ne font pas les gens pauvres et de la classe  ...">
            <a:extLst>
              <a:ext uri="{FF2B5EF4-FFF2-40B4-BE49-F238E27FC236}">
                <a16:creationId xmlns:a16="http://schemas.microsoft.com/office/drawing/2014/main" id="{81D4919F-59B3-A5C3-1943-92A46688DB6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02235" y="2837266"/>
            <a:ext cx="1013781" cy="1523493"/>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4344" name="Picture 8" descr="HOMMES VIENNENT DE MARS, LES FEMMES VIENNENT DE VÉNUS (LES)N.E. :  GRAY,JOHN: Amazon.ca: Livres">
            <a:extLst>
              <a:ext uri="{FF2B5EF4-FFF2-40B4-BE49-F238E27FC236}">
                <a16:creationId xmlns:a16="http://schemas.microsoft.com/office/drawing/2014/main" id="{74EE6E39-F3BB-FCBF-54AE-0EE58016FA9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641398" y="2828631"/>
            <a:ext cx="922490" cy="152726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4346" name="Picture 10" descr="12 RÈGLES POUR UNE VIE : UN ANTIDOTE AU CHAOS: PETERSON,JORDAN:  9782290203132: Curriculum &amp; Instruction: Amazon Canada">
            <a:extLst>
              <a:ext uri="{FF2B5EF4-FFF2-40B4-BE49-F238E27FC236}">
                <a16:creationId xmlns:a16="http://schemas.microsoft.com/office/drawing/2014/main" id="{C3CDA820-6E69-C45F-B918-924ABB064248}"/>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860032" y="2828604"/>
            <a:ext cx="936104" cy="1513462"/>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
        <p:nvSpPr>
          <p:cNvPr id="11" name="TextBox 10">
            <a:extLst>
              <a:ext uri="{FF2B5EF4-FFF2-40B4-BE49-F238E27FC236}">
                <a16:creationId xmlns:a16="http://schemas.microsoft.com/office/drawing/2014/main" id="{1CF55BD1-28D7-AAA4-5A75-29254EE684F2}"/>
              </a:ext>
            </a:extLst>
          </p:cNvPr>
          <p:cNvSpPr txBox="1"/>
          <p:nvPr/>
        </p:nvSpPr>
        <p:spPr>
          <a:xfrm>
            <a:off x="7019832" y="3453280"/>
            <a:ext cx="1665925" cy="553998"/>
          </a:xfrm>
          <a:prstGeom prst="rect">
            <a:avLst/>
          </a:prstGeom>
          <a:noFill/>
        </p:spPr>
        <p:txBody>
          <a:bodyPr wrap="square" rtlCol="0">
            <a:spAutoFit/>
          </a:bodyPr>
          <a:lstStyle/>
          <a:p>
            <a:r>
              <a:rPr lang="fr-CA" sz="3000" dirty="0"/>
              <a:t>(…)</a:t>
            </a:r>
          </a:p>
        </p:txBody>
      </p:sp>
    </p:spTree>
    <p:extLst>
      <p:ext uri="{BB962C8B-B14F-4D97-AF65-F5344CB8AC3E}">
        <p14:creationId xmlns:p14="http://schemas.microsoft.com/office/powerpoint/2010/main" val="6724867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14338"/>
                                        </p:tgtEl>
                                        <p:attrNameLst>
                                          <p:attrName>style.visibility</p:attrName>
                                        </p:attrNameLst>
                                      </p:cBhvr>
                                      <p:to>
                                        <p:strVal val="visible"/>
                                      </p:to>
                                    </p:set>
                                    <p:animEffect transition="in" filter="fade">
                                      <p:cBhvr>
                                        <p:cTn id="15" dur="1000"/>
                                        <p:tgtEl>
                                          <p:spTgt spid="14338"/>
                                        </p:tgtEl>
                                      </p:cBhvr>
                                    </p:animEffect>
                                    <p:anim calcmode="lin" valueType="num">
                                      <p:cBhvr>
                                        <p:cTn id="16" dur="1000" fill="hold"/>
                                        <p:tgtEl>
                                          <p:spTgt spid="14338"/>
                                        </p:tgtEl>
                                        <p:attrNameLst>
                                          <p:attrName>ppt_x</p:attrName>
                                        </p:attrNameLst>
                                      </p:cBhvr>
                                      <p:tavLst>
                                        <p:tav tm="0">
                                          <p:val>
                                            <p:strVal val="#ppt_x"/>
                                          </p:val>
                                        </p:tav>
                                        <p:tav tm="100000">
                                          <p:val>
                                            <p:strVal val="#ppt_x"/>
                                          </p:val>
                                        </p:tav>
                                      </p:tavLst>
                                    </p:anim>
                                    <p:anim calcmode="lin" valueType="num">
                                      <p:cBhvr>
                                        <p:cTn id="17" dur="1000" fill="hold"/>
                                        <p:tgtEl>
                                          <p:spTgt spid="14338"/>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childTnLst>
                                </p:cTn>
                              </p:par>
                            </p:childTnLst>
                          </p:cTn>
                        </p:par>
                        <p:par>
                          <p:cTn id="23" fill="hold">
                            <p:stCondLst>
                              <p:cond delay="500"/>
                            </p:stCondLst>
                            <p:childTnLst>
                              <p:par>
                                <p:cTn id="24" presetID="2" presetClass="entr" presetSubtype="4" fill="hold" nodeType="afterEffect">
                                  <p:stCondLst>
                                    <p:cond delay="0"/>
                                  </p:stCondLst>
                                  <p:childTnLst>
                                    <p:set>
                                      <p:cBhvr>
                                        <p:cTn id="25" dur="1" fill="hold">
                                          <p:stCondLst>
                                            <p:cond delay="0"/>
                                          </p:stCondLst>
                                        </p:cTn>
                                        <p:tgtEl>
                                          <p:spTgt spid="14340"/>
                                        </p:tgtEl>
                                        <p:attrNameLst>
                                          <p:attrName>style.visibility</p:attrName>
                                        </p:attrNameLst>
                                      </p:cBhvr>
                                      <p:to>
                                        <p:strVal val="visible"/>
                                      </p:to>
                                    </p:set>
                                    <p:anim calcmode="lin" valueType="num">
                                      <p:cBhvr additive="base">
                                        <p:cTn id="26" dur="500" fill="hold"/>
                                        <p:tgtEl>
                                          <p:spTgt spid="14340"/>
                                        </p:tgtEl>
                                        <p:attrNameLst>
                                          <p:attrName>ppt_x</p:attrName>
                                        </p:attrNameLst>
                                      </p:cBhvr>
                                      <p:tavLst>
                                        <p:tav tm="0">
                                          <p:val>
                                            <p:strVal val="#ppt_x"/>
                                          </p:val>
                                        </p:tav>
                                        <p:tav tm="100000">
                                          <p:val>
                                            <p:strVal val="#ppt_x"/>
                                          </p:val>
                                        </p:tav>
                                      </p:tavLst>
                                    </p:anim>
                                    <p:anim calcmode="lin" valueType="num">
                                      <p:cBhvr additive="base">
                                        <p:cTn id="27" dur="500" fill="hold"/>
                                        <p:tgtEl>
                                          <p:spTgt spid="14340"/>
                                        </p:tgtEl>
                                        <p:attrNameLst>
                                          <p:attrName>ppt_y</p:attrName>
                                        </p:attrNameLst>
                                      </p:cBhvr>
                                      <p:tavLst>
                                        <p:tav tm="0">
                                          <p:val>
                                            <p:strVal val="1+#ppt_h/2"/>
                                          </p:val>
                                        </p:tav>
                                        <p:tav tm="100000">
                                          <p:val>
                                            <p:strVal val="#ppt_y"/>
                                          </p:val>
                                        </p:tav>
                                      </p:tavLst>
                                    </p:anim>
                                  </p:childTnLst>
                                </p:cTn>
                              </p:par>
                            </p:childTnLst>
                          </p:cTn>
                        </p:par>
                        <p:par>
                          <p:cTn id="28" fill="hold">
                            <p:stCondLst>
                              <p:cond delay="1000"/>
                            </p:stCondLst>
                            <p:childTnLst>
                              <p:par>
                                <p:cTn id="29" presetID="2" presetClass="entr" presetSubtype="4" fill="hold" nodeType="afterEffect">
                                  <p:stCondLst>
                                    <p:cond delay="0"/>
                                  </p:stCondLst>
                                  <p:childTnLst>
                                    <p:set>
                                      <p:cBhvr>
                                        <p:cTn id="30" dur="1" fill="hold">
                                          <p:stCondLst>
                                            <p:cond delay="0"/>
                                          </p:stCondLst>
                                        </p:cTn>
                                        <p:tgtEl>
                                          <p:spTgt spid="14344"/>
                                        </p:tgtEl>
                                        <p:attrNameLst>
                                          <p:attrName>style.visibility</p:attrName>
                                        </p:attrNameLst>
                                      </p:cBhvr>
                                      <p:to>
                                        <p:strVal val="visible"/>
                                      </p:to>
                                    </p:set>
                                    <p:anim calcmode="lin" valueType="num">
                                      <p:cBhvr additive="base">
                                        <p:cTn id="31" dur="500" fill="hold"/>
                                        <p:tgtEl>
                                          <p:spTgt spid="14344"/>
                                        </p:tgtEl>
                                        <p:attrNameLst>
                                          <p:attrName>ppt_x</p:attrName>
                                        </p:attrNameLst>
                                      </p:cBhvr>
                                      <p:tavLst>
                                        <p:tav tm="0">
                                          <p:val>
                                            <p:strVal val="#ppt_x"/>
                                          </p:val>
                                        </p:tav>
                                        <p:tav tm="100000">
                                          <p:val>
                                            <p:strVal val="#ppt_x"/>
                                          </p:val>
                                        </p:tav>
                                      </p:tavLst>
                                    </p:anim>
                                    <p:anim calcmode="lin" valueType="num">
                                      <p:cBhvr additive="base">
                                        <p:cTn id="32" dur="500" fill="hold"/>
                                        <p:tgtEl>
                                          <p:spTgt spid="14344"/>
                                        </p:tgtEl>
                                        <p:attrNameLst>
                                          <p:attrName>ppt_y</p:attrName>
                                        </p:attrNameLst>
                                      </p:cBhvr>
                                      <p:tavLst>
                                        <p:tav tm="0">
                                          <p:val>
                                            <p:strVal val="1+#ppt_h/2"/>
                                          </p:val>
                                        </p:tav>
                                        <p:tav tm="100000">
                                          <p:val>
                                            <p:strVal val="#ppt_y"/>
                                          </p:val>
                                        </p:tav>
                                      </p:tavLst>
                                    </p:anim>
                                  </p:childTnLst>
                                </p:cTn>
                              </p:par>
                            </p:childTnLst>
                          </p:cTn>
                        </p:par>
                        <p:par>
                          <p:cTn id="33" fill="hold">
                            <p:stCondLst>
                              <p:cond delay="1500"/>
                            </p:stCondLst>
                            <p:childTnLst>
                              <p:par>
                                <p:cTn id="34" presetID="2" presetClass="entr" presetSubtype="4" fill="hold" nodeType="afterEffect">
                                  <p:stCondLst>
                                    <p:cond delay="0"/>
                                  </p:stCondLst>
                                  <p:childTnLst>
                                    <p:set>
                                      <p:cBhvr>
                                        <p:cTn id="35" dur="1" fill="hold">
                                          <p:stCondLst>
                                            <p:cond delay="0"/>
                                          </p:stCondLst>
                                        </p:cTn>
                                        <p:tgtEl>
                                          <p:spTgt spid="14342"/>
                                        </p:tgtEl>
                                        <p:attrNameLst>
                                          <p:attrName>style.visibility</p:attrName>
                                        </p:attrNameLst>
                                      </p:cBhvr>
                                      <p:to>
                                        <p:strVal val="visible"/>
                                      </p:to>
                                    </p:set>
                                    <p:anim calcmode="lin" valueType="num">
                                      <p:cBhvr additive="base">
                                        <p:cTn id="36" dur="500" fill="hold"/>
                                        <p:tgtEl>
                                          <p:spTgt spid="14342"/>
                                        </p:tgtEl>
                                        <p:attrNameLst>
                                          <p:attrName>ppt_x</p:attrName>
                                        </p:attrNameLst>
                                      </p:cBhvr>
                                      <p:tavLst>
                                        <p:tav tm="0">
                                          <p:val>
                                            <p:strVal val="#ppt_x"/>
                                          </p:val>
                                        </p:tav>
                                        <p:tav tm="100000">
                                          <p:val>
                                            <p:strVal val="#ppt_x"/>
                                          </p:val>
                                        </p:tav>
                                      </p:tavLst>
                                    </p:anim>
                                    <p:anim calcmode="lin" valueType="num">
                                      <p:cBhvr additive="base">
                                        <p:cTn id="37" dur="500" fill="hold"/>
                                        <p:tgtEl>
                                          <p:spTgt spid="14342"/>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fade">
                                      <p:cBhvr>
                                        <p:cTn id="42" dur="500"/>
                                        <p:tgtEl>
                                          <p:spTgt spid="9"/>
                                        </p:tgtEl>
                                      </p:cBhvr>
                                    </p:animEffect>
                                  </p:childTnLst>
                                </p:cTn>
                              </p:par>
                            </p:childTnLst>
                          </p:cTn>
                        </p:par>
                        <p:par>
                          <p:cTn id="43" fill="hold">
                            <p:stCondLst>
                              <p:cond delay="500"/>
                            </p:stCondLst>
                            <p:childTnLst>
                              <p:par>
                                <p:cTn id="44" presetID="2" presetClass="entr" presetSubtype="4" fill="hold" nodeType="afterEffect">
                                  <p:stCondLst>
                                    <p:cond delay="0"/>
                                  </p:stCondLst>
                                  <p:childTnLst>
                                    <p:set>
                                      <p:cBhvr>
                                        <p:cTn id="45" dur="1" fill="hold">
                                          <p:stCondLst>
                                            <p:cond delay="0"/>
                                          </p:stCondLst>
                                        </p:cTn>
                                        <p:tgtEl>
                                          <p:spTgt spid="14346"/>
                                        </p:tgtEl>
                                        <p:attrNameLst>
                                          <p:attrName>style.visibility</p:attrName>
                                        </p:attrNameLst>
                                      </p:cBhvr>
                                      <p:to>
                                        <p:strVal val="visible"/>
                                      </p:to>
                                    </p:set>
                                    <p:anim calcmode="lin" valueType="num">
                                      <p:cBhvr additive="base">
                                        <p:cTn id="46" dur="500" fill="hold"/>
                                        <p:tgtEl>
                                          <p:spTgt spid="14346"/>
                                        </p:tgtEl>
                                        <p:attrNameLst>
                                          <p:attrName>ppt_x</p:attrName>
                                        </p:attrNameLst>
                                      </p:cBhvr>
                                      <p:tavLst>
                                        <p:tav tm="0">
                                          <p:val>
                                            <p:strVal val="#ppt_x"/>
                                          </p:val>
                                        </p:tav>
                                        <p:tav tm="100000">
                                          <p:val>
                                            <p:strVal val="#ppt_x"/>
                                          </p:val>
                                        </p:tav>
                                      </p:tavLst>
                                    </p:anim>
                                    <p:anim calcmode="lin" valueType="num">
                                      <p:cBhvr additive="base">
                                        <p:cTn id="47" dur="500" fill="hold"/>
                                        <p:tgtEl>
                                          <p:spTgt spid="14346"/>
                                        </p:tgtEl>
                                        <p:attrNameLst>
                                          <p:attrName>ppt_y</p:attrName>
                                        </p:attrNameLst>
                                      </p:cBhvr>
                                      <p:tavLst>
                                        <p:tav tm="0">
                                          <p:val>
                                            <p:strVal val="1+#ppt_h/2"/>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5"/>
                                        </p:tgtEl>
                                        <p:attrNameLst>
                                          <p:attrName>style.visibility</p:attrName>
                                        </p:attrNameLst>
                                      </p:cBhvr>
                                      <p:to>
                                        <p:strVal val="visible"/>
                                      </p:to>
                                    </p:set>
                                    <p:animEffect transition="in" filter="fade">
                                      <p:cBhvr>
                                        <p:cTn id="52" dur="500"/>
                                        <p:tgtEl>
                                          <p:spTgt spid="5"/>
                                        </p:tgtEl>
                                      </p:cBhvr>
                                    </p:animEffect>
                                  </p:childTnLst>
                                </p:cTn>
                              </p:par>
                            </p:childTnLst>
                          </p:cTn>
                        </p:par>
                        <p:par>
                          <p:cTn id="53" fill="hold">
                            <p:stCondLst>
                              <p:cond delay="500"/>
                            </p:stCondLst>
                            <p:childTnLst>
                              <p:par>
                                <p:cTn id="54" presetID="2" presetClass="entr" presetSubtype="4" fill="hold" grpId="0" nodeType="afterEffect">
                                  <p:stCondLst>
                                    <p:cond delay="0"/>
                                  </p:stCondLst>
                                  <p:childTnLst>
                                    <p:set>
                                      <p:cBhvr>
                                        <p:cTn id="55" dur="1" fill="hold">
                                          <p:stCondLst>
                                            <p:cond delay="0"/>
                                          </p:stCondLst>
                                        </p:cTn>
                                        <p:tgtEl>
                                          <p:spTgt spid="11"/>
                                        </p:tgtEl>
                                        <p:attrNameLst>
                                          <p:attrName>style.visibility</p:attrName>
                                        </p:attrNameLst>
                                      </p:cBhvr>
                                      <p:to>
                                        <p:strVal val="visible"/>
                                      </p:to>
                                    </p:set>
                                    <p:anim calcmode="lin" valueType="num">
                                      <p:cBhvr additive="base">
                                        <p:cTn id="56" dur="500" fill="hold"/>
                                        <p:tgtEl>
                                          <p:spTgt spid="11"/>
                                        </p:tgtEl>
                                        <p:attrNameLst>
                                          <p:attrName>ppt_x</p:attrName>
                                        </p:attrNameLst>
                                      </p:cBhvr>
                                      <p:tavLst>
                                        <p:tav tm="0">
                                          <p:val>
                                            <p:strVal val="#ppt_x"/>
                                          </p:val>
                                        </p:tav>
                                        <p:tav tm="100000">
                                          <p:val>
                                            <p:strVal val="#ppt_x"/>
                                          </p:val>
                                        </p:tav>
                                      </p:tavLst>
                                    </p:anim>
                                    <p:anim calcmode="lin" valueType="num">
                                      <p:cBhvr additive="base">
                                        <p:cTn id="57"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p:bldP spid="7" grpId="0"/>
      <p:bldP spid="9" grpId="0"/>
      <p:bldP spid="11"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ow To Read More Books — A Lot More | by Ryan Holiday | Thrive Global |  Medium">
            <a:extLst>
              <a:ext uri="{FF2B5EF4-FFF2-40B4-BE49-F238E27FC236}">
                <a16:creationId xmlns:a16="http://schemas.microsoft.com/office/drawing/2014/main" id="{8DF5DE0A-F9E5-1EA5-2C1E-9E26C359CB44}"/>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 t="7639" r="515" b="8547"/>
          <a:stretch/>
        </p:blipFill>
        <p:spPr bwMode="auto">
          <a:xfrm>
            <a:off x="0" y="0"/>
            <a:ext cx="9180512" cy="5143500"/>
          </a:xfrm>
          <a:prstGeom prst="rect">
            <a:avLst/>
          </a:prstGeom>
          <a:noFill/>
          <a:extLst>
            <a:ext uri="{909E8E84-426E-40DD-AFC4-6F175D3DCCD1}">
              <a14:hiddenFill xmlns:a14="http://schemas.microsoft.com/office/drawing/2010/main">
                <a:solidFill>
                  <a:srgbClr val="FFFFFF"/>
                </a:solidFill>
              </a14:hiddenFill>
            </a:ext>
          </a:extLst>
        </p:spPr>
      </p:pic>
      <p:pic>
        <p:nvPicPr>
          <p:cNvPr id="8194" name="Picture 2" descr="Édition : le marché du livre, une industrie culturelle avec de fortes  spécificités - La finance pour tous">
            <a:extLst>
              <a:ext uri="{FF2B5EF4-FFF2-40B4-BE49-F238E27FC236}">
                <a16:creationId xmlns:a16="http://schemas.microsoft.com/office/drawing/2014/main" id="{0B15FB74-B132-A3E3-EADE-12E789A45DA8}"/>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r="7022"/>
          <a:stretch/>
        </p:blipFill>
        <p:spPr bwMode="auto">
          <a:xfrm>
            <a:off x="2123728" y="411510"/>
            <a:ext cx="5112568" cy="4371950"/>
          </a:xfrm>
          <a:prstGeom prst="rect">
            <a:avLst/>
          </a:prstGeom>
          <a:noFill/>
          <a:extLst>
            <a:ext uri="{909E8E84-426E-40DD-AFC4-6F175D3DCCD1}">
              <a14:hiddenFill xmlns:a14="http://schemas.microsoft.com/office/drawing/2010/main">
                <a:solidFill>
                  <a:srgbClr val="FFFFFF"/>
                </a:solidFill>
              </a14:hiddenFill>
            </a:ext>
          </a:extLst>
        </p:spPr>
      </p:pic>
      <p:grpSp>
        <p:nvGrpSpPr>
          <p:cNvPr id="3" name="Group 2">
            <a:extLst>
              <a:ext uri="{FF2B5EF4-FFF2-40B4-BE49-F238E27FC236}">
                <a16:creationId xmlns:a16="http://schemas.microsoft.com/office/drawing/2014/main" id="{08533744-47C9-DBFC-1328-BE9EDF5538CD}"/>
              </a:ext>
            </a:extLst>
          </p:cNvPr>
          <p:cNvGrpSpPr/>
          <p:nvPr/>
        </p:nvGrpSpPr>
        <p:grpSpPr>
          <a:xfrm>
            <a:off x="2198688" y="1552811"/>
            <a:ext cx="4098552" cy="612626"/>
            <a:chOff x="398488" y="1527076"/>
            <a:chExt cx="4098552" cy="612626"/>
          </a:xfrm>
        </p:grpSpPr>
        <p:sp>
          <p:nvSpPr>
            <p:cNvPr id="4" name="Oval 3">
              <a:extLst>
                <a:ext uri="{FF2B5EF4-FFF2-40B4-BE49-F238E27FC236}">
                  <a16:creationId xmlns:a16="http://schemas.microsoft.com/office/drawing/2014/main" id="{E09A1011-471F-C133-00FA-F8C878A6EB53}"/>
                </a:ext>
              </a:extLst>
            </p:cNvPr>
            <p:cNvSpPr/>
            <p:nvPr/>
          </p:nvSpPr>
          <p:spPr>
            <a:xfrm>
              <a:off x="683568" y="1851670"/>
              <a:ext cx="1152128" cy="288032"/>
            </a:xfrm>
            <a:prstGeom prst="ellipse">
              <a:avLst/>
            </a:prstGeom>
            <a:solidFill>
              <a:schemeClr val="accent4">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CA" sz="1000" dirty="0"/>
                <a:t>Correction</a:t>
              </a:r>
            </a:p>
          </p:txBody>
        </p:sp>
        <p:sp>
          <p:nvSpPr>
            <p:cNvPr id="5" name="Oval 4">
              <a:extLst>
                <a:ext uri="{FF2B5EF4-FFF2-40B4-BE49-F238E27FC236}">
                  <a16:creationId xmlns:a16="http://schemas.microsoft.com/office/drawing/2014/main" id="{BC41A42A-51D3-8B18-C599-874758C7A3B4}"/>
                </a:ext>
              </a:extLst>
            </p:cNvPr>
            <p:cNvSpPr/>
            <p:nvPr/>
          </p:nvSpPr>
          <p:spPr>
            <a:xfrm>
              <a:off x="3128888" y="1823464"/>
              <a:ext cx="1368152" cy="288032"/>
            </a:xfrm>
            <a:prstGeom prst="ellipse">
              <a:avLst/>
            </a:prstGeom>
            <a:solidFill>
              <a:schemeClr val="accent4">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CA" sz="1000" dirty="0"/>
                <a:t>Fact checking?</a:t>
              </a:r>
            </a:p>
          </p:txBody>
        </p:sp>
        <p:sp>
          <p:nvSpPr>
            <p:cNvPr id="6" name="Oval 5">
              <a:extLst>
                <a:ext uri="{FF2B5EF4-FFF2-40B4-BE49-F238E27FC236}">
                  <a16:creationId xmlns:a16="http://schemas.microsoft.com/office/drawing/2014/main" id="{5E1317C8-1574-F72C-8242-52A308FC4F58}"/>
                </a:ext>
              </a:extLst>
            </p:cNvPr>
            <p:cNvSpPr/>
            <p:nvPr/>
          </p:nvSpPr>
          <p:spPr>
            <a:xfrm>
              <a:off x="2699792" y="1527076"/>
              <a:ext cx="1584176" cy="288032"/>
            </a:xfrm>
            <a:prstGeom prst="ellipse">
              <a:avLst/>
            </a:prstGeom>
            <a:solidFill>
              <a:schemeClr val="accent4">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CA" sz="1000" dirty="0"/>
                <a:t>Révision externe</a:t>
              </a:r>
            </a:p>
          </p:txBody>
        </p:sp>
        <p:sp>
          <p:nvSpPr>
            <p:cNvPr id="7" name="Oval 6">
              <a:extLst>
                <a:ext uri="{FF2B5EF4-FFF2-40B4-BE49-F238E27FC236}">
                  <a16:creationId xmlns:a16="http://schemas.microsoft.com/office/drawing/2014/main" id="{8C0EE217-D396-1BF9-3C3C-624FF3B6EF74}"/>
                </a:ext>
              </a:extLst>
            </p:cNvPr>
            <p:cNvSpPr/>
            <p:nvPr/>
          </p:nvSpPr>
          <p:spPr>
            <a:xfrm>
              <a:off x="398488" y="1527076"/>
              <a:ext cx="1080120" cy="288032"/>
            </a:xfrm>
            <a:prstGeom prst="ellipse">
              <a:avLst/>
            </a:prstGeom>
            <a:solidFill>
              <a:schemeClr val="accent4">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CA" sz="1000" dirty="0"/>
                <a:t>Traduction</a:t>
              </a:r>
            </a:p>
          </p:txBody>
        </p:sp>
      </p:grpSp>
      <p:grpSp>
        <p:nvGrpSpPr>
          <p:cNvPr id="12" name="Group 11">
            <a:extLst>
              <a:ext uri="{FF2B5EF4-FFF2-40B4-BE49-F238E27FC236}">
                <a16:creationId xmlns:a16="http://schemas.microsoft.com/office/drawing/2014/main" id="{8F09B3B1-D664-157E-7849-89354B502C9F}"/>
              </a:ext>
            </a:extLst>
          </p:cNvPr>
          <p:cNvGrpSpPr/>
          <p:nvPr/>
        </p:nvGrpSpPr>
        <p:grpSpPr>
          <a:xfrm>
            <a:off x="3707904" y="3911774"/>
            <a:ext cx="1080120" cy="579859"/>
            <a:chOff x="1907704" y="3886039"/>
            <a:chExt cx="1080120" cy="579859"/>
          </a:xfrm>
        </p:grpSpPr>
        <p:sp>
          <p:nvSpPr>
            <p:cNvPr id="8" name="Arrow: Left-Right 7">
              <a:extLst>
                <a:ext uri="{FF2B5EF4-FFF2-40B4-BE49-F238E27FC236}">
                  <a16:creationId xmlns:a16="http://schemas.microsoft.com/office/drawing/2014/main" id="{8F28ADBA-75F8-A844-F458-4C45B70C229A}"/>
                </a:ext>
              </a:extLst>
            </p:cNvPr>
            <p:cNvSpPr/>
            <p:nvPr/>
          </p:nvSpPr>
          <p:spPr>
            <a:xfrm>
              <a:off x="2173962" y="3886039"/>
              <a:ext cx="504056" cy="288032"/>
            </a:xfrm>
            <a:prstGeom prst="leftRightArrow">
              <a:avLst/>
            </a:prstGeom>
            <a:solidFill>
              <a:srgbClr val="FF00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CA"/>
            </a:p>
          </p:txBody>
        </p:sp>
        <p:sp>
          <p:nvSpPr>
            <p:cNvPr id="9" name="Oval 8">
              <a:extLst>
                <a:ext uri="{FF2B5EF4-FFF2-40B4-BE49-F238E27FC236}">
                  <a16:creationId xmlns:a16="http://schemas.microsoft.com/office/drawing/2014/main" id="{9DC677E8-0E1D-E662-C5D4-1F9DCBB0AD6E}"/>
                </a:ext>
              </a:extLst>
            </p:cNvPr>
            <p:cNvSpPr/>
            <p:nvPr/>
          </p:nvSpPr>
          <p:spPr>
            <a:xfrm>
              <a:off x="1907704" y="4177866"/>
              <a:ext cx="1080120" cy="288032"/>
            </a:xfrm>
            <a:prstGeom prst="ellipse">
              <a:avLst/>
            </a:prstGeom>
            <a:solidFill>
              <a:srgbClr val="FF00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CA" sz="1000" dirty="0"/>
                <a:t>Éducation</a:t>
              </a:r>
            </a:p>
          </p:txBody>
        </p:sp>
      </p:grpSp>
      <p:grpSp>
        <p:nvGrpSpPr>
          <p:cNvPr id="2" name="Group 1">
            <a:extLst>
              <a:ext uri="{FF2B5EF4-FFF2-40B4-BE49-F238E27FC236}">
                <a16:creationId xmlns:a16="http://schemas.microsoft.com/office/drawing/2014/main" id="{7DDED914-A41D-EFA2-3A8E-EE0D7B1360A2}"/>
              </a:ext>
            </a:extLst>
          </p:cNvPr>
          <p:cNvGrpSpPr/>
          <p:nvPr/>
        </p:nvGrpSpPr>
        <p:grpSpPr>
          <a:xfrm>
            <a:off x="1979712" y="694129"/>
            <a:ext cx="2304256" cy="319180"/>
            <a:chOff x="179512" y="668394"/>
            <a:chExt cx="2304256" cy="319180"/>
          </a:xfrm>
        </p:grpSpPr>
        <p:sp>
          <p:nvSpPr>
            <p:cNvPr id="10" name="Oval 9">
              <a:extLst>
                <a:ext uri="{FF2B5EF4-FFF2-40B4-BE49-F238E27FC236}">
                  <a16:creationId xmlns:a16="http://schemas.microsoft.com/office/drawing/2014/main" id="{58E53B83-BCE9-9044-C940-490201212742}"/>
                </a:ext>
              </a:extLst>
            </p:cNvPr>
            <p:cNvSpPr/>
            <p:nvPr/>
          </p:nvSpPr>
          <p:spPr>
            <a:xfrm>
              <a:off x="1403648" y="668394"/>
              <a:ext cx="1080120" cy="288032"/>
            </a:xfrm>
            <a:prstGeom prst="ellipse">
              <a:avLst/>
            </a:prstGeom>
            <a:solidFill>
              <a:srgbClr val="00B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CA" sz="1000" dirty="0"/>
                <a:t>Recherche</a:t>
              </a:r>
            </a:p>
          </p:txBody>
        </p:sp>
        <p:sp>
          <p:nvSpPr>
            <p:cNvPr id="11" name="Oval 10">
              <a:extLst>
                <a:ext uri="{FF2B5EF4-FFF2-40B4-BE49-F238E27FC236}">
                  <a16:creationId xmlns:a16="http://schemas.microsoft.com/office/drawing/2014/main" id="{E40CB0DA-4F71-277E-65F1-0FAB0995FFBD}"/>
                </a:ext>
              </a:extLst>
            </p:cNvPr>
            <p:cNvSpPr/>
            <p:nvPr/>
          </p:nvSpPr>
          <p:spPr>
            <a:xfrm>
              <a:off x="179512" y="699542"/>
              <a:ext cx="1080120" cy="288032"/>
            </a:xfrm>
            <a:prstGeom prst="ellipse">
              <a:avLst/>
            </a:prstGeom>
            <a:solidFill>
              <a:srgbClr val="00B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CA" sz="1000" dirty="0"/>
                <a:t>Expertise</a:t>
              </a:r>
            </a:p>
          </p:txBody>
        </p:sp>
      </p:grpSp>
      <p:cxnSp>
        <p:nvCxnSpPr>
          <p:cNvPr id="14" name="Straight Connector 13">
            <a:extLst>
              <a:ext uri="{FF2B5EF4-FFF2-40B4-BE49-F238E27FC236}">
                <a16:creationId xmlns:a16="http://schemas.microsoft.com/office/drawing/2014/main" id="{1E3F4CCC-5DF4-5BD9-DC7B-0A93AD531C72}"/>
              </a:ext>
            </a:extLst>
          </p:cNvPr>
          <p:cNvCxnSpPr/>
          <p:nvPr/>
        </p:nvCxnSpPr>
        <p:spPr>
          <a:xfrm>
            <a:off x="2123728" y="2309453"/>
            <a:ext cx="5040560" cy="0"/>
          </a:xfrm>
          <a:prstGeom prst="line">
            <a:avLst/>
          </a:prstGeom>
          <a:ln w="76200">
            <a:solidFill>
              <a:srgbClr val="FF0000"/>
            </a:solidFill>
            <a:prstDash val="sysDash"/>
          </a:ln>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21884180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randombar(horizont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500"/>
                                        <p:tgtEl>
                                          <p:spTgt spid="14"/>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randombar(horizontal)">
                                      <p:cBhvr>
                                        <p:cTn id="2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8AF698-F065-556C-FF86-A5AB19B6C92B}"/>
              </a:ext>
            </a:extLst>
          </p:cNvPr>
          <p:cNvSpPr>
            <a:spLocks noGrp="1"/>
          </p:cNvSpPr>
          <p:nvPr>
            <p:ph type="title"/>
          </p:nvPr>
        </p:nvSpPr>
        <p:spPr/>
        <p:txBody>
          <a:bodyPr>
            <a:normAutofit/>
          </a:bodyPr>
          <a:lstStyle/>
          <a:p>
            <a:r>
              <a:rPr lang="fr-CA" b="1" dirty="0">
                <a:solidFill>
                  <a:srgbClr val="00B050"/>
                </a:solidFill>
              </a:rPr>
              <a:t>Quelques trucs</a:t>
            </a:r>
          </a:p>
        </p:txBody>
      </p:sp>
      <p:sp>
        <p:nvSpPr>
          <p:cNvPr id="3" name="Content Placeholder 2">
            <a:extLst>
              <a:ext uri="{FF2B5EF4-FFF2-40B4-BE49-F238E27FC236}">
                <a16:creationId xmlns:a16="http://schemas.microsoft.com/office/drawing/2014/main" id="{0E46E0A2-96CD-B2A6-497E-0A2C65427DDB}"/>
              </a:ext>
            </a:extLst>
          </p:cNvPr>
          <p:cNvSpPr>
            <a:spLocks noGrp="1"/>
          </p:cNvSpPr>
          <p:nvPr>
            <p:ph idx="1"/>
          </p:nvPr>
        </p:nvSpPr>
        <p:spPr>
          <a:xfrm>
            <a:off x="457200" y="1275606"/>
            <a:ext cx="8229600" cy="3394472"/>
          </a:xfrm>
        </p:spPr>
        <p:txBody>
          <a:bodyPr>
            <a:normAutofit fontScale="55000" lnSpcReduction="20000"/>
          </a:bodyPr>
          <a:lstStyle/>
          <a:p>
            <a:r>
              <a:rPr lang="fr-CA" b="1" dirty="0"/>
              <a:t>Qualifications de l’auteur-</a:t>
            </a:r>
            <a:r>
              <a:rPr lang="fr-CA" b="1" dirty="0" err="1"/>
              <a:t>trice</a:t>
            </a:r>
            <a:endParaRPr lang="fr-CA" b="1" dirty="0"/>
          </a:p>
          <a:p>
            <a:pPr lvl="1"/>
            <a:r>
              <a:rPr lang="fr-CA" dirty="0"/>
              <a:t>Donner des conférences corporatives n’est pas une expertise</a:t>
            </a:r>
          </a:p>
          <a:p>
            <a:r>
              <a:rPr lang="fr-CA" b="1" dirty="0"/>
              <a:t>Associé à une vente de produits</a:t>
            </a:r>
          </a:p>
          <a:p>
            <a:pPr lvl="1"/>
            <a:r>
              <a:rPr lang="fr-CA" dirty="0"/>
              <a:t>Site web, réseaux sociaux, etc. En santé, souvent des suppléments.</a:t>
            </a:r>
          </a:p>
          <a:p>
            <a:r>
              <a:rPr lang="fr-CA" b="1" dirty="0"/>
              <a:t>Alimente la méfiance</a:t>
            </a:r>
          </a:p>
          <a:p>
            <a:pPr lvl="1"/>
            <a:r>
              <a:rPr lang="fr-CA" dirty="0"/>
              <a:t>ex. « tout ce que votre médecin ne vous dira jamais sur… »</a:t>
            </a:r>
          </a:p>
          <a:p>
            <a:r>
              <a:rPr lang="fr-CA" b="1" dirty="0"/>
              <a:t>Hyperboles</a:t>
            </a:r>
          </a:p>
          <a:p>
            <a:pPr lvl="1"/>
            <a:r>
              <a:rPr lang="fr-CA" dirty="0"/>
              <a:t>ex. « votre vie sera changée à jamais »</a:t>
            </a:r>
          </a:p>
          <a:p>
            <a:r>
              <a:rPr lang="fr-CA" b="1" dirty="0"/>
              <a:t>Amalgames</a:t>
            </a:r>
          </a:p>
          <a:p>
            <a:pPr lvl="1"/>
            <a:r>
              <a:rPr lang="fr-CA" dirty="0"/>
              <a:t>ex. « votre chemin spirituel vers une vie sans cancer »</a:t>
            </a:r>
          </a:p>
          <a:p>
            <a:r>
              <a:rPr lang="fr-CA" b="1" dirty="0"/>
              <a:t>Théories unificatrices</a:t>
            </a:r>
          </a:p>
          <a:p>
            <a:pPr lvl="1"/>
            <a:r>
              <a:rPr lang="fr-CA" dirty="0"/>
              <a:t>ex. « allie la biologie, la physique et la psychologie »</a:t>
            </a:r>
          </a:p>
        </p:txBody>
      </p:sp>
      <p:sp>
        <p:nvSpPr>
          <p:cNvPr id="4" name="Rectangle 3">
            <a:extLst>
              <a:ext uri="{FF2B5EF4-FFF2-40B4-BE49-F238E27FC236}">
                <a16:creationId xmlns:a16="http://schemas.microsoft.com/office/drawing/2014/main" id="{8E8DDA44-57AB-087A-0588-EB01B3CCD533}"/>
              </a:ext>
            </a:extLst>
          </p:cNvPr>
          <p:cNvSpPr/>
          <p:nvPr/>
        </p:nvSpPr>
        <p:spPr>
          <a:xfrm>
            <a:off x="457200" y="1779662"/>
            <a:ext cx="6275040" cy="266429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CA"/>
          </a:p>
        </p:txBody>
      </p:sp>
    </p:spTree>
    <p:extLst>
      <p:ext uri="{BB962C8B-B14F-4D97-AF65-F5344CB8AC3E}">
        <p14:creationId xmlns:p14="http://schemas.microsoft.com/office/powerpoint/2010/main" val="359375134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BA92EA11-DC20-D240-D5EA-9F510F573224}"/>
              </a:ext>
            </a:extLst>
          </p:cNvPr>
          <p:cNvPicPr>
            <a:picLocks noChangeAspect="1"/>
          </p:cNvPicPr>
          <p:nvPr/>
        </p:nvPicPr>
        <p:blipFill>
          <a:blip r:embed="rId2"/>
          <a:stretch>
            <a:fillRect/>
          </a:stretch>
        </p:blipFill>
        <p:spPr>
          <a:xfrm rot="16200000">
            <a:off x="-643916" y="635203"/>
            <a:ext cx="5151301" cy="3863475"/>
          </a:xfrm>
          <a:prstGeom prst="rect">
            <a:avLst/>
          </a:prstGeom>
        </p:spPr>
      </p:pic>
      <p:pic>
        <p:nvPicPr>
          <p:cNvPr id="15" name="Graphic 14">
            <a:extLst>
              <a:ext uri="{FF2B5EF4-FFF2-40B4-BE49-F238E27FC236}">
                <a16:creationId xmlns:a16="http://schemas.microsoft.com/office/drawing/2014/main" id="{04ADE9E3-A0F6-42A4-95A1-BC58A223563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739576" y="1059582"/>
            <a:ext cx="1291015" cy="2921226"/>
          </a:xfrm>
          <a:prstGeom prst="rect">
            <a:avLst/>
          </a:prstGeom>
        </p:spPr>
      </p:pic>
      <p:grpSp>
        <p:nvGrpSpPr>
          <p:cNvPr id="3" name="Group 2">
            <a:extLst>
              <a:ext uri="{FF2B5EF4-FFF2-40B4-BE49-F238E27FC236}">
                <a16:creationId xmlns:a16="http://schemas.microsoft.com/office/drawing/2014/main" id="{9A1A623A-2137-B830-2525-0CFBB463C4B2}"/>
              </a:ext>
            </a:extLst>
          </p:cNvPr>
          <p:cNvGrpSpPr/>
          <p:nvPr/>
        </p:nvGrpSpPr>
        <p:grpSpPr>
          <a:xfrm>
            <a:off x="2372729" y="1421046"/>
            <a:ext cx="2871162" cy="2683170"/>
            <a:chOff x="2372729" y="1421046"/>
            <a:chExt cx="2871162" cy="2683170"/>
          </a:xfrm>
        </p:grpSpPr>
        <p:pic>
          <p:nvPicPr>
            <p:cNvPr id="2050" name="Picture 2" descr="5 préjugés sur la crème solaire">
              <a:extLst>
                <a:ext uri="{FF2B5EF4-FFF2-40B4-BE49-F238E27FC236}">
                  <a16:creationId xmlns:a16="http://schemas.microsoft.com/office/drawing/2014/main" id="{E5F9B7B7-34FA-8F4B-28C4-0B0FC4C0EBC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372729" y="1421046"/>
              <a:ext cx="2457965" cy="1298625"/>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Lst>
          </p:spPr>
        </p:pic>
        <p:pic>
          <p:nvPicPr>
            <p:cNvPr id="2054" name="Picture 6">
              <a:extLst>
                <a:ext uri="{FF2B5EF4-FFF2-40B4-BE49-F238E27FC236}">
                  <a16:creationId xmlns:a16="http://schemas.microsoft.com/office/drawing/2014/main" id="{9F3AB872-9511-E637-0509-4309B6803286}"/>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806759" y="2816598"/>
              <a:ext cx="2437132" cy="1287618"/>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Lst>
          </p:spPr>
        </p:pic>
      </p:grpSp>
      <p:grpSp>
        <p:nvGrpSpPr>
          <p:cNvPr id="17" name="Group 16">
            <a:extLst>
              <a:ext uri="{FF2B5EF4-FFF2-40B4-BE49-F238E27FC236}">
                <a16:creationId xmlns:a16="http://schemas.microsoft.com/office/drawing/2014/main" id="{D785A208-E2CD-5C7C-F82F-893A765BA3B7}"/>
              </a:ext>
            </a:extLst>
          </p:cNvPr>
          <p:cNvGrpSpPr/>
          <p:nvPr/>
        </p:nvGrpSpPr>
        <p:grpSpPr>
          <a:xfrm>
            <a:off x="5132235" y="1563762"/>
            <a:ext cx="2797376" cy="2380881"/>
            <a:chOff x="5132235" y="1563762"/>
            <a:chExt cx="2797376" cy="2380881"/>
          </a:xfrm>
        </p:grpSpPr>
        <p:pic>
          <p:nvPicPr>
            <p:cNvPr id="9" name="Picture 8">
              <a:extLst>
                <a:ext uri="{FF2B5EF4-FFF2-40B4-BE49-F238E27FC236}">
                  <a16:creationId xmlns:a16="http://schemas.microsoft.com/office/drawing/2014/main" id="{6F85F1F8-8541-49FD-494F-0D6AD3F4CD17}"/>
                </a:ext>
              </a:extLst>
            </p:cNvPr>
            <p:cNvPicPr>
              <a:picLocks noChangeAspect="1"/>
            </p:cNvPicPr>
            <p:nvPr/>
          </p:nvPicPr>
          <p:blipFill>
            <a:blip r:embed="rId7"/>
            <a:stretch>
              <a:fillRect/>
            </a:stretch>
          </p:blipFill>
          <p:spPr>
            <a:xfrm rot="21226175">
              <a:off x="6827341" y="1654858"/>
              <a:ext cx="791643" cy="833010"/>
            </a:xfrm>
            <a:prstGeom prst="rect">
              <a:avLst/>
            </a:prstGeom>
            <a:ln>
              <a:noFill/>
            </a:ln>
            <a:effectLst>
              <a:outerShdw blurRad="190500" algn="tl" rotWithShape="0">
                <a:srgbClr val="000000">
                  <a:alpha val="70000"/>
                </a:srgbClr>
              </a:outerShdw>
            </a:effectLst>
          </p:spPr>
        </p:pic>
        <p:pic>
          <p:nvPicPr>
            <p:cNvPr id="2" name="Picture 1"/>
            <p:cNvPicPr>
              <a:picLocks noChangeAspect="1"/>
            </p:cNvPicPr>
            <p:nvPr/>
          </p:nvPicPr>
          <p:blipFill rotWithShape="1">
            <a:blip r:embed="rId8" cstate="print">
              <a:extLst>
                <a:ext uri="{28A0092B-C50C-407E-A947-70E740481C1C}">
                  <a14:useLocalDpi xmlns:a14="http://schemas.microsoft.com/office/drawing/2010/main" val="0"/>
                </a:ext>
              </a:extLst>
            </a:blip>
            <a:srcRect r="7640"/>
            <a:stretch/>
          </p:blipFill>
          <p:spPr>
            <a:xfrm rot="21302953">
              <a:off x="5132235" y="1699597"/>
              <a:ext cx="642869" cy="762598"/>
            </a:xfrm>
            <a:prstGeom prst="rect">
              <a:avLst/>
            </a:prstGeom>
            <a:effectLst>
              <a:outerShdw blurRad="50800" dist="38100" dir="2700000" algn="tl" rotWithShape="0">
                <a:prstClr val="black">
                  <a:alpha val="40000"/>
                </a:prstClr>
              </a:outerShdw>
            </a:effectLst>
          </p:spPr>
        </p:pic>
        <p:pic>
          <p:nvPicPr>
            <p:cNvPr id="4" name="Picture 3"/>
            <p:cNvPicPr>
              <a:picLocks noChangeAspect="1"/>
            </p:cNvPicPr>
            <p:nvPr/>
          </p:nvPicPr>
          <p:blipFill rotWithShape="1">
            <a:blip r:embed="rId9" cstate="print">
              <a:extLst>
                <a:ext uri="{28A0092B-C50C-407E-A947-70E740481C1C}">
                  <a14:useLocalDpi xmlns:a14="http://schemas.microsoft.com/office/drawing/2010/main" val="0"/>
                </a:ext>
              </a:extLst>
            </a:blip>
            <a:srcRect t="3395"/>
            <a:stretch/>
          </p:blipFill>
          <p:spPr>
            <a:xfrm rot="421793">
              <a:off x="5885688" y="1563762"/>
              <a:ext cx="695446" cy="834211"/>
            </a:xfrm>
            <a:prstGeom prst="rect">
              <a:avLst/>
            </a:prstGeom>
            <a:effectLst>
              <a:outerShdw blurRad="50800" dist="38100" dir="2700000" algn="tl" rotWithShape="0">
                <a:prstClr val="black">
                  <a:alpha val="40000"/>
                </a:prstClr>
              </a:outerShdw>
            </a:effectLst>
          </p:spPr>
        </p:pic>
        <p:pic>
          <p:nvPicPr>
            <p:cNvPr id="6" name="Picture 5"/>
            <p:cNvPicPr>
              <a:picLocks noChangeAspect="1"/>
            </p:cNvPicPr>
            <p:nvPr/>
          </p:nvPicPr>
          <p:blipFill rotWithShape="1">
            <a:blip r:embed="rId10" cstate="print">
              <a:extLst>
                <a:ext uri="{28A0092B-C50C-407E-A947-70E740481C1C}">
                  <a14:useLocalDpi xmlns:a14="http://schemas.microsoft.com/office/drawing/2010/main" val="0"/>
                </a:ext>
              </a:extLst>
            </a:blip>
            <a:srcRect t="5170"/>
            <a:stretch/>
          </p:blipFill>
          <p:spPr>
            <a:xfrm rot="21158214">
              <a:off x="6405101" y="2249770"/>
              <a:ext cx="709322" cy="831842"/>
            </a:xfrm>
            <a:prstGeom prst="rect">
              <a:avLst/>
            </a:prstGeom>
            <a:effectLst>
              <a:outerShdw blurRad="50800" dist="38100" dir="2700000" algn="tl" rotWithShape="0">
                <a:prstClr val="black">
                  <a:alpha val="40000"/>
                </a:prstClr>
              </a:outerShdw>
            </a:effectLst>
          </p:spPr>
        </p:pic>
        <p:pic>
          <p:nvPicPr>
            <p:cNvPr id="12" name="Picture 2" descr="Image result for le petit garÃ§on qui posait trop de questions"/>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rot="394493">
              <a:off x="5440803" y="2299905"/>
              <a:ext cx="752789" cy="761750"/>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5" name="Picture 4">
              <a:extLst>
                <a:ext uri="{FF2B5EF4-FFF2-40B4-BE49-F238E27FC236}">
                  <a16:creationId xmlns:a16="http://schemas.microsoft.com/office/drawing/2014/main" id="{5CDE88BE-0E1A-7BC1-44CE-F5A16AD53F1C}"/>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rot="313549">
              <a:off x="6298129" y="3223536"/>
              <a:ext cx="719381" cy="719381"/>
            </a:xfrm>
            <a:prstGeom prst="rect">
              <a:avLst/>
            </a:prstGeom>
            <a:effectLst>
              <a:outerShdw blurRad="50800" dist="38100" dir="2700000" algn="tl" rotWithShape="0">
                <a:prstClr val="black">
                  <a:alpha val="40000"/>
                </a:prstClr>
              </a:outerShdw>
            </a:effectLst>
          </p:spPr>
        </p:pic>
        <p:pic>
          <p:nvPicPr>
            <p:cNvPr id="7" name="Picture 6">
              <a:extLst>
                <a:ext uri="{FF2B5EF4-FFF2-40B4-BE49-F238E27FC236}">
                  <a16:creationId xmlns:a16="http://schemas.microsoft.com/office/drawing/2014/main" id="{68746C51-FC12-EEB0-6961-D6B7595D252D}"/>
                </a:ext>
              </a:extLst>
            </p:cNvPr>
            <p:cNvPicPr>
              <a:picLocks noChangeAspect="1"/>
            </p:cNvPicPr>
            <p:nvPr/>
          </p:nvPicPr>
          <p:blipFill>
            <a:blip r:embed="rId13"/>
            <a:stretch>
              <a:fillRect/>
            </a:stretch>
          </p:blipFill>
          <p:spPr>
            <a:xfrm rot="21352199">
              <a:off x="7056032" y="3165080"/>
              <a:ext cx="742941" cy="742941"/>
            </a:xfrm>
            <a:prstGeom prst="rect">
              <a:avLst/>
            </a:prstGeom>
            <a:ln>
              <a:noFill/>
            </a:ln>
            <a:effectLst>
              <a:outerShdw blurRad="292100" dist="139700" dir="2700000" algn="tl" rotWithShape="0">
                <a:srgbClr val="333333">
                  <a:alpha val="65000"/>
                </a:srgbClr>
              </a:outerShdw>
            </a:effectLst>
          </p:spPr>
        </p:pic>
        <p:grpSp>
          <p:nvGrpSpPr>
            <p:cNvPr id="8" name="Group 7">
              <a:extLst>
                <a:ext uri="{FF2B5EF4-FFF2-40B4-BE49-F238E27FC236}">
                  <a16:creationId xmlns:a16="http://schemas.microsoft.com/office/drawing/2014/main" id="{69F63EF3-6CAB-CE4D-AF77-CA5906001E31}"/>
                </a:ext>
              </a:extLst>
            </p:cNvPr>
            <p:cNvGrpSpPr/>
            <p:nvPr/>
          </p:nvGrpSpPr>
          <p:grpSpPr>
            <a:xfrm rot="21358550">
              <a:off x="5313153" y="3091688"/>
              <a:ext cx="962954" cy="852955"/>
              <a:chOff x="4860031" y="2811776"/>
              <a:chExt cx="2247251" cy="1872708"/>
            </a:xfrm>
            <a:effectLst>
              <a:outerShdw blurRad="50800" dist="38100" dir="2700000" algn="tl" rotWithShape="0">
                <a:prstClr val="black">
                  <a:alpha val="40000"/>
                </a:prstClr>
              </a:outerShdw>
            </a:effectLst>
          </p:grpSpPr>
          <p:pic>
            <p:nvPicPr>
              <p:cNvPr id="10" name="Picture 9">
                <a:extLst>
                  <a:ext uri="{FF2B5EF4-FFF2-40B4-BE49-F238E27FC236}">
                    <a16:creationId xmlns:a16="http://schemas.microsoft.com/office/drawing/2014/main" id="{356FB5A1-7B0B-60D0-CA29-39C836B39517}"/>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4860032" y="2811776"/>
                <a:ext cx="2247250" cy="1872708"/>
              </a:xfrm>
              <a:prstGeom prst="rect">
                <a:avLst/>
              </a:prstGeom>
            </p:spPr>
          </p:pic>
          <p:sp>
            <p:nvSpPr>
              <p:cNvPr id="11" name="Rectangle 10">
                <a:extLst>
                  <a:ext uri="{FF2B5EF4-FFF2-40B4-BE49-F238E27FC236}">
                    <a16:creationId xmlns:a16="http://schemas.microsoft.com/office/drawing/2014/main" id="{93386E4B-A0B8-25F7-C796-1D5B98DA17E4}"/>
                  </a:ext>
                </a:extLst>
              </p:cNvPr>
              <p:cNvSpPr/>
              <p:nvPr/>
            </p:nvSpPr>
            <p:spPr>
              <a:xfrm>
                <a:off x="4860031" y="4299942"/>
                <a:ext cx="1123625" cy="384542"/>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400" b="0" i="0" u="none" strike="noStrike" kern="0" cap="none" spc="0" normalizeH="0" baseline="0" noProof="0">
                  <a:ln>
                    <a:noFill/>
                  </a:ln>
                  <a:solidFill>
                    <a:prstClr val="white"/>
                  </a:solidFill>
                  <a:effectLst/>
                  <a:uLnTx/>
                  <a:uFillTx/>
                  <a:latin typeface="Calibri"/>
                  <a:ea typeface="+mn-ea"/>
                  <a:cs typeface="+mn-cs"/>
                  <a:sym typeface="Arial"/>
                  <a:rtl val="0"/>
                </a:endParaRPr>
              </a:p>
            </p:txBody>
          </p:sp>
        </p:grpSp>
        <p:pic>
          <p:nvPicPr>
            <p:cNvPr id="13" name="Picture 12">
              <a:extLst>
                <a:ext uri="{FF2B5EF4-FFF2-40B4-BE49-F238E27FC236}">
                  <a16:creationId xmlns:a16="http://schemas.microsoft.com/office/drawing/2014/main" id="{859CD77D-49C3-3E9F-B8F5-6C6DC326C19A}"/>
                </a:ext>
              </a:extLst>
            </p:cNvPr>
            <p:cNvPicPr>
              <a:picLocks noChangeAspect="1"/>
            </p:cNvPicPr>
            <p:nvPr/>
          </p:nvPicPr>
          <p:blipFill>
            <a:blip r:embed="rId15"/>
            <a:stretch>
              <a:fillRect/>
            </a:stretch>
          </p:blipFill>
          <p:spPr>
            <a:xfrm rot="408920">
              <a:off x="7188913" y="2410239"/>
              <a:ext cx="740698" cy="740698"/>
            </a:xfrm>
            <a:prstGeom prst="rect">
              <a:avLst/>
            </a:prstGeom>
            <a:ln>
              <a:noFill/>
            </a:ln>
            <a:effectLst>
              <a:outerShdw blurRad="292100" dist="139700" dir="2700000" algn="tl" rotWithShape="0">
                <a:srgbClr val="333333">
                  <a:alpha val="65000"/>
                </a:srgbClr>
              </a:outerShdw>
            </a:effectLst>
          </p:spPr>
        </p:pic>
      </p:grpSp>
      <p:grpSp>
        <p:nvGrpSpPr>
          <p:cNvPr id="21" name="Group 20">
            <a:extLst>
              <a:ext uri="{FF2B5EF4-FFF2-40B4-BE49-F238E27FC236}">
                <a16:creationId xmlns:a16="http://schemas.microsoft.com/office/drawing/2014/main" id="{2729AC41-A194-DAFF-2D36-514610F5C1E3}"/>
              </a:ext>
            </a:extLst>
          </p:cNvPr>
          <p:cNvGrpSpPr/>
          <p:nvPr/>
        </p:nvGrpSpPr>
        <p:grpSpPr>
          <a:xfrm>
            <a:off x="3964342" y="846459"/>
            <a:ext cx="3671786" cy="685965"/>
            <a:chOff x="3964342" y="846459"/>
            <a:chExt cx="3671786" cy="685965"/>
          </a:xfrm>
        </p:grpSpPr>
        <p:pic>
          <p:nvPicPr>
            <p:cNvPr id="23" name="Picture 22">
              <a:extLst>
                <a:ext uri="{FF2B5EF4-FFF2-40B4-BE49-F238E27FC236}">
                  <a16:creationId xmlns:a16="http://schemas.microsoft.com/office/drawing/2014/main" id="{D0D2FAE1-10E2-93F3-7005-048662D41325}"/>
                </a:ext>
              </a:extLst>
            </p:cNvPr>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3964342" y="846459"/>
              <a:ext cx="3388322" cy="6178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8" name="TextBox 17">
              <a:extLst>
                <a:ext uri="{FF2B5EF4-FFF2-40B4-BE49-F238E27FC236}">
                  <a16:creationId xmlns:a16="http://schemas.microsoft.com/office/drawing/2014/main" id="{774772D8-F170-F11E-964B-960510DD3925}"/>
                </a:ext>
              </a:extLst>
            </p:cNvPr>
            <p:cNvSpPr txBox="1"/>
            <p:nvPr/>
          </p:nvSpPr>
          <p:spPr>
            <a:xfrm>
              <a:off x="6582508" y="1286203"/>
              <a:ext cx="1053620" cy="246221"/>
            </a:xfrm>
            <a:prstGeom prst="rect">
              <a:avLst/>
            </a:prstGeom>
            <a:noFill/>
          </p:spPr>
          <p:txBody>
            <a:bodyPr wrap="square" rtlCol="0">
              <a:spAutoFit/>
            </a:bodyPr>
            <a:lstStyle/>
            <a:p>
              <a:r>
                <a:rPr lang="fr-CA" sz="1000" b="1" i="1" dirty="0"/>
                <a:t>(2012- )</a:t>
              </a:r>
            </a:p>
          </p:txBody>
        </p:sp>
      </p:grpSp>
      <p:grpSp>
        <p:nvGrpSpPr>
          <p:cNvPr id="20" name="Group 19">
            <a:extLst>
              <a:ext uri="{FF2B5EF4-FFF2-40B4-BE49-F238E27FC236}">
                <a16:creationId xmlns:a16="http://schemas.microsoft.com/office/drawing/2014/main" id="{3DC893E1-8A31-D9D1-7AF5-BC036DDDD60C}"/>
              </a:ext>
            </a:extLst>
          </p:cNvPr>
          <p:cNvGrpSpPr/>
          <p:nvPr/>
        </p:nvGrpSpPr>
        <p:grpSpPr>
          <a:xfrm>
            <a:off x="-5356" y="-14287"/>
            <a:ext cx="9148798" cy="5156880"/>
            <a:chOff x="-5356" y="-14287"/>
            <a:chExt cx="9148798" cy="5156880"/>
          </a:xfrm>
        </p:grpSpPr>
        <p:pic>
          <p:nvPicPr>
            <p:cNvPr id="14" name="Picture 13">
              <a:extLst>
                <a:ext uri="{FF2B5EF4-FFF2-40B4-BE49-F238E27FC236}">
                  <a16:creationId xmlns:a16="http://schemas.microsoft.com/office/drawing/2014/main" id="{258B5A21-7CA3-40A1-BACB-F20F740384B6}"/>
                </a:ext>
              </a:extLst>
            </p:cNvPr>
            <p:cNvPicPr>
              <a:picLocks noChangeAspect="1"/>
            </p:cNvPicPr>
            <p:nvPr/>
          </p:nvPicPr>
          <p:blipFill rotWithShape="1">
            <a:blip r:embed="rId17" cstate="print">
              <a:extLst>
                <a:ext uri="{28A0092B-C50C-407E-A947-70E740481C1C}">
                  <a14:useLocalDpi xmlns:a14="http://schemas.microsoft.com/office/drawing/2010/main" val="0"/>
                </a:ext>
              </a:extLst>
            </a:blip>
            <a:srcRect t="9645" b="67029"/>
            <a:stretch/>
          </p:blipFill>
          <p:spPr>
            <a:xfrm>
              <a:off x="-3162" y="4248150"/>
              <a:ext cx="9146604" cy="894443"/>
            </a:xfrm>
            <a:prstGeom prst="rect">
              <a:avLst/>
            </a:prstGeom>
          </p:spPr>
        </p:pic>
        <p:pic>
          <p:nvPicPr>
            <p:cNvPr id="19" name="Picture 18">
              <a:extLst>
                <a:ext uri="{FF2B5EF4-FFF2-40B4-BE49-F238E27FC236}">
                  <a16:creationId xmlns:a16="http://schemas.microsoft.com/office/drawing/2014/main" id="{D089FFAF-6CE1-429D-9377-5F748C6C006B}"/>
                </a:ext>
              </a:extLst>
            </p:cNvPr>
            <p:cNvPicPr>
              <a:picLocks noChangeAspect="1"/>
            </p:cNvPicPr>
            <p:nvPr/>
          </p:nvPicPr>
          <p:blipFill rotWithShape="1">
            <a:blip r:embed="rId17" cstate="print">
              <a:extLst>
                <a:ext uri="{28A0092B-C50C-407E-A947-70E740481C1C}">
                  <a14:useLocalDpi xmlns:a14="http://schemas.microsoft.com/office/drawing/2010/main" val="0"/>
                </a:ext>
              </a:extLst>
            </a:blip>
            <a:srcRect t="53868" b="25370"/>
            <a:stretch/>
          </p:blipFill>
          <p:spPr>
            <a:xfrm>
              <a:off x="-5356" y="-14287"/>
              <a:ext cx="9146604" cy="796083"/>
            </a:xfrm>
            <a:prstGeom prst="rect">
              <a:avLst/>
            </a:prstGeom>
          </p:spPr>
        </p:pic>
      </p:grpSp>
    </p:spTree>
    <p:extLst>
      <p:ext uri="{BB962C8B-B14F-4D97-AF65-F5344CB8AC3E}">
        <p14:creationId xmlns:p14="http://schemas.microsoft.com/office/powerpoint/2010/main" val="666099724"/>
      </p:ext>
    </p:extLst>
  </p:cSld>
  <p:clrMapOvr>
    <a:masterClrMapping/>
  </p:clrMapOvr>
  <mc:AlternateContent xmlns:mc="http://schemas.openxmlformats.org/markup-compatibility/2006" xmlns:p14="http://schemas.microsoft.com/office/powerpoint/2010/main">
    <mc:Choice Requires="p14">
      <p:transition spd="slow" p14:dur="2000" advTm="91"/>
    </mc:Choice>
    <mc:Fallback xmlns="">
      <p:transition spd="slow" advTm="91"/>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right)">
                                      <p:cBhvr>
                                        <p:cTn id="7" dur="500"/>
                                        <p:tgtEl>
                                          <p:spTgt spid="20"/>
                                        </p:tgtEl>
                                      </p:cBhvr>
                                    </p:animEffect>
                                  </p:childTnLst>
                                </p:cTn>
                              </p:par>
                              <p:par>
                                <p:cTn id="8" presetID="2" presetClass="entr" presetSubtype="1" fill="hold" nodeType="withEffect">
                                  <p:stCondLst>
                                    <p:cond delay="0"/>
                                  </p:stCondLst>
                                  <p:childTnLst>
                                    <p:set>
                                      <p:cBhvr>
                                        <p:cTn id="9" dur="1" fill="hold">
                                          <p:stCondLst>
                                            <p:cond delay="0"/>
                                          </p:stCondLst>
                                        </p:cTn>
                                        <p:tgtEl>
                                          <p:spTgt spid="21"/>
                                        </p:tgtEl>
                                        <p:attrNameLst>
                                          <p:attrName>style.visibility</p:attrName>
                                        </p:attrNameLst>
                                      </p:cBhvr>
                                      <p:to>
                                        <p:strVal val="visible"/>
                                      </p:to>
                                    </p:set>
                                    <p:anim calcmode="lin" valueType="num">
                                      <p:cBhvr additive="base">
                                        <p:cTn id="10" dur="500" fill="hold"/>
                                        <p:tgtEl>
                                          <p:spTgt spid="21"/>
                                        </p:tgtEl>
                                        <p:attrNameLst>
                                          <p:attrName>ppt_x</p:attrName>
                                        </p:attrNameLst>
                                      </p:cBhvr>
                                      <p:tavLst>
                                        <p:tav tm="0">
                                          <p:val>
                                            <p:strVal val="#ppt_x"/>
                                          </p:val>
                                        </p:tav>
                                        <p:tav tm="100000">
                                          <p:val>
                                            <p:strVal val="#ppt_x"/>
                                          </p:val>
                                        </p:tav>
                                      </p:tavLst>
                                    </p:anim>
                                    <p:anim calcmode="lin" valueType="num">
                                      <p:cBhvr additive="base">
                                        <p:cTn id="11" dur="500" fill="hold"/>
                                        <p:tgtEl>
                                          <p:spTgt spid="21"/>
                                        </p:tgtEl>
                                        <p:attrNameLst>
                                          <p:attrName>ppt_y</p:attrName>
                                        </p:attrNameLst>
                                      </p:cBhvr>
                                      <p:tavLst>
                                        <p:tav tm="0">
                                          <p:val>
                                            <p:strVal val="0-#ppt_h/2"/>
                                          </p:val>
                                        </p:tav>
                                        <p:tav tm="100000">
                                          <p:val>
                                            <p:strVal val="#ppt_y"/>
                                          </p:val>
                                        </p:tav>
                                      </p:tavLst>
                                    </p:anim>
                                  </p:childTnLst>
                                </p:cTn>
                              </p:par>
                            </p:childTnLst>
                          </p:cTn>
                        </p:par>
                        <p:par>
                          <p:cTn id="12" fill="hold">
                            <p:stCondLst>
                              <p:cond delay="500"/>
                            </p:stCondLst>
                            <p:childTnLst>
                              <p:par>
                                <p:cTn id="13" presetID="53" presetClass="entr" presetSubtype="16"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p:cTn id="15" dur="500" fill="hold"/>
                                        <p:tgtEl>
                                          <p:spTgt spid="3"/>
                                        </p:tgtEl>
                                        <p:attrNameLst>
                                          <p:attrName>ppt_w</p:attrName>
                                        </p:attrNameLst>
                                      </p:cBhvr>
                                      <p:tavLst>
                                        <p:tav tm="0">
                                          <p:val>
                                            <p:fltVal val="0"/>
                                          </p:val>
                                        </p:tav>
                                        <p:tav tm="100000">
                                          <p:val>
                                            <p:strVal val="#ppt_w"/>
                                          </p:val>
                                        </p:tav>
                                      </p:tavLst>
                                    </p:anim>
                                    <p:anim calcmode="lin" valueType="num">
                                      <p:cBhvr>
                                        <p:cTn id="16" dur="500" fill="hold"/>
                                        <p:tgtEl>
                                          <p:spTgt spid="3"/>
                                        </p:tgtEl>
                                        <p:attrNameLst>
                                          <p:attrName>ppt_h</p:attrName>
                                        </p:attrNameLst>
                                      </p:cBhvr>
                                      <p:tavLst>
                                        <p:tav tm="0">
                                          <p:val>
                                            <p:fltVal val="0"/>
                                          </p:val>
                                        </p:tav>
                                        <p:tav tm="100000">
                                          <p:val>
                                            <p:strVal val="#ppt_h"/>
                                          </p:val>
                                        </p:tav>
                                      </p:tavLst>
                                    </p:anim>
                                    <p:animEffect transition="in" filter="fade">
                                      <p:cBhvr>
                                        <p:cTn id="17" dur="500"/>
                                        <p:tgtEl>
                                          <p:spTgt spid="3"/>
                                        </p:tgtEl>
                                      </p:cBhvr>
                                    </p:animEffect>
                                  </p:childTnLst>
                                </p:cTn>
                              </p:par>
                            </p:childTnLst>
                          </p:cTn>
                        </p:par>
                        <p:par>
                          <p:cTn id="18" fill="hold">
                            <p:stCondLst>
                              <p:cond delay="1000"/>
                            </p:stCondLst>
                            <p:childTnLst>
                              <p:par>
                                <p:cTn id="19" presetID="22" presetClass="entr" presetSubtype="8" fill="hold" nodeType="after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wipe(left)">
                                      <p:cBhvr>
                                        <p:cTn id="21" dur="500"/>
                                        <p:tgtEl>
                                          <p:spTgt spid="17"/>
                                        </p:tgtEl>
                                      </p:cBhvr>
                                    </p:animEffect>
                                  </p:childTnLst>
                                </p:cTn>
                              </p:par>
                              <p:par>
                                <p:cTn id="22" presetID="2" presetClass="entr" presetSubtype="2" fill="hold" nodeType="withEffect">
                                  <p:stCondLst>
                                    <p:cond delay="0"/>
                                  </p:stCondLst>
                                  <p:childTnLst>
                                    <p:set>
                                      <p:cBhvr>
                                        <p:cTn id="23" dur="1" fill="hold">
                                          <p:stCondLst>
                                            <p:cond delay="0"/>
                                          </p:stCondLst>
                                        </p:cTn>
                                        <p:tgtEl>
                                          <p:spTgt spid="15"/>
                                        </p:tgtEl>
                                        <p:attrNameLst>
                                          <p:attrName>style.visibility</p:attrName>
                                        </p:attrNameLst>
                                      </p:cBhvr>
                                      <p:to>
                                        <p:strVal val="visible"/>
                                      </p:to>
                                    </p:set>
                                    <p:anim calcmode="lin" valueType="num">
                                      <p:cBhvr additive="base">
                                        <p:cTn id="24" dur="500" fill="hold"/>
                                        <p:tgtEl>
                                          <p:spTgt spid="15"/>
                                        </p:tgtEl>
                                        <p:attrNameLst>
                                          <p:attrName>ppt_x</p:attrName>
                                        </p:attrNameLst>
                                      </p:cBhvr>
                                      <p:tavLst>
                                        <p:tav tm="0">
                                          <p:val>
                                            <p:strVal val="1+#ppt_w/2"/>
                                          </p:val>
                                        </p:tav>
                                        <p:tav tm="100000">
                                          <p:val>
                                            <p:strVal val="#ppt_x"/>
                                          </p:val>
                                        </p:tav>
                                      </p:tavLst>
                                    </p:anim>
                                    <p:anim calcmode="lin" valueType="num">
                                      <p:cBhvr additive="base">
                                        <p:cTn id="25" dur="5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34C65AC-6E17-9DC5-2AFB-0D48432A4D1B}"/>
              </a:ext>
            </a:extLst>
          </p:cNvPr>
          <p:cNvPicPr>
            <a:picLocks noChangeAspect="1"/>
          </p:cNvPicPr>
          <p:nvPr/>
        </p:nvPicPr>
        <p:blipFill>
          <a:blip r:embed="rId2"/>
          <a:srcRect r="23567"/>
          <a:stretch/>
        </p:blipFill>
        <p:spPr>
          <a:xfrm>
            <a:off x="3491880" y="0"/>
            <a:ext cx="5652120" cy="5143500"/>
          </a:xfrm>
          <a:prstGeom prst="rect">
            <a:avLst/>
          </a:prstGeom>
        </p:spPr>
      </p:pic>
      <p:pic>
        <p:nvPicPr>
          <p:cNvPr id="3074" name="Picture 2" descr="‎Père riche, père pauvre">
            <a:extLst>
              <a:ext uri="{FF2B5EF4-FFF2-40B4-BE49-F238E27FC236}">
                <a16:creationId xmlns:a16="http://schemas.microsoft.com/office/drawing/2014/main" id="{27A2E323-038C-F977-14AC-F4587113A5BE}"/>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22910" t="6772" r="22275" b="8043"/>
          <a:stretch/>
        </p:blipFill>
        <p:spPr bwMode="auto">
          <a:xfrm>
            <a:off x="323528" y="411510"/>
            <a:ext cx="2819401" cy="4381501"/>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8392198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BB9F58-CF5A-BEC6-8092-7C125326967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ECCD769-E743-1229-392F-CCA550AC6635}"/>
              </a:ext>
            </a:extLst>
          </p:cNvPr>
          <p:cNvSpPr>
            <a:spLocks noGrp="1"/>
          </p:cNvSpPr>
          <p:nvPr>
            <p:ph type="title"/>
          </p:nvPr>
        </p:nvSpPr>
        <p:spPr/>
        <p:txBody>
          <a:bodyPr>
            <a:normAutofit/>
          </a:bodyPr>
          <a:lstStyle/>
          <a:p>
            <a:r>
              <a:rPr lang="fr-CA" b="1" dirty="0">
                <a:solidFill>
                  <a:srgbClr val="00B050"/>
                </a:solidFill>
              </a:rPr>
              <a:t>Quelques trucs</a:t>
            </a:r>
          </a:p>
        </p:txBody>
      </p:sp>
      <p:sp>
        <p:nvSpPr>
          <p:cNvPr id="3" name="Content Placeholder 2">
            <a:extLst>
              <a:ext uri="{FF2B5EF4-FFF2-40B4-BE49-F238E27FC236}">
                <a16:creationId xmlns:a16="http://schemas.microsoft.com/office/drawing/2014/main" id="{A4A53794-3BA6-FC67-F9A6-3427003A91D8}"/>
              </a:ext>
            </a:extLst>
          </p:cNvPr>
          <p:cNvSpPr>
            <a:spLocks noGrp="1"/>
          </p:cNvSpPr>
          <p:nvPr>
            <p:ph idx="1"/>
          </p:nvPr>
        </p:nvSpPr>
        <p:spPr>
          <a:xfrm>
            <a:off x="457200" y="1275606"/>
            <a:ext cx="8229600" cy="3394472"/>
          </a:xfrm>
        </p:spPr>
        <p:txBody>
          <a:bodyPr>
            <a:normAutofit fontScale="55000" lnSpcReduction="20000"/>
          </a:bodyPr>
          <a:lstStyle/>
          <a:p>
            <a:r>
              <a:rPr lang="fr-CA" b="1" dirty="0">
                <a:solidFill>
                  <a:schemeClr val="bg1">
                    <a:lumMod val="65000"/>
                  </a:schemeClr>
                </a:solidFill>
              </a:rPr>
              <a:t>Qualifications de l’auteur-</a:t>
            </a:r>
            <a:r>
              <a:rPr lang="fr-CA" b="1" dirty="0" err="1">
                <a:solidFill>
                  <a:schemeClr val="bg1">
                    <a:lumMod val="65000"/>
                  </a:schemeClr>
                </a:solidFill>
              </a:rPr>
              <a:t>trice</a:t>
            </a:r>
            <a:endParaRPr lang="fr-CA" b="1" dirty="0">
              <a:solidFill>
                <a:schemeClr val="bg1">
                  <a:lumMod val="65000"/>
                </a:schemeClr>
              </a:solidFill>
            </a:endParaRPr>
          </a:p>
          <a:p>
            <a:pPr lvl="1"/>
            <a:r>
              <a:rPr lang="fr-CA" dirty="0">
                <a:solidFill>
                  <a:schemeClr val="bg1">
                    <a:lumMod val="65000"/>
                  </a:schemeClr>
                </a:solidFill>
              </a:rPr>
              <a:t>Donner des conférences corporatives n’est pas une expertise</a:t>
            </a:r>
          </a:p>
          <a:p>
            <a:r>
              <a:rPr lang="fr-CA" b="1" dirty="0"/>
              <a:t>Associé à une vente de produits</a:t>
            </a:r>
          </a:p>
          <a:p>
            <a:pPr lvl="1"/>
            <a:r>
              <a:rPr lang="fr-CA" dirty="0"/>
              <a:t>Site web, réseaux sociaux, etc. En santé, souvent des suppléments.</a:t>
            </a:r>
          </a:p>
          <a:p>
            <a:r>
              <a:rPr lang="fr-CA" b="1" dirty="0"/>
              <a:t>Alimente la méfiance</a:t>
            </a:r>
          </a:p>
          <a:p>
            <a:pPr lvl="1"/>
            <a:r>
              <a:rPr lang="fr-CA" dirty="0"/>
              <a:t>ex. « tout ce que votre médecin ne vous dira jamais sur… »</a:t>
            </a:r>
          </a:p>
          <a:p>
            <a:r>
              <a:rPr lang="fr-CA" b="1" dirty="0"/>
              <a:t>Hyperboles</a:t>
            </a:r>
          </a:p>
          <a:p>
            <a:pPr lvl="1"/>
            <a:r>
              <a:rPr lang="fr-CA" dirty="0"/>
              <a:t>ex. « votre vie sera changée à jamais »</a:t>
            </a:r>
          </a:p>
          <a:p>
            <a:r>
              <a:rPr lang="fr-CA" b="1" dirty="0"/>
              <a:t>Amalgames</a:t>
            </a:r>
          </a:p>
          <a:p>
            <a:pPr lvl="1"/>
            <a:r>
              <a:rPr lang="fr-CA" dirty="0"/>
              <a:t>ex. « votre chemin spirituel vers une vie sans cancer »</a:t>
            </a:r>
          </a:p>
          <a:p>
            <a:r>
              <a:rPr lang="fr-CA" b="1" dirty="0"/>
              <a:t>Théories unificatrices</a:t>
            </a:r>
          </a:p>
          <a:p>
            <a:pPr lvl="1"/>
            <a:r>
              <a:rPr lang="fr-CA" dirty="0"/>
              <a:t>ex. « allie la biologie, la physique et la psychologie »</a:t>
            </a:r>
          </a:p>
        </p:txBody>
      </p:sp>
      <p:sp>
        <p:nvSpPr>
          <p:cNvPr id="4" name="Rectangle 3">
            <a:extLst>
              <a:ext uri="{FF2B5EF4-FFF2-40B4-BE49-F238E27FC236}">
                <a16:creationId xmlns:a16="http://schemas.microsoft.com/office/drawing/2014/main" id="{E572CC84-2034-C6E6-11E8-A1850DFF0E1D}"/>
              </a:ext>
            </a:extLst>
          </p:cNvPr>
          <p:cNvSpPr/>
          <p:nvPr/>
        </p:nvSpPr>
        <p:spPr>
          <a:xfrm>
            <a:off x="457200" y="2283718"/>
            <a:ext cx="6275040" cy="216024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CA"/>
          </a:p>
        </p:txBody>
      </p:sp>
    </p:spTree>
    <p:extLst>
      <p:ext uri="{BB962C8B-B14F-4D97-AF65-F5344CB8AC3E}">
        <p14:creationId xmlns:p14="http://schemas.microsoft.com/office/powerpoint/2010/main" val="296092771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 descr="La Méthode Glucose Goddess : Inchauspé, Jessie: Amazon.ca: Livres">
            <a:extLst>
              <a:ext uri="{FF2B5EF4-FFF2-40B4-BE49-F238E27FC236}">
                <a16:creationId xmlns:a16="http://schemas.microsoft.com/office/drawing/2014/main" id="{B7796C78-631F-376A-E476-A3977C37C53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7544" y="411510"/>
            <a:ext cx="3351767" cy="4364841"/>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Lst>
        </p:spPr>
      </p:pic>
      <p:pic>
        <p:nvPicPr>
          <p:cNvPr id="5" name="Picture 4">
            <a:extLst>
              <a:ext uri="{FF2B5EF4-FFF2-40B4-BE49-F238E27FC236}">
                <a16:creationId xmlns:a16="http://schemas.microsoft.com/office/drawing/2014/main" id="{63CFEAB2-9626-47BC-AE8C-956B1EFCE68D}"/>
              </a:ext>
            </a:extLst>
          </p:cNvPr>
          <p:cNvPicPr>
            <a:picLocks noChangeAspect="1"/>
          </p:cNvPicPr>
          <p:nvPr/>
        </p:nvPicPr>
        <p:blipFill>
          <a:blip r:embed="rId3"/>
          <a:stretch>
            <a:fillRect/>
          </a:stretch>
        </p:blipFill>
        <p:spPr>
          <a:xfrm>
            <a:off x="0" y="4533350"/>
            <a:ext cx="9144000" cy="630289"/>
          </a:xfrm>
          <a:prstGeom prst="rect">
            <a:avLst/>
          </a:prstGeom>
        </p:spPr>
      </p:pic>
      <p:pic>
        <p:nvPicPr>
          <p:cNvPr id="7" name="Picture 6">
            <a:extLst>
              <a:ext uri="{FF2B5EF4-FFF2-40B4-BE49-F238E27FC236}">
                <a16:creationId xmlns:a16="http://schemas.microsoft.com/office/drawing/2014/main" id="{D6228D78-2AEC-B94A-07EA-B6264EA87F88}"/>
              </a:ext>
            </a:extLst>
          </p:cNvPr>
          <p:cNvPicPr>
            <a:picLocks noChangeAspect="1"/>
          </p:cNvPicPr>
          <p:nvPr/>
        </p:nvPicPr>
        <p:blipFill>
          <a:blip r:embed="rId4"/>
          <a:stretch>
            <a:fillRect/>
          </a:stretch>
        </p:blipFill>
        <p:spPr>
          <a:xfrm>
            <a:off x="6876256" y="411510"/>
            <a:ext cx="1963265" cy="3761818"/>
          </a:xfrm>
          <a:prstGeom prst="rect">
            <a:avLst/>
          </a:prstGeom>
        </p:spPr>
      </p:pic>
      <p:pic>
        <p:nvPicPr>
          <p:cNvPr id="21510" name="Picture 6" descr="Anti-Spike Formula">
            <a:extLst>
              <a:ext uri="{FF2B5EF4-FFF2-40B4-BE49-F238E27FC236}">
                <a16:creationId xmlns:a16="http://schemas.microsoft.com/office/drawing/2014/main" id="{5EFCF312-7746-A2C9-A23A-F20C838A9F8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901389" y="517117"/>
            <a:ext cx="2842651" cy="33638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77474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1510"/>
                                        </p:tgtEl>
                                        <p:attrNameLst>
                                          <p:attrName>style.visibility</p:attrName>
                                        </p:attrNameLst>
                                      </p:cBhvr>
                                      <p:to>
                                        <p:strVal val="visible"/>
                                      </p:to>
                                    </p:set>
                                    <p:animEffect transition="in" filter="fade">
                                      <p:cBhvr>
                                        <p:cTn id="7" dur="1000"/>
                                        <p:tgtEl>
                                          <p:spTgt spid="21510"/>
                                        </p:tgtEl>
                                      </p:cBhvr>
                                    </p:animEffect>
                                    <p:anim calcmode="lin" valueType="num">
                                      <p:cBhvr>
                                        <p:cTn id="8" dur="1000" fill="hold"/>
                                        <p:tgtEl>
                                          <p:spTgt spid="21510"/>
                                        </p:tgtEl>
                                        <p:attrNameLst>
                                          <p:attrName>ppt_x</p:attrName>
                                        </p:attrNameLst>
                                      </p:cBhvr>
                                      <p:tavLst>
                                        <p:tav tm="0">
                                          <p:val>
                                            <p:strVal val="#ppt_x"/>
                                          </p:val>
                                        </p:tav>
                                        <p:tav tm="100000">
                                          <p:val>
                                            <p:strVal val="#ppt_x"/>
                                          </p:val>
                                        </p:tav>
                                      </p:tavLst>
                                    </p:anim>
                                    <p:anim calcmode="lin" valueType="num">
                                      <p:cBhvr>
                                        <p:cTn id="9" dur="1000" fill="hold"/>
                                        <p:tgtEl>
                                          <p:spTgt spid="21510"/>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3063A7-E1CC-9FC1-23CF-CE93852CD6D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CFFAB14-60E7-326C-F261-24C76E2809D0}"/>
              </a:ext>
            </a:extLst>
          </p:cNvPr>
          <p:cNvSpPr>
            <a:spLocks noGrp="1"/>
          </p:cNvSpPr>
          <p:nvPr>
            <p:ph type="title"/>
          </p:nvPr>
        </p:nvSpPr>
        <p:spPr/>
        <p:txBody>
          <a:bodyPr>
            <a:normAutofit/>
          </a:bodyPr>
          <a:lstStyle/>
          <a:p>
            <a:r>
              <a:rPr lang="fr-CA" b="1" dirty="0">
                <a:solidFill>
                  <a:srgbClr val="00B050"/>
                </a:solidFill>
              </a:rPr>
              <a:t>Quelques trucs</a:t>
            </a:r>
          </a:p>
        </p:txBody>
      </p:sp>
      <p:sp>
        <p:nvSpPr>
          <p:cNvPr id="3" name="Content Placeholder 2">
            <a:extLst>
              <a:ext uri="{FF2B5EF4-FFF2-40B4-BE49-F238E27FC236}">
                <a16:creationId xmlns:a16="http://schemas.microsoft.com/office/drawing/2014/main" id="{83424B36-6E98-A885-B083-041496B217A9}"/>
              </a:ext>
            </a:extLst>
          </p:cNvPr>
          <p:cNvSpPr>
            <a:spLocks noGrp="1"/>
          </p:cNvSpPr>
          <p:nvPr>
            <p:ph idx="1"/>
          </p:nvPr>
        </p:nvSpPr>
        <p:spPr>
          <a:xfrm>
            <a:off x="457200" y="1275606"/>
            <a:ext cx="8229600" cy="3394472"/>
          </a:xfrm>
        </p:spPr>
        <p:txBody>
          <a:bodyPr>
            <a:normAutofit fontScale="55000" lnSpcReduction="20000"/>
          </a:bodyPr>
          <a:lstStyle/>
          <a:p>
            <a:r>
              <a:rPr lang="fr-CA" b="1" dirty="0">
                <a:solidFill>
                  <a:schemeClr val="bg1">
                    <a:lumMod val="65000"/>
                  </a:schemeClr>
                </a:solidFill>
              </a:rPr>
              <a:t>Qualifications de l’auteur-</a:t>
            </a:r>
            <a:r>
              <a:rPr lang="fr-CA" b="1" dirty="0" err="1">
                <a:solidFill>
                  <a:schemeClr val="bg1">
                    <a:lumMod val="65000"/>
                  </a:schemeClr>
                </a:solidFill>
              </a:rPr>
              <a:t>trice</a:t>
            </a:r>
            <a:endParaRPr lang="fr-CA" b="1" dirty="0">
              <a:solidFill>
                <a:schemeClr val="bg1">
                  <a:lumMod val="65000"/>
                </a:schemeClr>
              </a:solidFill>
            </a:endParaRPr>
          </a:p>
          <a:p>
            <a:pPr lvl="1"/>
            <a:r>
              <a:rPr lang="fr-CA" dirty="0">
                <a:solidFill>
                  <a:schemeClr val="bg1">
                    <a:lumMod val="65000"/>
                  </a:schemeClr>
                </a:solidFill>
              </a:rPr>
              <a:t>Donner des conférences corporatives n’est pas une expertise</a:t>
            </a:r>
          </a:p>
          <a:p>
            <a:r>
              <a:rPr lang="fr-CA" b="1" dirty="0">
                <a:solidFill>
                  <a:schemeClr val="bg1">
                    <a:lumMod val="65000"/>
                  </a:schemeClr>
                </a:solidFill>
              </a:rPr>
              <a:t>Associé à une vente de produits</a:t>
            </a:r>
          </a:p>
          <a:p>
            <a:pPr lvl="1"/>
            <a:r>
              <a:rPr lang="fr-CA" dirty="0">
                <a:solidFill>
                  <a:schemeClr val="bg1">
                    <a:lumMod val="65000"/>
                  </a:schemeClr>
                </a:solidFill>
              </a:rPr>
              <a:t>Site web, réseaux sociaux, etc. En santé, souvent des suppléments.</a:t>
            </a:r>
          </a:p>
          <a:p>
            <a:r>
              <a:rPr lang="fr-CA" b="1" dirty="0"/>
              <a:t>Alimente la méfiance</a:t>
            </a:r>
          </a:p>
          <a:p>
            <a:pPr lvl="1"/>
            <a:r>
              <a:rPr lang="fr-CA" dirty="0"/>
              <a:t>ex. « tout ce que votre médecin ne vous dira jamais sur… »</a:t>
            </a:r>
          </a:p>
          <a:p>
            <a:r>
              <a:rPr lang="fr-CA" b="1" dirty="0"/>
              <a:t>Hyperboles</a:t>
            </a:r>
          </a:p>
          <a:p>
            <a:pPr lvl="1"/>
            <a:r>
              <a:rPr lang="fr-CA" dirty="0"/>
              <a:t>ex. « votre vie sera changée à jamais »</a:t>
            </a:r>
          </a:p>
          <a:p>
            <a:r>
              <a:rPr lang="fr-CA" b="1" dirty="0"/>
              <a:t>Amalgames</a:t>
            </a:r>
          </a:p>
          <a:p>
            <a:pPr lvl="1"/>
            <a:r>
              <a:rPr lang="fr-CA" dirty="0"/>
              <a:t>ex. « votre chemin spirituel vers une vie sans cancer »</a:t>
            </a:r>
          </a:p>
          <a:p>
            <a:r>
              <a:rPr lang="fr-CA" b="1" dirty="0"/>
              <a:t>Théories unificatrices</a:t>
            </a:r>
          </a:p>
          <a:p>
            <a:pPr lvl="1"/>
            <a:r>
              <a:rPr lang="fr-CA" dirty="0"/>
              <a:t>ex. « allie la biologie, la physique et la psychologie »</a:t>
            </a:r>
          </a:p>
        </p:txBody>
      </p:sp>
      <p:sp>
        <p:nvSpPr>
          <p:cNvPr id="4" name="Rectangle 3">
            <a:extLst>
              <a:ext uri="{FF2B5EF4-FFF2-40B4-BE49-F238E27FC236}">
                <a16:creationId xmlns:a16="http://schemas.microsoft.com/office/drawing/2014/main" id="{9D9A3488-61D0-7294-7970-940DB548ED46}"/>
              </a:ext>
            </a:extLst>
          </p:cNvPr>
          <p:cNvSpPr/>
          <p:nvPr/>
        </p:nvSpPr>
        <p:spPr>
          <a:xfrm>
            <a:off x="457200" y="2787774"/>
            <a:ext cx="6275040" cy="165618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CA" sz="1400" b="0" i="0" u="none" strike="noStrike" kern="0" cap="none" spc="0" normalizeH="0" baseline="0" noProof="0">
              <a:ln>
                <a:noFill/>
              </a:ln>
              <a:solidFill>
                <a:prstClr val="white"/>
              </a:solidFill>
              <a:effectLst/>
              <a:uLnTx/>
              <a:uFillTx/>
              <a:latin typeface="Calibri"/>
              <a:ea typeface="+mn-ea"/>
              <a:cs typeface="+mn-cs"/>
              <a:sym typeface="Arial"/>
              <a:rtl val="0"/>
            </a:endParaRPr>
          </a:p>
        </p:txBody>
      </p:sp>
    </p:spTree>
    <p:extLst>
      <p:ext uri="{BB962C8B-B14F-4D97-AF65-F5344CB8AC3E}">
        <p14:creationId xmlns:p14="http://schemas.microsoft.com/office/powerpoint/2010/main" val="290031791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Couverture_Outlive">
            <a:extLst>
              <a:ext uri="{FF2B5EF4-FFF2-40B4-BE49-F238E27FC236}">
                <a16:creationId xmlns:a16="http://schemas.microsoft.com/office/drawing/2014/main" id="{CF08A6B6-CAA9-82B5-1228-A20A6A4F240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1558" y="324036"/>
            <a:ext cx="3463145" cy="4495428"/>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428043C2-5CC0-EFE8-D6B8-EBF6AE5D767E}"/>
              </a:ext>
            </a:extLst>
          </p:cNvPr>
          <p:cNvSpPr txBox="1"/>
          <p:nvPr/>
        </p:nvSpPr>
        <p:spPr>
          <a:xfrm>
            <a:off x="4846746" y="831384"/>
            <a:ext cx="3672408" cy="1938992"/>
          </a:xfrm>
          <a:prstGeom prst="rect">
            <a:avLst/>
          </a:prstGeom>
          <a:noFill/>
        </p:spPr>
        <p:txBody>
          <a:bodyPr wrap="square">
            <a:spAutoFit/>
          </a:bodyPr>
          <a:lstStyle/>
          <a:p>
            <a:r>
              <a:rPr lang="fr-CA" sz="2000" b="1" i="0" dirty="0">
                <a:solidFill>
                  <a:srgbClr val="000000"/>
                </a:solidFill>
                <a:effectLst/>
                <a:latin typeface="+mj-lt"/>
              </a:rPr>
              <a:t>Commentaire sur </a:t>
            </a:r>
            <a:r>
              <a:rPr lang="fr-CA" sz="2000" b="1" i="0" dirty="0" err="1">
                <a:solidFill>
                  <a:srgbClr val="000000"/>
                </a:solidFill>
                <a:effectLst/>
                <a:latin typeface="+mj-lt"/>
              </a:rPr>
              <a:t>Goodreads</a:t>
            </a:r>
            <a:r>
              <a:rPr lang="fr-CA" sz="2000" b="1" dirty="0">
                <a:latin typeface="+mj-lt"/>
              </a:rPr>
              <a:t>:</a:t>
            </a:r>
          </a:p>
          <a:p>
            <a:endParaRPr lang="fr-CA" sz="2000" b="0" i="0" dirty="0">
              <a:solidFill>
                <a:srgbClr val="000000"/>
              </a:solidFill>
              <a:effectLst/>
              <a:latin typeface="+mj-lt"/>
            </a:endParaRPr>
          </a:p>
          <a:p>
            <a:r>
              <a:rPr lang="fr-CA" sz="2000" b="1" i="1" dirty="0">
                <a:solidFill>
                  <a:srgbClr val="FF0000"/>
                </a:solidFill>
                <a:latin typeface="+mj-lt"/>
              </a:rPr>
              <a:t>« </a:t>
            </a:r>
            <a:r>
              <a:rPr lang="fr-CA" sz="2000" b="1" i="1" dirty="0">
                <a:solidFill>
                  <a:srgbClr val="FF0000"/>
                </a:solidFill>
                <a:effectLst/>
                <a:latin typeface="+mj-lt"/>
              </a:rPr>
              <a:t>À le lire c’est à se demander si les médecins veulent vraiment nous aider ou s’ils préfèrent s’en tenir au statut quo ».</a:t>
            </a:r>
            <a:endParaRPr lang="fr-CA" sz="2000" b="1" i="1" dirty="0">
              <a:solidFill>
                <a:srgbClr val="FF0000"/>
              </a:solidFill>
              <a:latin typeface="+mj-lt"/>
            </a:endParaRPr>
          </a:p>
        </p:txBody>
      </p:sp>
      <p:grpSp>
        <p:nvGrpSpPr>
          <p:cNvPr id="11" name="Group 10">
            <a:extLst>
              <a:ext uri="{FF2B5EF4-FFF2-40B4-BE49-F238E27FC236}">
                <a16:creationId xmlns:a16="http://schemas.microsoft.com/office/drawing/2014/main" id="{F78E0DDA-FC1B-4621-5EEA-46226CC9EE56}"/>
              </a:ext>
            </a:extLst>
          </p:cNvPr>
          <p:cNvGrpSpPr/>
          <p:nvPr/>
        </p:nvGrpSpPr>
        <p:grpSpPr>
          <a:xfrm rot="21402616">
            <a:off x="4540277" y="3219822"/>
            <a:ext cx="4248472" cy="537706"/>
            <a:chOff x="4414698" y="2985626"/>
            <a:chExt cx="4549790" cy="609714"/>
          </a:xfrm>
        </p:grpSpPr>
        <p:pic>
          <p:nvPicPr>
            <p:cNvPr id="5" name="Picture 4">
              <a:extLst>
                <a:ext uri="{FF2B5EF4-FFF2-40B4-BE49-F238E27FC236}">
                  <a16:creationId xmlns:a16="http://schemas.microsoft.com/office/drawing/2014/main" id="{F43DA2D2-EA74-2CCE-7A9C-8D5076CD748D}"/>
                </a:ext>
              </a:extLst>
            </p:cNvPr>
            <p:cNvPicPr>
              <a:picLocks noChangeAspect="1"/>
            </p:cNvPicPr>
            <p:nvPr/>
          </p:nvPicPr>
          <p:blipFill>
            <a:blip r:embed="rId3"/>
            <a:srcRect l="55829" t="-156"/>
            <a:stretch/>
          </p:blipFill>
          <p:spPr>
            <a:xfrm>
              <a:off x="4549846" y="3147814"/>
              <a:ext cx="4040379" cy="432048"/>
            </a:xfrm>
            <a:prstGeom prst="rect">
              <a:avLst/>
            </a:prstGeom>
          </p:spPr>
        </p:pic>
        <p:pic>
          <p:nvPicPr>
            <p:cNvPr id="8" name="Picture 7">
              <a:extLst>
                <a:ext uri="{FF2B5EF4-FFF2-40B4-BE49-F238E27FC236}">
                  <a16:creationId xmlns:a16="http://schemas.microsoft.com/office/drawing/2014/main" id="{76F76A99-9E58-E1E9-BEB7-E1A0028E7923}"/>
                </a:ext>
              </a:extLst>
            </p:cNvPr>
            <p:cNvPicPr>
              <a:picLocks noChangeAspect="1"/>
            </p:cNvPicPr>
            <p:nvPr/>
          </p:nvPicPr>
          <p:blipFill>
            <a:blip r:embed="rId3"/>
            <a:srcRect l="-1" t="6250" r="44293" b="40659"/>
            <a:stretch/>
          </p:blipFill>
          <p:spPr>
            <a:xfrm>
              <a:off x="4427984" y="2985626"/>
              <a:ext cx="4536504" cy="203888"/>
            </a:xfrm>
            <a:prstGeom prst="rect">
              <a:avLst/>
            </a:prstGeom>
          </p:spPr>
        </p:pic>
        <p:pic>
          <p:nvPicPr>
            <p:cNvPr id="10" name="Picture 9">
              <a:extLst>
                <a:ext uri="{FF2B5EF4-FFF2-40B4-BE49-F238E27FC236}">
                  <a16:creationId xmlns:a16="http://schemas.microsoft.com/office/drawing/2014/main" id="{5BB378DB-CBFC-257C-9824-DD0D1F885E60}"/>
                </a:ext>
              </a:extLst>
            </p:cNvPr>
            <p:cNvPicPr>
              <a:picLocks noChangeAspect="1"/>
            </p:cNvPicPr>
            <p:nvPr/>
          </p:nvPicPr>
          <p:blipFill>
            <a:blip r:embed="rId3"/>
            <a:srcRect l="-1" t="60317" r="44293" b="-1"/>
            <a:stretch/>
          </p:blipFill>
          <p:spPr>
            <a:xfrm>
              <a:off x="4414698" y="3442940"/>
              <a:ext cx="4536504" cy="152400"/>
            </a:xfrm>
            <a:prstGeom prst="rect">
              <a:avLst/>
            </a:prstGeom>
          </p:spPr>
        </p:pic>
      </p:grpSp>
    </p:spTree>
    <p:extLst>
      <p:ext uri="{BB962C8B-B14F-4D97-AF65-F5344CB8AC3E}">
        <p14:creationId xmlns:p14="http://schemas.microsoft.com/office/powerpoint/2010/main" val="179561016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246FCB-1660-CB24-699A-34E84F8A5F9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253D488-662E-1A57-B66D-E56EB58CCC67}"/>
              </a:ext>
            </a:extLst>
          </p:cNvPr>
          <p:cNvSpPr>
            <a:spLocks noGrp="1"/>
          </p:cNvSpPr>
          <p:nvPr>
            <p:ph type="title"/>
          </p:nvPr>
        </p:nvSpPr>
        <p:spPr/>
        <p:txBody>
          <a:bodyPr>
            <a:normAutofit/>
          </a:bodyPr>
          <a:lstStyle/>
          <a:p>
            <a:r>
              <a:rPr lang="fr-CA" b="1" dirty="0">
                <a:solidFill>
                  <a:srgbClr val="00B050"/>
                </a:solidFill>
              </a:rPr>
              <a:t>Quelques trucs</a:t>
            </a:r>
          </a:p>
        </p:txBody>
      </p:sp>
      <p:sp>
        <p:nvSpPr>
          <p:cNvPr id="3" name="Content Placeholder 2">
            <a:extLst>
              <a:ext uri="{FF2B5EF4-FFF2-40B4-BE49-F238E27FC236}">
                <a16:creationId xmlns:a16="http://schemas.microsoft.com/office/drawing/2014/main" id="{5F29E60A-BEA3-09F1-97D7-68CB032386E0}"/>
              </a:ext>
            </a:extLst>
          </p:cNvPr>
          <p:cNvSpPr>
            <a:spLocks noGrp="1"/>
          </p:cNvSpPr>
          <p:nvPr>
            <p:ph idx="1"/>
          </p:nvPr>
        </p:nvSpPr>
        <p:spPr>
          <a:xfrm>
            <a:off x="457200" y="1275606"/>
            <a:ext cx="8229600" cy="3394472"/>
          </a:xfrm>
        </p:spPr>
        <p:txBody>
          <a:bodyPr>
            <a:normAutofit fontScale="55000" lnSpcReduction="20000"/>
          </a:bodyPr>
          <a:lstStyle/>
          <a:p>
            <a:r>
              <a:rPr lang="fr-CA" b="1" dirty="0">
                <a:solidFill>
                  <a:schemeClr val="bg1">
                    <a:lumMod val="65000"/>
                  </a:schemeClr>
                </a:solidFill>
              </a:rPr>
              <a:t>Qualifications de l’auteur-</a:t>
            </a:r>
            <a:r>
              <a:rPr lang="fr-CA" b="1" dirty="0" err="1">
                <a:solidFill>
                  <a:schemeClr val="bg1">
                    <a:lumMod val="65000"/>
                  </a:schemeClr>
                </a:solidFill>
              </a:rPr>
              <a:t>trice</a:t>
            </a:r>
            <a:endParaRPr lang="fr-CA" b="1" dirty="0">
              <a:solidFill>
                <a:schemeClr val="bg1">
                  <a:lumMod val="65000"/>
                </a:schemeClr>
              </a:solidFill>
            </a:endParaRPr>
          </a:p>
          <a:p>
            <a:pPr lvl="1"/>
            <a:r>
              <a:rPr lang="fr-CA" dirty="0">
                <a:solidFill>
                  <a:schemeClr val="bg1">
                    <a:lumMod val="65000"/>
                  </a:schemeClr>
                </a:solidFill>
              </a:rPr>
              <a:t>Donner des conférences corporatives n’est pas une expertise</a:t>
            </a:r>
          </a:p>
          <a:p>
            <a:r>
              <a:rPr lang="fr-CA" b="1" dirty="0">
                <a:solidFill>
                  <a:schemeClr val="bg1">
                    <a:lumMod val="65000"/>
                  </a:schemeClr>
                </a:solidFill>
              </a:rPr>
              <a:t>Associé à une vente de produits</a:t>
            </a:r>
          </a:p>
          <a:p>
            <a:pPr lvl="1"/>
            <a:r>
              <a:rPr lang="fr-CA" dirty="0">
                <a:solidFill>
                  <a:schemeClr val="bg1">
                    <a:lumMod val="65000"/>
                  </a:schemeClr>
                </a:solidFill>
              </a:rPr>
              <a:t>Site web, réseaux sociaux, etc. En santé, souvent des suppléments.</a:t>
            </a:r>
          </a:p>
          <a:p>
            <a:r>
              <a:rPr lang="fr-CA" b="1" dirty="0">
                <a:solidFill>
                  <a:schemeClr val="bg1">
                    <a:lumMod val="65000"/>
                  </a:schemeClr>
                </a:solidFill>
              </a:rPr>
              <a:t>Alimente la méfiance</a:t>
            </a:r>
          </a:p>
          <a:p>
            <a:pPr lvl="1"/>
            <a:r>
              <a:rPr lang="fr-CA" dirty="0">
                <a:solidFill>
                  <a:schemeClr val="bg1">
                    <a:lumMod val="65000"/>
                  </a:schemeClr>
                </a:solidFill>
              </a:rPr>
              <a:t>ex. « tout ce que votre médecin ne vous dira jamais sur… »</a:t>
            </a:r>
          </a:p>
          <a:p>
            <a:r>
              <a:rPr lang="fr-CA" b="1" dirty="0"/>
              <a:t>Hyperboles</a:t>
            </a:r>
          </a:p>
          <a:p>
            <a:pPr lvl="1"/>
            <a:r>
              <a:rPr lang="fr-CA" dirty="0"/>
              <a:t>ex. « votre vie sera changée à jamais »</a:t>
            </a:r>
          </a:p>
          <a:p>
            <a:r>
              <a:rPr lang="fr-CA" b="1" dirty="0"/>
              <a:t>Amalgames</a:t>
            </a:r>
          </a:p>
          <a:p>
            <a:pPr lvl="1"/>
            <a:r>
              <a:rPr lang="fr-CA" dirty="0"/>
              <a:t>ex. « votre chemin spirituel vers une vie sans cancer »</a:t>
            </a:r>
          </a:p>
          <a:p>
            <a:r>
              <a:rPr lang="fr-CA" b="1" dirty="0"/>
              <a:t>Théories unificatrices</a:t>
            </a:r>
          </a:p>
          <a:p>
            <a:pPr lvl="1"/>
            <a:r>
              <a:rPr lang="fr-CA" dirty="0"/>
              <a:t>ex. « allie la biologie, la physique et la psychologie »</a:t>
            </a:r>
          </a:p>
        </p:txBody>
      </p:sp>
      <p:sp>
        <p:nvSpPr>
          <p:cNvPr id="4" name="Rectangle 3">
            <a:extLst>
              <a:ext uri="{FF2B5EF4-FFF2-40B4-BE49-F238E27FC236}">
                <a16:creationId xmlns:a16="http://schemas.microsoft.com/office/drawing/2014/main" id="{8335EF5F-A3B5-5E89-A08A-E080B472A04B}"/>
              </a:ext>
            </a:extLst>
          </p:cNvPr>
          <p:cNvSpPr/>
          <p:nvPr/>
        </p:nvSpPr>
        <p:spPr>
          <a:xfrm>
            <a:off x="457200" y="3291830"/>
            <a:ext cx="6275040" cy="11521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CA"/>
          </a:p>
        </p:txBody>
      </p:sp>
    </p:spTree>
    <p:extLst>
      <p:ext uri="{BB962C8B-B14F-4D97-AF65-F5344CB8AC3E}">
        <p14:creationId xmlns:p14="http://schemas.microsoft.com/office/powerpoint/2010/main" val="370503745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44" name="Picture 12" descr="Je suis un chercheur d'or: Les mécanismes de la communication et des  relations humaines : Dulude, Guillaume: Amazon.ca: Livres">
            <a:extLst>
              <a:ext uri="{FF2B5EF4-FFF2-40B4-BE49-F238E27FC236}">
                <a16:creationId xmlns:a16="http://schemas.microsoft.com/office/drawing/2014/main" id="{D8920F94-656E-C524-6A2B-85DB633AF64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9033" y="457783"/>
            <a:ext cx="2818622" cy="4227934"/>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30C49E10-DCC5-6388-EC1F-D5BBBD7DD56F}"/>
              </a:ext>
            </a:extLst>
          </p:cNvPr>
          <p:cNvSpPr txBox="1"/>
          <p:nvPr/>
        </p:nvSpPr>
        <p:spPr>
          <a:xfrm>
            <a:off x="3791757" y="3363838"/>
            <a:ext cx="5040560" cy="1508105"/>
          </a:xfrm>
          <a:prstGeom prst="rect">
            <a:avLst/>
          </a:prstGeom>
          <a:noFill/>
        </p:spPr>
        <p:txBody>
          <a:bodyPr wrap="square" rtlCol="0">
            <a:spAutoFit/>
          </a:bodyPr>
          <a:lstStyle/>
          <a:p>
            <a:r>
              <a:rPr lang="fr-CA" sz="1800" dirty="0">
                <a:latin typeface="Arial" panose="020B0604020202020204" pitchFamily="34" charset="0"/>
              </a:rPr>
              <a:t>« </a:t>
            </a:r>
            <a:r>
              <a:rPr lang="fr-CA" sz="1800" b="0" i="0" u="none" strike="noStrike" dirty="0">
                <a:solidFill>
                  <a:srgbClr val="000000"/>
                </a:solidFill>
                <a:effectLst/>
                <a:latin typeface="Arial" panose="020B0604020202020204" pitchFamily="34" charset="0"/>
              </a:rPr>
              <a:t>Il s’agit de la méthode de communication interpersonnelle et de développement humain </a:t>
            </a:r>
            <a:r>
              <a:rPr lang="fr-CA" sz="1800" b="1" i="0" u="none" strike="noStrike" dirty="0">
                <a:solidFill>
                  <a:srgbClr val="FF0000"/>
                </a:solidFill>
                <a:effectLst/>
                <a:latin typeface="Arial" panose="020B0604020202020204" pitchFamily="34" charset="0"/>
              </a:rPr>
              <a:t>la plus avancée, complète, précise et efficace développée à ce jour. </a:t>
            </a:r>
            <a:r>
              <a:rPr lang="fr-CA" sz="1800" b="0" i="0" u="none" strike="noStrike" dirty="0">
                <a:solidFill>
                  <a:srgbClr val="000000"/>
                </a:solidFill>
                <a:effectLst/>
                <a:latin typeface="Arial" panose="020B0604020202020204" pitchFamily="34" charset="0"/>
              </a:rPr>
              <a:t>»</a:t>
            </a:r>
          </a:p>
          <a:p>
            <a:pPr algn="r"/>
            <a:endParaRPr lang="fr-CA" sz="1000" b="0" i="0" u="none" strike="noStrike" dirty="0">
              <a:solidFill>
                <a:srgbClr val="000000"/>
              </a:solidFill>
              <a:effectLst/>
              <a:latin typeface="Arial" panose="020B0604020202020204" pitchFamily="34" charset="0"/>
            </a:endParaRPr>
          </a:p>
          <a:p>
            <a:pPr algn="r"/>
            <a:r>
              <a:rPr lang="fr-CA" sz="1000" b="0" i="0" u="none" strike="noStrike" dirty="0">
                <a:solidFill>
                  <a:srgbClr val="000000"/>
                </a:solidFill>
                <a:effectLst/>
                <a:latin typeface="Arial" panose="020B0604020202020204" pitchFamily="34" charset="0"/>
              </a:rPr>
              <a:t>communicationpsycom.com (2020) </a:t>
            </a:r>
            <a:endParaRPr lang="fr-CA" sz="1000" dirty="0"/>
          </a:p>
        </p:txBody>
      </p:sp>
      <p:grpSp>
        <p:nvGrpSpPr>
          <p:cNvPr id="11" name="Group 10">
            <a:extLst>
              <a:ext uri="{FF2B5EF4-FFF2-40B4-BE49-F238E27FC236}">
                <a16:creationId xmlns:a16="http://schemas.microsoft.com/office/drawing/2014/main" id="{B81F7418-A5A9-2385-25FC-EAFD8740B7C3}"/>
              </a:ext>
            </a:extLst>
          </p:cNvPr>
          <p:cNvGrpSpPr/>
          <p:nvPr/>
        </p:nvGrpSpPr>
        <p:grpSpPr>
          <a:xfrm>
            <a:off x="3841271" y="399235"/>
            <a:ext cx="4965657" cy="2630593"/>
            <a:chOff x="3841271" y="399235"/>
            <a:chExt cx="4965657" cy="2630593"/>
          </a:xfrm>
        </p:grpSpPr>
        <p:pic>
          <p:nvPicPr>
            <p:cNvPr id="8" name="Picture 7">
              <a:extLst>
                <a:ext uri="{FF2B5EF4-FFF2-40B4-BE49-F238E27FC236}">
                  <a16:creationId xmlns:a16="http://schemas.microsoft.com/office/drawing/2014/main" id="{4F8110CA-A22B-8192-EA7C-35884AA1125A}"/>
                </a:ext>
              </a:extLst>
            </p:cNvPr>
            <p:cNvPicPr>
              <a:picLocks noChangeAspect="1"/>
            </p:cNvPicPr>
            <p:nvPr/>
          </p:nvPicPr>
          <p:blipFill>
            <a:blip r:embed="rId3"/>
            <a:stretch>
              <a:fillRect/>
            </a:stretch>
          </p:blipFill>
          <p:spPr>
            <a:xfrm>
              <a:off x="3841271" y="1851670"/>
              <a:ext cx="4965657" cy="1178158"/>
            </a:xfrm>
            <a:prstGeom prst="rect">
              <a:avLst/>
            </a:prstGeom>
          </p:spPr>
        </p:pic>
        <p:pic>
          <p:nvPicPr>
            <p:cNvPr id="10" name="Picture 9">
              <a:extLst>
                <a:ext uri="{FF2B5EF4-FFF2-40B4-BE49-F238E27FC236}">
                  <a16:creationId xmlns:a16="http://schemas.microsoft.com/office/drawing/2014/main" id="{C8F48680-BC00-BE6F-F7AD-83E7CB39658F}"/>
                </a:ext>
              </a:extLst>
            </p:cNvPr>
            <p:cNvPicPr>
              <a:picLocks noChangeAspect="1"/>
            </p:cNvPicPr>
            <p:nvPr/>
          </p:nvPicPr>
          <p:blipFill>
            <a:blip r:embed="rId4"/>
            <a:stretch>
              <a:fillRect/>
            </a:stretch>
          </p:blipFill>
          <p:spPr>
            <a:xfrm>
              <a:off x="3995936" y="399235"/>
              <a:ext cx="4496073" cy="1474096"/>
            </a:xfrm>
            <a:prstGeom prst="rect">
              <a:avLst/>
            </a:prstGeom>
          </p:spPr>
        </p:pic>
      </p:grpSp>
    </p:spTree>
    <p:extLst>
      <p:ext uri="{BB962C8B-B14F-4D97-AF65-F5344CB8AC3E}">
        <p14:creationId xmlns:p14="http://schemas.microsoft.com/office/powerpoint/2010/main" val="35301673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par>
                          <p:cTn id="8" fill="hold">
                            <p:stCondLst>
                              <p:cond delay="500"/>
                            </p:stCondLst>
                            <p:childTnLst>
                              <p:par>
                                <p:cTn id="9" presetID="47"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1000"/>
                                        <p:tgtEl>
                                          <p:spTgt spid="4"/>
                                        </p:tgtEl>
                                      </p:cBhvr>
                                    </p:animEffect>
                                    <p:anim calcmode="lin" valueType="num">
                                      <p:cBhvr>
                                        <p:cTn id="12" dur="1000" fill="hold"/>
                                        <p:tgtEl>
                                          <p:spTgt spid="4"/>
                                        </p:tgtEl>
                                        <p:attrNameLst>
                                          <p:attrName>ppt_x</p:attrName>
                                        </p:attrNameLst>
                                      </p:cBhvr>
                                      <p:tavLst>
                                        <p:tav tm="0">
                                          <p:val>
                                            <p:strVal val="#ppt_x"/>
                                          </p:val>
                                        </p:tav>
                                        <p:tav tm="100000">
                                          <p:val>
                                            <p:strVal val="#ppt_x"/>
                                          </p:val>
                                        </p:tav>
                                      </p:tavLst>
                                    </p:anim>
                                    <p:anim calcmode="lin" valueType="num">
                                      <p:cBhvr>
                                        <p:cTn id="13"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DD0FF6-FE6E-150B-2255-D44ED5A6CAB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0B56963-8039-247D-D5BD-1F843AC55417}"/>
              </a:ext>
            </a:extLst>
          </p:cNvPr>
          <p:cNvSpPr>
            <a:spLocks noGrp="1"/>
          </p:cNvSpPr>
          <p:nvPr>
            <p:ph type="title"/>
          </p:nvPr>
        </p:nvSpPr>
        <p:spPr/>
        <p:txBody>
          <a:bodyPr>
            <a:normAutofit/>
          </a:bodyPr>
          <a:lstStyle/>
          <a:p>
            <a:r>
              <a:rPr lang="fr-CA" b="1" dirty="0">
                <a:solidFill>
                  <a:srgbClr val="00B050"/>
                </a:solidFill>
              </a:rPr>
              <a:t>Quelques trucs</a:t>
            </a:r>
          </a:p>
        </p:txBody>
      </p:sp>
      <p:sp>
        <p:nvSpPr>
          <p:cNvPr id="3" name="Content Placeholder 2">
            <a:extLst>
              <a:ext uri="{FF2B5EF4-FFF2-40B4-BE49-F238E27FC236}">
                <a16:creationId xmlns:a16="http://schemas.microsoft.com/office/drawing/2014/main" id="{B3F3BB18-BA5A-507F-C889-88ED708E8799}"/>
              </a:ext>
            </a:extLst>
          </p:cNvPr>
          <p:cNvSpPr>
            <a:spLocks noGrp="1"/>
          </p:cNvSpPr>
          <p:nvPr>
            <p:ph idx="1"/>
          </p:nvPr>
        </p:nvSpPr>
        <p:spPr>
          <a:xfrm>
            <a:off x="457200" y="1275606"/>
            <a:ext cx="8229600" cy="3394472"/>
          </a:xfrm>
        </p:spPr>
        <p:txBody>
          <a:bodyPr>
            <a:normAutofit fontScale="55000" lnSpcReduction="20000"/>
          </a:bodyPr>
          <a:lstStyle/>
          <a:p>
            <a:r>
              <a:rPr lang="fr-CA" b="1" dirty="0">
                <a:solidFill>
                  <a:schemeClr val="bg1">
                    <a:lumMod val="65000"/>
                  </a:schemeClr>
                </a:solidFill>
              </a:rPr>
              <a:t>Qualifications de l’auteur-</a:t>
            </a:r>
            <a:r>
              <a:rPr lang="fr-CA" b="1" dirty="0" err="1">
                <a:solidFill>
                  <a:schemeClr val="bg1">
                    <a:lumMod val="65000"/>
                  </a:schemeClr>
                </a:solidFill>
              </a:rPr>
              <a:t>trice</a:t>
            </a:r>
            <a:endParaRPr lang="fr-CA" b="1" dirty="0">
              <a:solidFill>
                <a:schemeClr val="bg1">
                  <a:lumMod val="65000"/>
                </a:schemeClr>
              </a:solidFill>
            </a:endParaRPr>
          </a:p>
          <a:p>
            <a:pPr lvl="1"/>
            <a:r>
              <a:rPr lang="fr-CA" dirty="0">
                <a:solidFill>
                  <a:schemeClr val="bg1">
                    <a:lumMod val="65000"/>
                  </a:schemeClr>
                </a:solidFill>
              </a:rPr>
              <a:t>Donner des conférences corporatives n’est pas une expertise</a:t>
            </a:r>
          </a:p>
          <a:p>
            <a:r>
              <a:rPr lang="fr-CA" b="1" dirty="0">
                <a:solidFill>
                  <a:schemeClr val="bg1">
                    <a:lumMod val="65000"/>
                  </a:schemeClr>
                </a:solidFill>
              </a:rPr>
              <a:t>Associé à une vente de produits</a:t>
            </a:r>
          </a:p>
          <a:p>
            <a:pPr lvl="1"/>
            <a:r>
              <a:rPr lang="fr-CA" dirty="0">
                <a:solidFill>
                  <a:schemeClr val="bg1">
                    <a:lumMod val="65000"/>
                  </a:schemeClr>
                </a:solidFill>
              </a:rPr>
              <a:t>Site web, réseaux sociaux, etc. En santé, souvent des suppléments.</a:t>
            </a:r>
          </a:p>
          <a:p>
            <a:r>
              <a:rPr lang="fr-CA" b="1" dirty="0">
                <a:solidFill>
                  <a:schemeClr val="bg1">
                    <a:lumMod val="65000"/>
                  </a:schemeClr>
                </a:solidFill>
              </a:rPr>
              <a:t>Alimente la méfiance</a:t>
            </a:r>
          </a:p>
          <a:p>
            <a:pPr lvl="1"/>
            <a:r>
              <a:rPr lang="fr-CA" dirty="0">
                <a:solidFill>
                  <a:schemeClr val="bg1">
                    <a:lumMod val="65000"/>
                  </a:schemeClr>
                </a:solidFill>
              </a:rPr>
              <a:t>ex. « tout ce que votre médecin ne vous dira jamais sur… »</a:t>
            </a:r>
          </a:p>
          <a:p>
            <a:r>
              <a:rPr lang="fr-CA" b="1" dirty="0">
                <a:solidFill>
                  <a:schemeClr val="bg1">
                    <a:lumMod val="65000"/>
                  </a:schemeClr>
                </a:solidFill>
              </a:rPr>
              <a:t>Hyperboles</a:t>
            </a:r>
          </a:p>
          <a:p>
            <a:pPr lvl="1"/>
            <a:r>
              <a:rPr lang="fr-CA" dirty="0">
                <a:solidFill>
                  <a:schemeClr val="bg1">
                    <a:lumMod val="65000"/>
                  </a:schemeClr>
                </a:solidFill>
              </a:rPr>
              <a:t>ex. « votre vie sera changée à jamais »</a:t>
            </a:r>
          </a:p>
          <a:p>
            <a:r>
              <a:rPr lang="fr-CA" b="1" dirty="0"/>
              <a:t>Amalgames</a:t>
            </a:r>
          </a:p>
          <a:p>
            <a:pPr lvl="1"/>
            <a:r>
              <a:rPr lang="fr-CA" dirty="0"/>
              <a:t>ex. « votre chemin spirituel vers une vie sans cancer »</a:t>
            </a:r>
          </a:p>
          <a:p>
            <a:r>
              <a:rPr lang="fr-CA" b="1" dirty="0"/>
              <a:t>Théories unificatrices</a:t>
            </a:r>
          </a:p>
          <a:p>
            <a:pPr lvl="1"/>
            <a:r>
              <a:rPr lang="fr-CA" dirty="0"/>
              <a:t>ex. « allie la biologie, la physique et la psychologie »</a:t>
            </a:r>
          </a:p>
        </p:txBody>
      </p:sp>
      <p:sp>
        <p:nvSpPr>
          <p:cNvPr id="4" name="Rectangle 3">
            <a:extLst>
              <a:ext uri="{FF2B5EF4-FFF2-40B4-BE49-F238E27FC236}">
                <a16:creationId xmlns:a16="http://schemas.microsoft.com/office/drawing/2014/main" id="{8B39B0FD-430C-E5CB-5F5C-408CF24F5B6A}"/>
              </a:ext>
            </a:extLst>
          </p:cNvPr>
          <p:cNvSpPr/>
          <p:nvPr/>
        </p:nvSpPr>
        <p:spPr>
          <a:xfrm>
            <a:off x="457200" y="3795886"/>
            <a:ext cx="6275040" cy="648072"/>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CA"/>
          </a:p>
        </p:txBody>
      </p:sp>
    </p:spTree>
    <p:extLst>
      <p:ext uri="{BB962C8B-B14F-4D97-AF65-F5344CB8AC3E}">
        <p14:creationId xmlns:p14="http://schemas.microsoft.com/office/powerpoint/2010/main" val="246865010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FABULEUX POUVOIR DE VOTRE CERVEAU (LE) N.?. by DEEPAK CHOPRA: Books -  Amazon.ca">
            <a:extLst>
              <a:ext uri="{FF2B5EF4-FFF2-40B4-BE49-F238E27FC236}">
                <a16:creationId xmlns:a16="http://schemas.microsoft.com/office/drawing/2014/main" id="{01B1DA33-5B19-9576-5924-C2FBF42EA6F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520" y="355106"/>
            <a:ext cx="2834270" cy="4295152"/>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Lst>
        </p:spPr>
      </p:pic>
      <p:pic>
        <p:nvPicPr>
          <p:cNvPr id="5124" name="Picture 4" descr="Ce qui fait rire les anges de Deepak Chopra - Editions J'ai Lu">
            <a:extLst>
              <a:ext uri="{FF2B5EF4-FFF2-40B4-BE49-F238E27FC236}">
                <a16:creationId xmlns:a16="http://schemas.microsoft.com/office/drawing/2014/main" id="{532BFAF3-DD34-AA27-352D-431E3EE1E39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35924" y="355105"/>
            <a:ext cx="2656212" cy="4295152"/>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Lst>
        </p:spPr>
      </p:pic>
      <p:pic>
        <p:nvPicPr>
          <p:cNvPr id="5126" name="Picture 6" descr="La voie du magicien de Deepak Chopra - Editions J'ai Lu">
            <a:extLst>
              <a:ext uri="{FF2B5EF4-FFF2-40B4-BE49-F238E27FC236}">
                <a16:creationId xmlns:a16="http://schemas.microsoft.com/office/drawing/2014/main" id="{A558239A-5BD0-9110-EAF7-007D29C1C0E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92961" y="339502"/>
            <a:ext cx="2656212" cy="4295152"/>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5635255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DF35048-2EC4-43AE-3E1C-87E82386245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8D5EE29-C39F-EB03-4BB2-801D3FF12267}"/>
              </a:ext>
            </a:extLst>
          </p:cNvPr>
          <p:cNvSpPr>
            <a:spLocks noGrp="1"/>
          </p:cNvSpPr>
          <p:nvPr>
            <p:ph type="title"/>
          </p:nvPr>
        </p:nvSpPr>
        <p:spPr/>
        <p:txBody>
          <a:bodyPr>
            <a:normAutofit/>
          </a:bodyPr>
          <a:lstStyle/>
          <a:p>
            <a:r>
              <a:rPr lang="fr-CA" b="1" dirty="0">
                <a:solidFill>
                  <a:srgbClr val="00B050"/>
                </a:solidFill>
              </a:rPr>
              <a:t>Quelques trucs</a:t>
            </a:r>
          </a:p>
        </p:txBody>
      </p:sp>
      <p:sp>
        <p:nvSpPr>
          <p:cNvPr id="3" name="Content Placeholder 2">
            <a:extLst>
              <a:ext uri="{FF2B5EF4-FFF2-40B4-BE49-F238E27FC236}">
                <a16:creationId xmlns:a16="http://schemas.microsoft.com/office/drawing/2014/main" id="{C4FF6A0E-C7D0-7B8F-7AE0-ACE0364CA217}"/>
              </a:ext>
            </a:extLst>
          </p:cNvPr>
          <p:cNvSpPr>
            <a:spLocks noGrp="1"/>
          </p:cNvSpPr>
          <p:nvPr>
            <p:ph idx="1"/>
          </p:nvPr>
        </p:nvSpPr>
        <p:spPr>
          <a:xfrm>
            <a:off x="457200" y="1275606"/>
            <a:ext cx="8229600" cy="3394472"/>
          </a:xfrm>
        </p:spPr>
        <p:txBody>
          <a:bodyPr>
            <a:normAutofit fontScale="55000" lnSpcReduction="20000"/>
          </a:bodyPr>
          <a:lstStyle/>
          <a:p>
            <a:r>
              <a:rPr lang="fr-CA" b="1" dirty="0">
                <a:solidFill>
                  <a:schemeClr val="bg1">
                    <a:lumMod val="65000"/>
                  </a:schemeClr>
                </a:solidFill>
              </a:rPr>
              <a:t>Qualifications de l’auteur-</a:t>
            </a:r>
            <a:r>
              <a:rPr lang="fr-CA" b="1" dirty="0" err="1">
                <a:solidFill>
                  <a:schemeClr val="bg1">
                    <a:lumMod val="65000"/>
                  </a:schemeClr>
                </a:solidFill>
              </a:rPr>
              <a:t>trice</a:t>
            </a:r>
            <a:endParaRPr lang="fr-CA" b="1" dirty="0">
              <a:solidFill>
                <a:schemeClr val="bg1">
                  <a:lumMod val="65000"/>
                </a:schemeClr>
              </a:solidFill>
            </a:endParaRPr>
          </a:p>
          <a:p>
            <a:pPr lvl="1"/>
            <a:r>
              <a:rPr lang="fr-CA" dirty="0">
                <a:solidFill>
                  <a:schemeClr val="bg1">
                    <a:lumMod val="65000"/>
                  </a:schemeClr>
                </a:solidFill>
              </a:rPr>
              <a:t>Donner des conférences corporatives n’est pas une expertise</a:t>
            </a:r>
          </a:p>
          <a:p>
            <a:r>
              <a:rPr lang="fr-CA" b="1" dirty="0">
                <a:solidFill>
                  <a:schemeClr val="bg1">
                    <a:lumMod val="65000"/>
                  </a:schemeClr>
                </a:solidFill>
              </a:rPr>
              <a:t>Associé à une vente de produits</a:t>
            </a:r>
          </a:p>
          <a:p>
            <a:pPr lvl="1"/>
            <a:r>
              <a:rPr lang="fr-CA" dirty="0">
                <a:solidFill>
                  <a:schemeClr val="bg1">
                    <a:lumMod val="65000"/>
                  </a:schemeClr>
                </a:solidFill>
              </a:rPr>
              <a:t>Site web, réseaux sociaux, etc. En santé, souvent des suppléments.</a:t>
            </a:r>
          </a:p>
          <a:p>
            <a:r>
              <a:rPr lang="fr-CA" b="1" dirty="0">
                <a:solidFill>
                  <a:schemeClr val="bg1">
                    <a:lumMod val="65000"/>
                  </a:schemeClr>
                </a:solidFill>
              </a:rPr>
              <a:t>Alimente la méfiance</a:t>
            </a:r>
          </a:p>
          <a:p>
            <a:pPr lvl="1"/>
            <a:r>
              <a:rPr lang="fr-CA" dirty="0">
                <a:solidFill>
                  <a:schemeClr val="bg1">
                    <a:lumMod val="65000"/>
                  </a:schemeClr>
                </a:solidFill>
              </a:rPr>
              <a:t>ex. « tout ce que votre médecin ne vous dira jamais sur… »</a:t>
            </a:r>
          </a:p>
          <a:p>
            <a:r>
              <a:rPr lang="fr-CA" b="1" dirty="0">
                <a:solidFill>
                  <a:schemeClr val="bg1">
                    <a:lumMod val="65000"/>
                  </a:schemeClr>
                </a:solidFill>
              </a:rPr>
              <a:t>Hyperboles</a:t>
            </a:r>
          </a:p>
          <a:p>
            <a:pPr lvl="1"/>
            <a:r>
              <a:rPr lang="fr-CA" dirty="0">
                <a:solidFill>
                  <a:schemeClr val="bg1">
                    <a:lumMod val="65000"/>
                  </a:schemeClr>
                </a:solidFill>
              </a:rPr>
              <a:t>ex. « votre vie sera changée à jamais »</a:t>
            </a:r>
          </a:p>
          <a:p>
            <a:r>
              <a:rPr lang="fr-CA" b="1" dirty="0">
                <a:solidFill>
                  <a:schemeClr val="bg1">
                    <a:lumMod val="65000"/>
                  </a:schemeClr>
                </a:solidFill>
              </a:rPr>
              <a:t>Amalgames</a:t>
            </a:r>
          </a:p>
          <a:p>
            <a:pPr lvl="1"/>
            <a:r>
              <a:rPr lang="fr-CA" dirty="0">
                <a:solidFill>
                  <a:schemeClr val="bg1">
                    <a:lumMod val="65000"/>
                  </a:schemeClr>
                </a:solidFill>
              </a:rPr>
              <a:t>ex. « votre chemin spirituel vers une vie sans cancer »</a:t>
            </a:r>
          </a:p>
          <a:p>
            <a:r>
              <a:rPr lang="fr-CA" b="1" dirty="0"/>
              <a:t>Théories unificatrices</a:t>
            </a:r>
          </a:p>
          <a:p>
            <a:pPr lvl="1"/>
            <a:r>
              <a:rPr lang="fr-CA" dirty="0"/>
              <a:t>ex. « allie la biologie, la physique et la psychologie »</a:t>
            </a:r>
          </a:p>
        </p:txBody>
      </p:sp>
    </p:spTree>
    <p:extLst>
      <p:ext uri="{BB962C8B-B14F-4D97-AF65-F5344CB8AC3E}">
        <p14:creationId xmlns:p14="http://schemas.microsoft.com/office/powerpoint/2010/main" val="171650302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rotWithShape="1">
          <a:blip r:embed="rId2">
            <a:extLst>
              <a:ext uri="{28A0092B-C50C-407E-A947-70E740481C1C}">
                <a14:useLocalDpi xmlns:a14="http://schemas.microsoft.com/office/drawing/2010/main" val="0"/>
              </a:ext>
            </a:extLst>
          </a:blip>
          <a:srcRect b="8458"/>
          <a:stretch/>
        </p:blipFill>
        <p:spPr bwMode="auto">
          <a:xfrm>
            <a:off x="544527" y="2796245"/>
            <a:ext cx="7968053" cy="234725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6" name="Group 5"/>
          <p:cNvGrpSpPr/>
          <p:nvPr/>
        </p:nvGrpSpPr>
        <p:grpSpPr>
          <a:xfrm>
            <a:off x="50400" y="699542"/>
            <a:ext cx="8842080" cy="2096703"/>
            <a:chOff x="107504" y="687518"/>
            <a:chExt cx="8842080" cy="2096703"/>
          </a:xfrm>
        </p:grpSpPr>
        <p:pic>
          <p:nvPicPr>
            <p:cNvPr id="7"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t="19006"/>
            <a:stretch/>
          </p:blipFill>
          <p:spPr bwMode="auto">
            <a:xfrm>
              <a:off x="107504" y="687518"/>
              <a:ext cx="8842080" cy="209670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Rectangle 7"/>
            <p:cNvSpPr/>
            <p:nvPr/>
          </p:nvSpPr>
          <p:spPr>
            <a:xfrm>
              <a:off x="6588224" y="1489854"/>
              <a:ext cx="1152128" cy="43382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CA" sz="1400" b="0" i="0" u="none" strike="noStrike" kern="0" cap="none" spc="0" normalizeH="0" baseline="0" noProof="0">
                <a:ln>
                  <a:noFill/>
                </a:ln>
                <a:solidFill>
                  <a:prstClr val="white"/>
                </a:solidFill>
                <a:effectLst/>
                <a:uLnTx/>
                <a:uFillTx/>
                <a:latin typeface="Calibri"/>
                <a:ea typeface="+mn-ea"/>
                <a:cs typeface="+mn-cs"/>
                <a:sym typeface="Arial"/>
                <a:rtl val="0"/>
              </a:endParaRPr>
            </a:p>
          </p:txBody>
        </p:sp>
        <p:sp>
          <p:nvSpPr>
            <p:cNvPr id="9" name="TextBox 8"/>
            <p:cNvSpPr txBox="1"/>
            <p:nvPr/>
          </p:nvSpPr>
          <p:spPr>
            <a:xfrm>
              <a:off x="6516216" y="1349355"/>
              <a:ext cx="1548172"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CA" sz="3600" b="0" i="0" u="none" strike="noStrike" kern="0" cap="none" spc="0" normalizeH="0" baseline="0" noProof="0" dirty="0">
                  <a:ln>
                    <a:noFill/>
                  </a:ln>
                  <a:solidFill>
                    <a:srgbClr val="FFFF00"/>
                  </a:solidFill>
                  <a:effectLst/>
                  <a:uLnTx/>
                  <a:uFillTx/>
                  <a:latin typeface="Barthowheel" panose="020B0606020101010101" pitchFamily="34" charset="0"/>
                  <a:cs typeface="Arial"/>
                  <a:sym typeface="Arial"/>
                  <a:rtl val="0"/>
                </a:rPr>
                <a:t>science</a:t>
              </a:r>
            </a:p>
          </p:txBody>
        </p:sp>
      </p:grpSp>
      <p:sp>
        <p:nvSpPr>
          <p:cNvPr id="5" name="Rectangle 4"/>
          <p:cNvSpPr/>
          <p:nvPr/>
        </p:nvSpPr>
        <p:spPr>
          <a:xfrm>
            <a:off x="122408" y="780019"/>
            <a:ext cx="8698064" cy="20162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400" b="0" i="0" u="none" strike="noStrike" kern="0" cap="none" spc="0" normalizeH="0" baseline="0" noProof="0">
              <a:ln>
                <a:noFill/>
              </a:ln>
              <a:solidFill>
                <a:prstClr val="white"/>
              </a:solidFill>
              <a:effectLst/>
              <a:uLnTx/>
              <a:uFillTx/>
              <a:latin typeface="Calibri"/>
              <a:ea typeface="+mn-ea"/>
              <a:cs typeface="+mn-cs"/>
              <a:sym typeface="Arial"/>
              <a:rtl val="0"/>
            </a:endParaRPr>
          </a:p>
        </p:txBody>
      </p:sp>
      <p:grpSp>
        <p:nvGrpSpPr>
          <p:cNvPr id="4" name="Group 3">
            <a:extLst>
              <a:ext uri="{FF2B5EF4-FFF2-40B4-BE49-F238E27FC236}">
                <a16:creationId xmlns:a16="http://schemas.microsoft.com/office/drawing/2014/main" id="{229729DE-DE90-4029-B4D9-5699FDA42FE0}"/>
              </a:ext>
            </a:extLst>
          </p:cNvPr>
          <p:cNvGrpSpPr/>
          <p:nvPr/>
        </p:nvGrpSpPr>
        <p:grpSpPr>
          <a:xfrm>
            <a:off x="611560" y="3147814"/>
            <a:ext cx="2497000" cy="1995686"/>
            <a:chOff x="611560" y="3291830"/>
            <a:chExt cx="2497000" cy="1851670"/>
          </a:xfrm>
          <a:solidFill>
            <a:schemeClr val="bg1"/>
          </a:solidFill>
        </p:grpSpPr>
        <p:sp>
          <p:nvSpPr>
            <p:cNvPr id="2" name="Rectangle 1">
              <a:extLst>
                <a:ext uri="{FF2B5EF4-FFF2-40B4-BE49-F238E27FC236}">
                  <a16:creationId xmlns:a16="http://schemas.microsoft.com/office/drawing/2014/main" id="{BF562459-D8DE-4A12-8256-57E348DB2ECF}"/>
                </a:ext>
              </a:extLst>
            </p:cNvPr>
            <p:cNvSpPr/>
            <p:nvPr/>
          </p:nvSpPr>
          <p:spPr>
            <a:xfrm>
              <a:off x="611560" y="3291830"/>
              <a:ext cx="2232248" cy="185167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a:p>
          </p:txBody>
        </p:sp>
        <p:sp>
          <p:nvSpPr>
            <p:cNvPr id="3" name="Rectangle 2">
              <a:extLst>
                <a:ext uri="{FF2B5EF4-FFF2-40B4-BE49-F238E27FC236}">
                  <a16:creationId xmlns:a16="http://schemas.microsoft.com/office/drawing/2014/main" id="{80A00D5B-91EF-408F-9ECC-015431A383F5}"/>
                </a:ext>
              </a:extLst>
            </p:cNvPr>
            <p:cNvSpPr/>
            <p:nvPr/>
          </p:nvSpPr>
          <p:spPr>
            <a:xfrm rot="20473992">
              <a:off x="2795080" y="4029671"/>
              <a:ext cx="313480" cy="18234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a:p>
          </p:txBody>
        </p:sp>
      </p:grpSp>
      <p:grpSp>
        <p:nvGrpSpPr>
          <p:cNvPr id="11" name="Group 10">
            <a:extLst>
              <a:ext uri="{FF2B5EF4-FFF2-40B4-BE49-F238E27FC236}">
                <a16:creationId xmlns:a16="http://schemas.microsoft.com/office/drawing/2014/main" id="{E7166AC3-24E3-405C-9CB5-4575E9871719}"/>
              </a:ext>
            </a:extLst>
          </p:cNvPr>
          <p:cNvGrpSpPr/>
          <p:nvPr/>
        </p:nvGrpSpPr>
        <p:grpSpPr>
          <a:xfrm flipH="1">
            <a:off x="5592622" y="3043462"/>
            <a:ext cx="2939818" cy="2100038"/>
            <a:chOff x="611560" y="3291830"/>
            <a:chExt cx="2682716" cy="1851670"/>
          </a:xfrm>
          <a:solidFill>
            <a:schemeClr val="bg1"/>
          </a:solidFill>
        </p:grpSpPr>
        <p:sp>
          <p:nvSpPr>
            <p:cNvPr id="12" name="Rectangle 11">
              <a:extLst>
                <a:ext uri="{FF2B5EF4-FFF2-40B4-BE49-F238E27FC236}">
                  <a16:creationId xmlns:a16="http://schemas.microsoft.com/office/drawing/2014/main" id="{6FFE7407-9075-45F7-A398-FF362D47AFC5}"/>
                </a:ext>
              </a:extLst>
            </p:cNvPr>
            <p:cNvSpPr/>
            <p:nvPr/>
          </p:nvSpPr>
          <p:spPr>
            <a:xfrm>
              <a:off x="611560" y="3291830"/>
              <a:ext cx="2232248" cy="185167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a:p>
          </p:txBody>
        </p:sp>
        <p:sp>
          <p:nvSpPr>
            <p:cNvPr id="13" name="Rectangle 12">
              <a:extLst>
                <a:ext uri="{FF2B5EF4-FFF2-40B4-BE49-F238E27FC236}">
                  <a16:creationId xmlns:a16="http://schemas.microsoft.com/office/drawing/2014/main" id="{8796C90A-D36B-4CCC-A657-DA9B53E4F153}"/>
                </a:ext>
              </a:extLst>
            </p:cNvPr>
            <p:cNvSpPr/>
            <p:nvPr/>
          </p:nvSpPr>
          <p:spPr>
            <a:xfrm rot="745206">
              <a:off x="2790129" y="3923604"/>
              <a:ext cx="504147" cy="18234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a:p>
          </p:txBody>
        </p:sp>
      </p:grpSp>
      <p:pic>
        <p:nvPicPr>
          <p:cNvPr id="19" name="Picture 2">
            <a:extLst>
              <a:ext uri="{FF2B5EF4-FFF2-40B4-BE49-F238E27FC236}">
                <a16:creationId xmlns:a16="http://schemas.microsoft.com/office/drawing/2014/main" id="{67078032-7743-4615-8D0A-63E2BB65344A}"/>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b="79705"/>
          <a:stretch/>
        </p:blipFill>
        <p:spPr bwMode="auto">
          <a:xfrm>
            <a:off x="266424" y="188047"/>
            <a:ext cx="8842080" cy="52538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9837075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2" fill="hold" nodeType="clickEffect">
                                  <p:stCondLst>
                                    <p:cond delay="0"/>
                                  </p:stCondLst>
                                  <p:childTnLst>
                                    <p:animEffect transition="out" filter="wipe(right)">
                                      <p:cBhvr>
                                        <p:cTn id="11" dur="500"/>
                                        <p:tgtEl>
                                          <p:spTgt spid="4"/>
                                        </p:tgtEl>
                                      </p:cBhvr>
                                    </p:animEffect>
                                    <p:set>
                                      <p:cBhvr>
                                        <p:cTn id="12" dur="1" fill="hold">
                                          <p:stCondLst>
                                            <p:cond delay="499"/>
                                          </p:stCondLst>
                                        </p:cTn>
                                        <p:tgtEl>
                                          <p:spTgt spid="4"/>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8" fill="hold" nodeType="clickEffect">
                                  <p:stCondLst>
                                    <p:cond delay="0"/>
                                  </p:stCondLst>
                                  <p:childTnLst>
                                    <p:animEffect transition="out" filter="wipe(left)">
                                      <p:cBhvr>
                                        <p:cTn id="16" dur="500"/>
                                        <p:tgtEl>
                                          <p:spTgt spid="11"/>
                                        </p:tgtEl>
                                      </p:cBhvr>
                                    </p:animEffect>
                                    <p:set>
                                      <p:cBhvr>
                                        <p:cTn id="17"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RIEN PEUT TOUT CHANGER -UN: RIEN PEUT TOUT CHANGER -UN : Clear James:  Amazon.ca: Livres">
            <a:extLst>
              <a:ext uri="{FF2B5EF4-FFF2-40B4-BE49-F238E27FC236}">
                <a16:creationId xmlns:a16="http://schemas.microsoft.com/office/drawing/2014/main" id="{D5EE501C-AB12-6EA1-729D-12BBBE2E6DB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5536" y="313767"/>
            <a:ext cx="3074760" cy="4515966"/>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C32E2F75-055F-1CC6-AC96-DB808B1321B9}"/>
              </a:ext>
            </a:extLst>
          </p:cNvPr>
          <p:cNvSpPr txBox="1"/>
          <p:nvPr/>
        </p:nvSpPr>
        <p:spPr>
          <a:xfrm>
            <a:off x="3851920" y="555813"/>
            <a:ext cx="5040560" cy="4031873"/>
          </a:xfrm>
          <a:prstGeom prst="rect">
            <a:avLst/>
          </a:prstGeom>
          <a:noFill/>
        </p:spPr>
        <p:txBody>
          <a:bodyPr wrap="square" rtlCol="0">
            <a:spAutoFit/>
          </a:bodyPr>
          <a:lstStyle/>
          <a:p>
            <a:r>
              <a:rPr lang="fr-CA" sz="1600" b="0" i="1" dirty="0">
                <a:solidFill>
                  <a:srgbClr val="111111"/>
                </a:solidFill>
                <a:effectLst/>
                <a:latin typeface="+mj-lt"/>
              </a:rPr>
              <a:t>« La plupart des concepts que j'aborde ne sont pas les miens. Ce sont des idées que je découvre et développe après de nombreuses heures de lecture et de recherche. Je recherche des idées dans tous les domaines : </a:t>
            </a:r>
            <a:r>
              <a:rPr lang="fr-CA" sz="1600" b="1" i="1" dirty="0">
                <a:solidFill>
                  <a:srgbClr val="FF0000"/>
                </a:solidFill>
                <a:effectLst/>
                <a:latin typeface="+mj-lt"/>
              </a:rPr>
              <a:t>architecture, biologie, économie, histoire, mathématiques, physique, philosophie, etc</a:t>
            </a:r>
            <a:r>
              <a:rPr lang="fr-CA" sz="1600" b="0" i="1" dirty="0">
                <a:solidFill>
                  <a:srgbClr val="FF0000"/>
                </a:solidFill>
                <a:effectLst/>
                <a:latin typeface="+mj-lt"/>
              </a:rPr>
              <a:t>.</a:t>
            </a:r>
            <a:r>
              <a:rPr lang="fr-CA" sz="1600" b="0" i="1" dirty="0">
                <a:solidFill>
                  <a:srgbClr val="111111"/>
                </a:solidFill>
                <a:effectLst/>
                <a:latin typeface="+mj-lt"/>
              </a:rPr>
              <a:t> Je considère qu'il est de mon devoir de trouver les meilleures idées et de les expliquer de manière concrète et compréhensible.</a:t>
            </a:r>
          </a:p>
          <a:p>
            <a:endParaRPr lang="fr-CA" sz="1600" i="1" dirty="0">
              <a:solidFill>
                <a:srgbClr val="111111"/>
              </a:solidFill>
              <a:latin typeface="+mj-lt"/>
            </a:endParaRPr>
          </a:p>
          <a:p>
            <a:r>
              <a:rPr lang="fr-CA" sz="1600" i="1" dirty="0">
                <a:latin typeface="+mj-lt"/>
              </a:rPr>
              <a:t>Voici quelques éléments remarquables à mon sujet…</a:t>
            </a:r>
          </a:p>
          <a:p>
            <a:endParaRPr lang="fr-CA" sz="1600" i="1" dirty="0">
              <a:latin typeface="+mj-lt"/>
            </a:endParaRPr>
          </a:p>
          <a:p>
            <a:pPr marL="285750" indent="-285750">
              <a:buFont typeface="Arial" panose="020B0604020202020204" pitchFamily="34" charset="0"/>
              <a:buChar char="•"/>
            </a:pPr>
            <a:r>
              <a:rPr lang="fr-CA" sz="1600" i="1" dirty="0">
                <a:latin typeface="+mj-lt"/>
              </a:rPr>
              <a:t>Auteur du best-seller international, Atomic Habits .</a:t>
            </a:r>
          </a:p>
          <a:p>
            <a:pPr marL="285750" indent="-285750">
              <a:buFont typeface="Arial" panose="020B0604020202020204" pitchFamily="34" charset="0"/>
              <a:buChar char="•"/>
            </a:pPr>
            <a:r>
              <a:rPr lang="fr-CA" sz="1600" i="1" dirty="0">
                <a:latin typeface="+mj-lt"/>
              </a:rPr>
              <a:t>Créateur de jamesclear.com et de la populaire newsletter hebdomadaire 3-2-1 .</a:t>
            </a:r>
          </a:p>
          <a:p>
            <a:pPr marL="285750" indent="-285750">
              <a:buFont typeface="Arial" panose="020B0604020202020204" pitchFamily="34" charset="0"/>
              <a:buChar char="•"/>
            </a:pPr>
            <a:r>
              <a:rPr lang="fr-CA" sz="1600" i="1" dirty="0">
                <a:latin typeface="+mj-lt"/>
              </a:rPr>
              <a:t>Intervenant dans des entreprises et événements majeurs. »</a:t>
            </a:r>
          </a:p>
        </p:txBody>
      </p:sp>
    </p:spTree>
    <p:extLst>
      <p:ext uri="{BB962C8B-B14F-4D97-AF65-F5344CB8AC3E}">
        <p14:creationId xmlns:p14="http://schemas.microsoft.com/office/powerpoint/2010/main" val="92263385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bg>
      <p:bgPr>
        <a:gradFill>
          <a:gsLst>
            <a:gs pos="0">
              <a:srgbClr val="FFE36D"/>
            </a:gs>
            <a:gs pos="100000">
              <a:srgbClr val="FF99CC"/>
            </a:gs>
          </a:gsLst>
          <a:lin ang="0" scaled="1"/>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7FC18C-0595-35C0-E086-B19A6C56A006}"/>
              </a:ext>
            </a:extLst>
          </p:cNvPr>
          <p:cNvSpPr>
            <a:spLocks noGrp="1"/>
          </p:cNvSpPr>
          <p:nvPr>
            <p:ph type="title"/>
          </p:nvPr>
        </p:nvSpPr>
        <p:spPr>
          <a:xfrm>
            <a:off x="395536" y="195486"/>
            <a:ext cx="8229600" cy="857250"/>
          </a:xfrm>
        </p:spPr>
        <p:txBody>
          <a:bodyPr>
            <a:noAutofit/>
          </a:bodyPr>
          <a:lstStyle/>
          <a:p>
            <a:r>
              <a:rPr lang="fr-CA" b="1" dirty="0">
                <a:solidFill>
                  <a:schemeClr val="bg1"/>
                </a:solidFill>
                <a:effectLst>
                  <a:outerShdw blurRad="38100" dist="38100" dir="2700000" algn="tl">
                    <a:srgbClr val="000000">
                      <a:alpha val="43137"/>
                    </a:srgbClr>
                  </a:outerShdw>
                </a:effectLst>
              </a:rPr>
              <a:t>Suggestions de lecture et d’écoute</a:t>
            </a:r>
          </a:p>
        </p:txBody>
      </p:sp>
      <p:grpSp>
        <p:nvGrpSpPr>
          <p:cNvPr id="5" name="Group 4">
            <a:extLst>
              <a:ext uri="{FF2B5EF4-FFF2-40B4-BE49-F238E27FC236}">
                <a16:creationId xmlns:a16="http://schemas.microsoft.com/office/drawing/2014/main" id="{D52C2004-8952-7B16-BFF2-5185825219B3}"/>
              </a:ext>
            </a:extLst>
          </p:cNvPr>
          <p:cNvGrpSpPr/>
          <p:nvPr/>
        </p:nvGrpSpPr>
        <p:grpSpPr>
          <a:xfrm>
            <a:off x="261864" y="1131590"/>
            <a:ext cx="8424936" cy="3776162"/>
            <a:chOff x="171197" y="1190199"/>
            <a:chExt cx="8649275" cy="3876714"/>
          </a:xfrm>
        </p:grpSpPr>
        <p:pic>
          <p:nvPicPr>
            <p:cNvPr id="4" name="Picture 2">
              <a:extLst>
                <a:ext uri="{FF2B5EF4-FFF2-40B4-BE49-F238E27FC236}">
                  <a16:creationId xmlns:a16="http://schemas.microsoft.com/office/drawing/2014/main" id="{31BE7433-EBEA-3CE6-C224-81AD2CF2FC1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1197" y="1995686"/>
              <a:ext cx="1607340" cy="2450721"/>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Lst>
          </p:spPr>
        </p:pic>
        <p:pic>
          <p:nvPicPr>
            <p:cNvPr id="20482" name="Picture 2" descr="If Books Could Kill - Podcast - Apple Podcasts">
              <a:extLst>
                <a:ext uri="{FF2B5EF4-FFF2-40B4-BE49-F238E27FC236}">
                  <a16:creationId xmlns:a16="http://schemas.microsoft.com/office/drawing/2014/main" id="{10490961-4D63-644C-8DFE-5BDCB36A11D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36943" y="1256819"/>
              <a:ext cx="1909782" cy="1909782"/>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Lst>
          </p:spPr>
        </p:pic>
        <p:pic>
          <p:nvPicPr>
            <p:cNvPr id="3" name="Picture 2" descr="The Death of Expertise: The Campaign Against Established Knowledge and Why It Matters">
              <a:extLst>
                <a:ext uri="{FF2B5EF4-FFF2-40B4-BE49-F238E27FC236}">
                  <a16:creationId xmlns:a16="http://schemas.microsoft.com/office/drawing/2014/main" id="{40080B52-2475-BFE3-CB81-D13F822B605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72734" y="1261884"/>
              <a:ext cx="1622468" cy="2450721"/>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Lst>
          </p:spPr>
        </p:pic>
        <p:pic>
          <p:nvPicPr>
            <p:cNvPr id="2050" name="Picture 2" descr="Psychobabble Book Summary - Stephen Briers - Wise Words">
              <a:extLst>
                <a:ext uri="{FF2B5EF4-FFF2-40B4-BE49-F238E27FC236}">
                  <a16:creationId xmlns:a16="http://schemas.microsoft.com/office/drawing/2014/main" id="{D774F980-17C8-A1E1-7D83-7BF1C099677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257002" y="1275606"/>
              <a:ext cx="1563470" cy="2450721"/>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Lst>
          </p:spPr>
        </p:pic>
        <p:pic>
          <p:nvPicPr>
            <p:cNvPr id="2054" name="Picture 6" descr="Do You Believe in Magic?: Vitamins, Supplements, and All Things Natural: A  Look Behind the Curtain: Offit M.D., Paul A.: 9780062222985: Books -  Amazon.ca">
              <a:extLst>
                <a:ext uri="{FF2B5EF4-FFF2-40B4-BE49-F238E27FC236}">
                  <a16:creationId xmlns:a16="http://schemas.microsoft.com/office/drawing/2014/main" id="{0EE2BBF2-159F-099C-8228-B5B488B3A379}"/>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378218" y="1190199"/>
              <a:ext cx="1453312" cy="2211710"/>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Lst>
          </p:spPr>
        </p:pic>
        <p:pic>
          <p:nvPicPr>
            <p:cNvPr id="2056" name="Picture 8" descr="The Skeptics' Guide to the Future: What Yesterday's Science and Science  Fiction Tell Us About the World of Tomorrow: Novella, Dr. Steven, Novella,  Bob, Novella, Jay: 9781538709542: Books - Amazon.ca">
              <a:extLst>
                <a:ext uri="{FF2B5EF4-FFF2-40B4-BE49-F238E27FC236}">
                  <a16:creationId xmlns:a16="http://schemas.microsoft.com/office/drawing/2014/main" id="{66780EF5-F7FB-C51A-BADA-084F3977627A}"/>
                </a:ext>
              </a:extLst>
            </p:cNvPr>
            <p:cNvPicPr>
              <a:picLocks noChangeAspect="1" noChangeArrowheads="1"/>
            </p:cNvPicPr>
            <p:nvPr/>
          </p:nvPicPr>
          <p:blipFill rotWithShape="1">
            <a:blip r:embed="rId7">
              <a:extLst>
                <a:ext uri="{28A0092B-C50C-407E-A947-70E740481C1C}">
                  <a14:useLocalDpi xmlns:a14="http://schemas.microsoft.com/office/drawing/2010/main" val="0"/>
                </a:ext>
              </a:extLst>
            </a:blip>
            <a:srcRect l="16816" r="17153"/>
            <a:stretch/>
          </p:blipFill>
          <p:spPr bwMode="auto">
            <a:xfrm>
              <a:off x="1946960" y="2979859"/>
              <a:ext cx="1343486" cy="2034607"/>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Lst>
          </p:spPr>
        </p:pic>
        <p:pic>
          <p:nvPicPr>
            <p:cNvPr id="4098" name="Picture 2" descr="J'ai totalement changé ma façon de cuisiner. Voici pourquoi. | Mordu">
              <a:extLst>
                <a:ext uri="{FF2B5EF4-FFF2-40B4-BE49-F238E27FC236}">
                  <a16:creationId xmlns:a16="http://schemas.microsoft.com/office/drawing/2014/main" id="{7AE58D29-2234-FCA5-CA8D-E1017442964C}"/>
                </a:ext>
              </a:extLst>
            </p:cNvPr>
            <p:cNvPicPr>
              <a:picLocks noChangeAspect="1" noChangeArrowheads="1"/>
            </p:cNvPicPr>
            <p:nvPr/>
          </p:nvPicPr>
          <p:blipFill rotWithShape="1">
            <a:blip r:embed="rId8">
              <a:extLst>
                <a:ext uri="{28A0092B-C50C-407E-A947-70E740481C1C}">
                  <a14:useLocalDpi xmlns:a14="http://schemas.microsoft.com/office/drawing/2010/main" val="0"/>
                </a:ext>
              </a:extLst>
            </a:blip>
            <a:srcRect b="12600"/>
            <a:stretch/>
          </p:blipFill>
          <p:spPr bwMode="auto">
            <a:xfrm>
              <a:off x="4067944" y="3401909"/>
              <a:ext cx="3384376" cy="1665004"/>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187552606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251520" y="339502"/>
            <a:ext cx="8640960" cy="857250"/>
          </a:xfrm>
        </p:spPr>
        <p:txBody>
          <a:bodyPr>
            <a:noAutofit/>
          </a:bodyPr>
          <a:lstStyle/>
          <a:p>
            <a:r>
              <a:rPr lang="fr-FR" sz="9000" b="1" dirty="0"/>
              <a:t>MERCI !!!</a:t>
            </a:r>
          </a:p>
        </p:txBody>
      </p:sp>
      <p:pic>
        <p:nvPicPr>
          <p:cNvPr id="7" name="Picture 2">
            <a:extLst>
              <a:ext uri="{FF2B5EF4-FFF2-40B4-BE49-F238E27FC236}">
                <a16:creationId xmlns:a16="http://schemas.microsoft.com/office/drawing/2014/main" id="{43D0ED3E-1E21-4B47-925B-D00930D0ABAF}"/>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b="28137"/>
          <a:stretch/>
        </p:blipFill>
        <p:spPr bwMode="auto">
          <a:xfrm>
            <a:off x="1403648" y="1337578"/>
            <a:ext cx="6339007" cy="38059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47552645"/>
      </p:ext>
    </p:extLst>
  </p:cSld>
  <p:clrMapOvr>
    <a:masterClrMapping/>
  </p:clrMapOvr>
  <mc:AlternateContent xmlns:mc="http://schemas.openxmlformats.org/markup-compatibility/2006" xmlns:p14="http://schemas.microsoft.com/office/powerpoint/2010/main">
    <mc:Choice Requires="p14">
      <p:transition spd="slow" p14:dur="2000" advTm="3291"/>
    </mc:Choice>
    <mc:Fallback xmlns="">
      <p:transition spd="slow" advTm="3291"/>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1520" y="483518"/>
            <a:ext cx="3611906" cy="359447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9" name="Picture 5" descr="Image result for bleuet prÃ©vient cance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23928" y="411510"/>
            <a:ext cx="5074478" cy="3317929"/>
          </a:xfrm>
          <a:prstGeom prst="rect">
            <a:avLst/>
          </a:prstGeom>
          <a:noFill/>
          <a:extLst>
            <a:ext uri="{909E8E84-426E-40DD-AFC4-6F175D3DCCD1}">
              <a14:hiddenFill xmlns:a14="http://schemas.microsoft.com/office/drawing/2010/main">
                <a:solidFill>
                  <a:srgbClr val="FFFFFF"/>
                </a:solidFill>
              </a14:hiddenFill>
            </a:ext>
          </a:extLst>
        </p:spPr>
      </p:pic>
      <p:pic>
        <p:nvPicPr>
          <p:cNvPr id="1031" name="Picture 7" descr="Image result for chocolate blueberries brooksid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627784" y="181974"/>
            <a:ext cx="3672408" cy="496855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685531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029"/>
                                        </p:tgtEl>
                                        <p:attrNameLst>
                                          <p:attrName>style.visibility</p:attrName>
                                        </p:attrNameLst>
                                      </p:cBhvr>
                                      <p:to>
                                        <p:strVal val="visible"/>
                                      </p:to>
                                    </p:set>
                                    <p:animEffect transition="in" filter="fade">
                                      <p:cBhvr>
                                        <p:cTn id="7" dur="1000"/>
                                        <p:tgtEl>
                                          <p:spTgt spid="1029"/>
                                        </p:tgtEl>
                                      </p:cBhvr>
                                    </p:animEffect>
                                    <p:anim calcmode="lin" valueType="num">
                                      <p:cBhvr>
                                        <p:cTn id="8" dur="1000" fill="hold"/>
                                        <p:tgtEl>
                                          <p:spTgt spid="1029"/>
                                        </p:tgtEl>
                                        <p:attrNameLst>
                                          <p:attrName>ppt_x</p:attrName>
                                        </p:attrNameLst>
                                      </p:cBhvr>
                                      <p:tavLst>
                                        <p:tav tm="0">
                                          <p:val>
                                            <p:strVal val="#ppt_x"/>
                                          </p:val>
                                        </p:tav>
                                        <p:tav tm="100000">
                                          <p:val>
                                            <p:strVal val="#ppt_x"/>
                                          </p:val>
                                        </p:tav>
                                      </p:tavLst>
                                    </p:anim>
                                    <p:anim calcmode="lin" valueType="num">
                                      <p:cBhvr>
                                        <p:cTn id="9" dur="1000" fill="hold"/>
                                        <p:tgtEl>
                                          <p:spTgt spid="102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1031"/>
                                        </p:tgtEl>
                                        <p:attrNameLst>
                                          <p:attrName>style.visibility</p:attrName>
                                        </p:attrNameLst>
                                      </p:cBhvr>
                                      <p:to>
                                        <p:strVal val="visible"/>
                                      </p:to>
                                    </p:set>
                                    <p:anim calcmode="lin" valueType="num">
                                      <p:cBhvr additive="base">
                                        <p:cTn id="14" dur="500" fill="hold"/>
                                        <p:tgtEl>
                                          <p:spTgt spid="1031"/>
                                        </p:tgtEl>
                                        <p:attrNameLst>
                                          <p:attrName>ppt_x</p:attrName>
                                        </p:attrNameLst>
                                      </p:cBhvr>
                                      <p:tavLst>
                                        <p:tav tm="0">
                                          <p:val>
                                            <p:strVal val="#ppt_x"/>
                                          </p:val>
                                        </p:tav>
                                        <p:tav tm="100000">
                                          <p:val>
                                            <p:strVal val="#ppt_x"/>
                                          </p:val>
                                        </p:tav>
                                      </p:tavLst>
                                    </p:anim>
                                    <p:anim calcmode="lin" valueType="num">
                                      <p:cBhvr additive="base">
                                        <p:cTn id="15" dur="500" fill="hold"/>
                                        <p:tgtEl>
                                          <p:spTgt spid="103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AF28EFB7-F2FB-31A9-89FB-1ED64C183B7E}"/>
              </a:ext>
            </a:extLst>
          </p:cNvPr>
          <p:cNvGrpSpPr/>
          <p:nvPr/>
        </p:nvGrpSpPr>
        <p:grpSpPr>
          <a:xfrm>
            <a:off x="0" y="0"/>
            <a:ext cx="9144000" cy="5170427"/>
            <a:chOff x="0" y="0"/>
            <a:chExt cx="9144000" cy="5170427"/>
          </a:xfrm>
        </p:grpSpPr>
        <p:pic>
          <p:nvPicPr>
            <p:cNvPr id="1036" name="Picture 12" descr="Outlive: The Science and Art of Longevity: Attia MD, Peter, Gifford, Bill:  9780593236598: Books - Amazon.ca">
              <a:extLst>
                <a:ext uri="{FF2B5EF4-FFF2-40B4-BE49-F238E27FC236}">
                  <a16:creationId xmlns:a16="http://schemas.microsoft.com/office/drawing/2014/main" id="{22DE4150-0033-3857-906C-BFD95DCFE31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181659" y="0"/>
              <a:ext cx="926845" cy="1203598"/>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descr="Your Guide To Cellular Health: Unlocking The Science Of Longevity And Joy  Book By Dr Mercola, ('tc') | Indigo">
              <a:extLst>
                <a:ext uri="{FF2B5EF4-FFF2-40B4-BE49-F238E27FC236}">
                  <a16:creationId xmlns:a16="http://schemas.microsoft.com/office/drawing/2014/main" id="{400AF746-3034-EDB8-AE85-610821ADE18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53619" y="843558"/>
              <a:ext cx="854885" cy="1279957"/>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The Best Books by Dietitians — Registered Dietitian Columbia SC - Rachael  Hartley Nutrition">
              <a:extLst>
                <a:ext uri="{FF2B5EF4-FFF2-40B4-BE49-F238E27FC236}">
                  <a16:creationId xmlns:a16="http://schemas.microsoft.com/office/drawing/2014/main" id="{78750B98-9EFF-7582-C9A7-67D34FC7BBE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98351" y="0"/>
              <a:ext cx="3055268" cy="3055268"/>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21 Best Self help books – Reader In Bookland">
              <a:extLst>
                <a:ext uri="{FF2B5EF4-FFF2-40B4-BE49-F238E27FC236}">
                  <a16:creationId xmlns:a16="http://schemas.microsoft.com/office/drawing/2014/main" id="{217C34DE-D5EC-5C4A-A521-AC9ADEFF9B45}"/>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3106" t="9676" r="2871" b="28725"/>
            <a:stretch/>
          </p:blipFill>
          <p:spPr bwMode="auto">
            <a:xfrm>
              <a:off x="4307971" y="1971041"/>
              <a:ext cx="4836029" cy="3168352"/>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30 Best Wellness Books to Read in 2024">
              <a:extLst>
                <a:ext uri="{FF2B5EF4-FFF2-40B4-BE49-F238E27FC236}">
                  <a16:creationId xmlns:a16="http://schemas.microsoft.com/office/drawing/2014/main" id="{A0046DA2-9F52-0944-5470-32267E02FAD8}"/>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1858059"/>
              <a:ext cx="4416491" cy="3312368"/>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15 books for people who want to understand the healthcare industry">
              <a:extLst>
                <a:ext uri="{FF2B5EF4-FFF2-40B4-BE49-F238E27FC236}">
                  <a16:creationId xmlns:a16="http://schemas.microsoft.com/office/drawing/2014/main" id="{3CB9BE13-2252-80E9-32C8-CCB330D90BF6}"/>
                </a:ext>
              </a:extLst>
            </p:cNvPr>
            <p:cNvPicPr>
              <a:picLocks noChangeAspect="1" noChangeArrowheads="1"/>
            </p:cNvPicPr>
            <p:nvPr/>
          </p:nvPicPr>
          <p:blipFill rotWithShape="1">
            <a:blip r:embed="rId7">
              <a:extLst>
                <a:ext uri="{28A0092B-C50C-407E-A947-70E740481C1C}">
                  <a14:useLocalDpi xmlns:a14="http://schemas.microsoft.com/office/drawing/2010/main" val="0"/>
                </a:ext>
              </a:extLst>
            </a:blip>
            <a:srcRect b="23738"/>
            <a:stretch/>
          </p:blipFill>
          <p:spPr bwMode="auto">
            <a:xfrm>
              <a:off x="0" y="4107"/>
              <a:ext cx="5244175" cy="2279611"/>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296089704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gradFill flip="none" rotWithShape="1">
          <a:gsLst>
            <a:gs pos="46000">
              <a:schemeClr val="accent4">
                <a:lumMod val="0"/>
                <a:lumOff val="100000"/>
              </a:schemeClr>
            </a:gs>
            <a:gs pos="55000">
              <a:schemeClr val="tx1"/>
            </a:gs>
          </a:gsLst>
          <a:lin ang="0" scaled="0"/>
          <a:tileRect/>
        </a:gra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3E61DC29-4C57-4AD3-9F92-E309C005D46B}"/>
              </a:ext>
            </a:extLst>
          </p:cNvPr>
          <p:cNvSpPr txBox="1"/>
          <p:nvPr/>
        </p:nvSpPr>
        <p:spPr>
          <a:xfrm>
            <a:off x="1754015" y="1059582"/>
            <a:ext cx="585738" cy="3168352"/>
          </a:xfrm>
          <a:prstGeom prst="rect">
            <a:avLst/>
          </a:prstGeom>
          <a:noFill/>
        </p:spPr>
        <p:txBody>
          <a:bodyPr vert="wordArtVert"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CA" sz="2400" b="1" i="0" u="none" strike="noStrike" kern="0" cap="none" spc="0" normalizeH="0" baseline="0" noProof="0" dirty="0">
                <a:ln>
                  <a:noFill/>
                </a:ln>
                <a:solidFill>
                  <a:srgbClr val="000000"/>
                </a:solidFill>
                <a:effectLst/>
                <a:uLnTx/>
                <a:uFillTx/>
                <a:latin typeface="Arial"/>
                <a:cs typeface="Arial"/>
                <a:sym typeface="Arial"/>
                <a:rtl val="0"/>
              </a:rPr>
              <a:t>SCIENCE</a:t>
            </a:r>
            <a:endParaRPr kumimoji="0" lang="fr-CA" sz="2400" b="1" i="0" u="none" strike="noStrike" kern="0" cap="none" spc="0" normalizeH="0" baseline="0" noProof="0" dirty="0">
              <a:ln>
                <a:noFill/>
              </a:ln>
              <a:solidFill>
                <a:srgbClr val="000000"/>
              </a:solidFill>
              <a:effectLst/>
              <a:uLnTx/>
              <a:uFillTx/>
              <a:latin typeface="Arial"/>
              <a:cs typeface="Arial"/>
              <a:sym typeface="Arial"/>
              <a:rtl val="0"/>
            </a:endParaRPr>
          </a:p>
        </p:txBody>
      </p:sp>
      <p:sp>
        <p:nvSpPr>
          <p:cNvPr id="5" name="TextBox 4">
            <a:extLst>
              <a:ext uri="{FF2B5EF4-FFF2-40B4-BE49-F238E27FC236}">
                <a16:creationId xmlns:a16="http://schemas.microsoft.com/office/drawing/2014/main" id="{B2717DA5-3FD3-4609-97F6-E98D021892F1}"/>
              </a:ext>
            </a:extLst>
          </p:cNvPr>
          <p:cNvSpPr txBox="1"/>
          <p:nvPr/>
        </p:nvSpPr>
        <p:spPr>
          <a:xfrm>
            <a:off x="6804248" y="267494"/>
            <a:ext cx="518925" cy="5472608"/>
          </a:xfrm>
          <a:prstGeom prst="rect">
            <a:avLst/>
          </a:prstGeom>
          <a:noFill/>
        </p:spPr>
        <p:txBody>
          <a:bodyPr vert="wordArtVert"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CA" sz="2000" b="1" i="0" u="none" strike="noStrike" kern="0" cap="none" spc="0" normalizeH="0" baseline="0" noProof="0" dirty="0">
                <a:ln>
                  <a:noFill/>
                </a:ln>
                <a:solidFill>
                  <a:srgbClr val="FFFF00"/>
                </a:solidFill>
                <a:effectLst/>
                <a:uLnTx/>
                <a:uFillTx/>
                <a:latin typeface="Arial"/>
                <a:cs typeface="Arial"/>
                <a:sym typeface="Arial"/>
                <a:rtl val="0"/>
              </a:rPr>
              <a:t>PSEUDOSCIENCE</a:t>
            </a:r>
            <a:endParaRPr kumimoji="0" lang="fr-CA" sz="2000" b="1" i="0" u="none" strike="noStrike" kern="0" cap="none" spc="0" normalizeH="0" baseline="0" noProof="0" dirty="0">
              <a:ln>
                <a:noFill/>
              </a:ln>
              <a:solidFill>
                <a:srgbClr val="FFFF00"/>
              </a:solidFill>
              <a:effectLst/>
              <a:uLnTx/>
              <a:uFillTx/>
              <a:latin typeface="Arial"/>
              <a:cs typeface="Arial"/>
              <a:sym typeface="Arial"/>
              <a:rtl val="0"/>
            </a:endParaRPr>
          </a:p>
        </p:txBody>
      </p:sp>
      <p:sp>
        <p:nvSpPr>
          <p:cNvPr id="6" name="Arrow: Right 5">
            <a:extLst>
              <a:ext uri="{FF2B5EF4-FFF2-40B4-BE49-F238E27FC236}">
                <a16:creationId xmlns:a16="http://schemas.microsoft.com/office/drawing/2014/main" id="{0D3BCD99-4D92-468E-A29C-A2D3D37448B6}"/>
              </a:ext>
            </a:extLst>
          </p:cNvPr>
          <p:cNvSpPr/>
          <p:nvPr/>
        </p:nvSpPr>
        <p:spPr>
          <a:xfrm rot="3381990">
            <a:off x="3622435" y="1629883"/>
            <a:ext cx="1076401" cy="489273"/>
          </a:xfrm>
          <a:prstGeom prst="rightArrow">
            <a:avLst/>
          </a:prstGeom>
          <a:solidFill>
            <a:srgbClr val="FF0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CA" sz="1400" b="0" i="0" u="none" strike="noStrike" kern="0" cap="none" spc="0" normalizeH="0" baseline="0" noProof="0">
              <a:ln>
                <a:noFill/>
              </a:ln>
              <a:solidFill>
                <a:prstClr val="white"/>
              </a:solidFill>
              <a:effectLst/>
              <a:uLnTx/>
              <a:uFillTx/>
              <a:latin typeface="Calibri"/>
              <a:ea typeface="+mn-ea"/>
              <a:cs typeface="+mn-cs"/>
              <a:sym typeface="Arial"/>
              <a:rtl val="0"/>
            </a:endParaRPr>
          </a:p>
        </p:txBody>
      </p:sp>
    </p:spTree>
    <p:extLst>
      <p:ext uri="{BB962C8B-B14F-4D97-AF65-F5344CB8AC3E}">
        <p14:creationId xmlns:p14="http://schemas.microsoft.com/office/powerpoint/2010/main" val="1512319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2">
                <a:lumMod val="40000"/>
                <a:lumOff val="60000"/>
              </a:schemeClr>
            </a:gs>
            <a:gs pos="46000">
              <a:schemeClr val="accent2">
                <a:lumMod val="95000"/>
                <a:lumOff val="5000"/>
              </a:schemeClr>
            </a:gs>
            <a:gs pos="100000">
              <a:schemeClr val="accent2">
                <a:lumMod val="60000"/>
              </a:schemeClr>
            </a:gs>
          </a:gsLst>
          <a:path path="shape">
            <a:fillToRect l="50000" t="50000" r="50000" b="50000"/>
          </a:path>
          <a:tileRect/>
        </a:gradFill>
        <a:effectLst/>
      </p:bgPr>
    </p:bg>
    <p:spTree>
      <p:nvGrpSpPr>
        <p:cNvPr id="1" name=""/>
        <p:cNvGrpSpPr/>
        <p:nvPr/>
      </p:nvGrpSpPr>
      <p:grpSpPr>
        <a:xfrm>
          <a:off x="0" y="0"/>
          <a:ext cx="0" cy="0"/>
          <a:chOff x="0" y="0"/>
          <a:chExt cx="0" cy="0"/>
        </a:xfrm>
      </p:grpSpPr>
      <p:pic>
        <p:nvPicPr>
          <p:cNvPr id="4098" name="Picture 2" descr="Image result for hillary clinton adopts alien baby">
            <a:extLst>
              <a:ext uri="{FF2B5EF4-FFF2-40B4-BE49-F238E27FC236}">
                <a16:creationId xmlns:a16="http://schemas.microsoft.com/office/drawing/2014/main" id="{BA72C665-A122-40F9-BC03-061FAB529DF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32040" y="385775"/>
            <a:ext cx="3896973" cy="437195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4100" name="Picture 4" descr="Image result for hunt's remedy">
            <a:extLst>
              <a:ext uri="{FF2B5EF4-FFF2-40B4-BE49-F238E27FC236}">
                <a16:creationId xmlns:a16="http://schemas.microsoft.com/office/drawing/2014/main" id="{C89E8679-B47E-4604-9334-25D1F7358D5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1520" y="388000"/>
            <a:ext cx="4485712" cy="4369725"/>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676852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4100"/>
                                        </p:tgtEl>
                                        <p:attrNameLst>
                                          <p:attrName>style.visibility</p:attrName>
                                        </p:attrNameLst>
                                      </p:cBhvr>
                                      <p:to>
                                        <p:strVal val="visible"/>
                                      </p:to>
                                    </p:set>
                                    <p:anim calcmode="lin" valueType="num">
                                      <p:cBhvr>
                                        <p:cTn id="7" dur="1000" fill="hold"/>
                                        <p:tgtEl>
                                          <p:spTgt spid="4100"/>
                                        </p:tgtEl>
                                        <p:attrNameLst>
                                          <p:attrName>ppt_w</p:attrName>
                                        </p:attrNameLst>
                                      </p:cBhvr>
                                      <p:tavLst>
                                        <p:tav tm="0">
                                          <p:val>
                                            <p:fltVal val="0"/>
                                          </p:val>
                                        </p:tav>
                                        <p:tav tm="100000">
                                          <p:val>
                                            <p:strVal val="#ppt_w"/>
                                          </p:val>
                                        </p:tav>
                                      </p:tavLst>
                                    </p:anim>
                                    <p:anim calcmode="lin" valueType="num">
                                      <p:cBhvr>
                                        <p:cTn id="8" dur="1000" fill="hold"/>
                                        <p:tgtEl>
                                          <p:spTgt spid="4100"/>
                                        </p:tgtEl>
                                        <p:attrNameLst>
                                          <p:attrName>ppt_h</p:attrName>
                                        </p:attrNameLst>
                                      </p:cBhvr>
                                      <p:tavLst>
                                        <p:tav tm="0">
                                          <p:val>
                                            <p:fltVal val="0"/>
                                          </p:val>
                                        </p:tav>
                                        <p:tav tm="100000">
                                          <p:val>
                                            <p:strVal val="#ppt_h"/>
                                          </p:val>
                                        </p:tav>
                                      </p:tavLst>
                                    </p:anim>
                                    <p:anim calcmode="lin" valueType="num">
                                      <p:cBhvr>
                                        <p:cTn id="9" dur="1000" fill="hold"/>
                                        <p:tgtEl>
                                          <p:spTgt spid="4100"/>
                                        </p:tgtEl>
                                        <p:attrNameLst>
                                          <p:attrName>style.rotation</p:attrName>
                                        </p:attrNameLst>
                                      </p:cBhvr>
                                      <p:tavLst>
                                        <p:tav tm="0">
                                          <p:val>
                                            <p:fltVal val="90"/>
                                          </p:val>
                                        </p:tav>
                                        <p:tav tm="100000">
                                          <p:val>
                                            <p:fltVal val="0"/>
                                          </p:val>
                                        </p:tav>
                                      </p:tavLst>
                                    </p:anim>
                                    <p:animEffect transition="in" filter="fade">
                                      <p:cBhvr>
                                        <p:cTn id="10" dur="1000"/>
                                        <p:tgtEl>
                                          <p:spTgt spid="4100"/>
                                        </p:tgtEl>
                                      </p:cBhvr>
                                    </p:animEffect>
                                  </p:childTnLst>
                                </p:cTn>
                              </p:par>
                            </p:childTnLst>
                          </p:cTn>
                        </p:par>
                        <p:par>
                          <p:cTn id="11" fill="hold">
                            <p:stCondLst>
                              <p:cond delay="1000"/>
                            </p:stCondLst>
                            <p:childTnLst>
                              <p:par>
                                <p:cTn id="12" presetID="53" presetClass="entr" presetSubtype="16" fill="hold" nodeType="afterEffect">
                                  <p:stCondLst>
                                    <p:cond delay="0"/>
                                  </p:stCondLst>
                                  <p:childTnLst>
                                    <p:set>
                                      <p:cBhvr>
                                        <p:cTn id="13" dur="1" fill="hold">
                                          <p:stCondLst>
                                            <p:cond delay="0"/>
                                          </p:stCondLst>
                                        </p:cTn>
                                        <p:tgtEl>
                                          <p:spTgt spid="4098"/>
                                        </p:tgtEl>
                                        <p:attrNameLst>
                                          <p:attrName>style.visibility</p:attrName>
                                        </p:attrNameLst>
                                      </p:cBhvr>
                                      <p:to>
                                        <p:strVal val="visible"/>
                                      </p:to>
                                    </p:set>
                                    <p:anim calcmode="lin" valueType="num">
                                      <p:cBhvr>
                                        <p:cTn id="14" dur="500" fill="hold"/>
                                        <p:tgtEl>
                                          <p:spTgt spid="4098"/>
                                        </p:tgtEl>
                                        <p:attrNameLst>
                                          <p:attrName>ppt_w</p:attrName>
                                        </p:attrNameLst>
                                      </p:cBhvr>
                                      <p:tavLst>
                                        <p:tav tm="0">
                                          <p:val>
                                            <p:fltVal val="0"/>
                                          </p:val>
                                        </p:tav>
                                        <p:tav tm="100000">
                                          <p:val>
                                            <p:strVal val="#ppt_w"/>
                                          </p:val>
                                        </p:tav>
                                      </p:tavLst>
                                    </p:anim>
                                    <p:anim calcmode="lin" valueType="num">
                                      <p:cBhvr>
                                        <p:cTn id="15" dur="500" fill="hold"/>
                                        <p:tgtEl>
                                          <p:spTgt spid="4098"/>
                                        </p:tgtEl>
                                        <p:attrNameLst>
                                          <p:attrName>ppt_h</p:attrName>
                                        </p:attrNameLst>
                                      </p:cBhvr>
                                      <p:tavLst>
                                        <p:tav tm="0">
                                          <p:val>
                                            <p:fltVal val="0"/>
                                          </p:val>
                                        </p:tav>
                                        <p:tav tm="100000">
                                          <p:val>
                                            <p:strVal val="#ppt_h"/>
                                          </p:val>
                                        </p:tav>
                                      </p:tavLst>
                                    </p:anim>
                                    <p:animEffect transition="in" filter="fade">
                                      <p:cBhvr>
                                        <p:cTn id="16" dur="500"/>
                                        <p:tgtEl>
                                          <p:spTgt spid="40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0DE71684-D9D4-8235-2311-596B42261F8D}"/>
              </a:ext>
            </a:extLst>
          </p:cNvPr>
          <p:cNvPicPr>
            <a:picLocks noChangeAspect="1"/>
          </p:cNvPicPr>
          <p:nvPr/>
        </p:nvPicPr>
        <p:blipFill>
          <a:blip r:embed="rId2"/>
          <a:stretch>
            <a:fillRect/>
          </a:stretch>
        </p:blipFill>
        <p:spPr>
          <a:xfrm>
            <a:off x="5292080" y="220840"/>
            <a:ext cx="3240360" cy="2734390"/>
          </a:xfrm>
          <a:prstGeom prst="rect">
            <a:avLst/>
          </a:prstGeom>
          <a:ln>
            <a:noFill/>
          </a:ln>
          <a:effectLst>
            <a:outerShdw blurRad="190500" algn="tl" rotWithShape="0">
              <a:srgbClr val="000000">
                <a:alpha val="70000"/>
              </a:srgbClr>
            </a:outerShdw>
          </a:effectLst>
        </p:spPr>
      </p:pic>
      <p:pic>
        <p:nvPicPr>
          <p:cNvPr id="4" name="Picture 2" descr="Disinformation Dozen' Driving Anti-Vaccine Content">
            <a:extLst>
              <a:ext uri="{FF2B5EF4-FFF2-40B4-BE49-F238E27FC236}">
                <a16:creationId xmlns:a16="http://schemas.microsoft.com/office/drawing/2014/main" id="{BF9EB86B-AE87-A121-F2E2-B726CEBDFA0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5576" y="2643758"/>
            <a:ext cx="3956960" cy="22287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grpSp>
        <p:nvGrpSpPr>
          <p:cNvPr id="16" name="Group 15">
            <a:extLst>
              <a:ext uri="{FF2B5EF4-FFF2-40B4-BE49-F238E27FC236}">
                <a16:creationId xmlns:a16="http://schemas.microsoft.com/office/drawing/2014/main" id="{996C71A9-0D7A-39BC-3011-FD9E996F61B0}"/>
              </a:ext>
            </a:extLst>
          </p:cNvPr>
          <p:cNvGrpSpPr/>
          <p:nvPr/>
        </p:nvGrpSpPr>
        <p:grpSpPr>
          <a:xfrm>
            <a:off x="3059832" y="255277"/>
            <a:ext cx="2035228" cy="2062923"/>
            <a:chOff x="6084168" y="1473465"/>
            <a:chExt cx="2683300" cy="2514101"/>
          </a:xfrm>
        </p:grpSpPr>
        <p:pic>
          <p:nvPicPr>
            <p:cNvPr id="18" name="Picture 2">
              <a:extLst>
                <a:ext uri="{FF2B5EF4-FFF2-40B4-BE49-F238E27FC236}">
                  <a16:creationId xmlns:a16="http://schemas.microsoft.com/office/drawing/2014/main" id="{ADEFABD9-7CD7-7BE0-D6F8-51A68C8EC57F}"/>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b="67646"/>
            <a:stretch/>
          </p:blipFill>
          <p:spPr bwMode="auto">
            <a:xfrm rot="21396051">
              <a:off x="6175799" y="1473465"/>
              <a:ext cx="2467880" cy="735159"/>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9" name="Picture 2">
              <a:extLst>
                <a:ext uri="{FF2B5EF4-FFF2-40B4-BE49-F238E27FC236}">
                  <a16:creationId xmlns:a16="http://schemas.microsoft.com/office/drawing/2014/main" id="{FC5117D7-52E6-3A2B-0E9C-4B06DE946EDC}"/>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b="68423"/>
            <a:stretch/>
          </p:blipFill>
          <p:spPr bwMode="auto">
            <a:xfrm>
              <a:off x="6084168" y="2444268"/>
              <a:ext cx="2310474" cy="727493"/>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 name="Picture 2">
              <a:extLst>
                <a:ext uri="{FF2B5EF4-FFF2-40B4-BE49-F238E27FC236}">
                  <a16:creationId xmlns:a16="http://schemas.microsoft.com/office/drawing/2014/main" id="{CA7DBCAF-97CD-A29C-62E2-EC3D5B56E20D}"/>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b="62031"/>
            <a:stretch/>
          </p:blipFill>
          <p:spPr bwMode="auto">
            <a:xfrm rot="21387280">
              <a:off x="6100971" y="3361585"/>
              <a:ext cx="2666497" cy="625981"/>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grpSp>
        <p:nvGrpSpPr>
          <p:cNvPr id="21" name="Group 20">
            <a:extLst>
              <a:ext uri="{FF2B5EF4-FFF2-40B4-BE49-F238E27FC236}">
                <a16:creationId xmlns:a16="http://schemas.microsoft.com/office/drawing/2014/main" id="{5B847F57-11BA-047A-6783-D2F61D66AE0F}"/>
              </a:ext>
            </a:extLst>
          </p:cNvPr>
          <p:cNvGrpSpPr/>
          <p:nvPr/>
        </p:nvGrpSpPr>
        <p:grpSpPr>
          <a:xfrm>
            <a:off x="323528" y="339502"/>
            <a:ext cx="2368580" cy="1987988"/>
            <a:chOff x="3482816" y="1725872"/>
            <a:chExt cx="2534642" cy="2127366"/>
          </a:xfrm>
        </p:grpSpPr>
        <p:pic>
          <p:nvPicPr>
            <p:cNvPr id="22" name="Picture 2" descr="Derrière la vidéo qui dénonce &quot;l'escroquerie du gluten&quot;, intox et  contre-vérités - L'Express">
              <a:extLst>
                <a:ext uri="{FF2B5EF4-FFF2-40B4-BE49-F238E27FC236}">
                  <a16:creationId xmlns:a16="http://schemas.microsoft.com/office/drawing/2014/main" id="{99663939-9146-EA14-C43E-3E5DBA5BF036}"/>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482816" y="1725872"/>
              <a:ext cx="2534642" cy="1425737"/>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Lst>
          </p:spPr>
        </p:pic>
        <p:pic>
          <p:nvPicPr>
            <p:cNvPr id="23" name="Picture 2" descr="YouTube Algorithm | Optimize Videos | Digital Marketing Boy">
              <a:extLst>
                <a:ext uri="{FF2B5EF4-FFF2-40B4-BE49-F238E27FC236}">
                  <a16:creationId xmlns:a16="http://schemas.microsoft.com/office/drawing/2014/main" id="{FDCB37F2-78C0-D82A-E360-CEE205D037E6}"/>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486104" y="3093903"/>
              <a:ext cx="2531133" cy="759335"/>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Lst>
          </p:spPr>
        </p:pic>
      </p:grpSp>
      <p:grpSp>
        <p:nvGrpSpPr>
          <p:cNvPr id="3" name="Group 2">
            <a:extLst>
              <a:ext uri="{FF2B5EF4-FFF2-40B4-BE49-F238E27FC236}">
                <a16:creationId xmlns:a16="http://schemas.microsoft.com/office/drawing/2014/main" id="{5D66EAA0-47F1-5319-372D-F1F973F5C7A4}"/>
              </a:ext>
            </a:extLst>
          </p:cNvPr>
          <p:cNvGrpSpPr/>
          <p:nvPr/>
        </p:nvGrpSpPr>
        <p:grpSpPr>
          <a:xfrm>
            <a:off x="5798137" y="2204474"/>
            <a:ext cx="3096344" cy="2795526"/>
            <a:chOff x="5798137" y="2204474"/>
            <a:chExt cx="3096344" cy="2795526"/>
          </a:xfrm>
        </p:grpSpPr>
        <p:pic>
          <p:nvPicPr>
            <p:cNvPr id="10" name="Picture 9">
              <a:extLst>
                <a:ext uri="{FF2B5EF4-FFF2-40B4-BE49-F238E27FC236}">
                  <a16:creationId xmlns:a16="http://schemas.microsoft.com/office/drawing/2014/main" id="{E0917D2A-A04D-E1D0-5535-DD56F47A1658}"/>
                </a:ext>
              </a:extLst>
            </p:cNvPr>
            <p:cNvPicPr>
              <a:picLocks noChangeAspect="1"/>
            </p:cNvPicPr>
            <p:nvPr/>
          </p:nvPicPr>
          <p:blipFill>
            <a:blip r:embed="rId9"/>
            <a:stretch>
              <a:fillRect/>
            </a:stretch>
          </p:blipFill>
          <p:spPr>
            <a:xfrm>
              <a:off x="5798137" y="2204474"/>
              <a:ext cx="3096344" cy="2795526"/>
            </a:xfrm>
            <a:prstGeom prst="rect">
              <a:avLst/>
            </a:prstGeom>
            <a:ln>
              <a:noFill/>
            </a:ln>
            <a:effectLst>
              <a:outerShdw blurRad="292100" dist="139700" dir="2700000" algn="tl" rotWithShape="0">
                <a:srgbClr val="333333">
                  <a:alpha val="65000"/>
                </a:srgbClr>
              </a:outerShdw>
            </a:effectLst>
          </p:spPr>
        </p:pic>
        <p:pic>
          <p:nvPicPr>
            <p:cNvPr id="1026" name="Picture 2" descr="Pope puffer jacket: Should you be worried that an AI picture went viral? |  New Scientist">
              <a:extLst>
                <a:ext uri="{FF2B5EF4-FFF2-40B4-BE49-F238E27FC236}">
                  <a16:creationId xmlns:a16="http://schemas.microsoft.com/office/drawing/2014/main" id="{464913F8-95EE-1C07-8FA3-5519D13486A6}"/>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912531" y="3024113"/>
              <a:ext cx="2835933" cy="1890622"/>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1077386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p:cTn id="7" dur="500" fill="hold"/>
                                        <p:tgtEl>
                                          <p:spTgt spid="21"/>
                                        </p:tgtEl>
                                        <p:attrNameLst>
                                          <p:attrName>ppt_w</p:attrName>
                                        </p:attrNameLst>
                                      </p:cBhvr>
                                      <p:tavLst>
                                        <p:tav tm="0">
                                          <p:val>
                                            <p:fltVal val="0"/>
                                          </p:val>
                                        </p:tav>
                                        <p:tav tm="100000">
                                          <p:val>
                                            <p:strVal val="#ppt_w"/>
                                          </p:val>
                                        </p:tav>
                                      </p:tavLst>
                                    </p:anim>
                                    <p:anim calcmode="lin" valueType="num">
                                      <p:cBhvr>
                                        <p:cTn id="8" dur="500" fill="hold"/>
                                        <p:tgtEl>
                                          <p:spTgt spid="21"/>
                                        </p:tgtEl>
                                        <p:attrNameLst>
                                          <p:attrName>ppt_h</p:attrName>
                                        </p:attrNameLst>
                                      </p:cBhvr>
                                      <p:tavLst>
                                        <p:tav tm="0">
                                          <p:val>
                                            <p:fltVal val="0"/>
                                          </p:val>
                                        </p:tav>
                                        <p:tav tm="100000">
                                          <p:val>
                                            <p:strVal val="#ppt_h"/>
                                          </p:val>
                                        </p:tav>
                                      </p:tavLst>
                                    </p:anim>
                                    <p:animEffect transition="in" filter="fade">
                                      <p:cBhvr>
                                        <p:cTn id="9" dur="500"/>
                                        <p:tgtEl>
                                          <p:spTgt spid="21"/>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16"/>
                                        </p:tgtEl>
                                        <p:attrNameLst>
                                          <p:attrName>style.visibility</p:attrName>
                                        </p:attrNameLst>
                                      </p:cBhvr>
                                      <p:to>
                                        <p:strVal val="visible"/>
                                      </p:to>
                                    </p:set>
                                    <p:anim calcmode="lin" valueType="num">
                                      <p:cBhvr>
                                        <p:cTn id="14" dur="500" fill="hold"/>
                                        <p:tgtEl>
                                          <p:spTgt spid="16"/>
                                        </p:tgtEl>
                                        <p:attrNameLst>
                                          <p:attrName>ppt_w</p:attrName>
                                        </p:attrNameLst>
                                      </p:cBhvr>
                                      <p:tavLst>
                                        <p:tav tm="0">
                                          <p:val>
                                            <p:fltVal val="0"/>
                                          </p:val>
                                        </p:tav>
                                        <p:tav tm="100000">
                                          <p:val>
                                            <p:strVal val="#ppt_w"/>
                                          </p:val>
                                        </p:tav>
                                      </p:tavLst>
                                    </p:anim>
                                    <p:anim calcmode="lin" valueType="num">
                                      <p:cBhvr>
                                        <p:cTn id="15" dur="500" fill="hold"/>
                                        <p:tgtEl>
                                          <p:spTgt spid="16"/>
                                        </p:tgtEl>
                                        <p:attrNameLst>
                                          <p:attrName>ppt_h</p:attrName>
                                        </p:attrNameLst>
                                      </p:cBhvr>
                                      <p:tavLst>
                                        <p:tav tm="0">
                                          <p:val>
                                            <p:fltVal val="0"/>
                                          </p:val>
                                        </p:tav>
                                        <p:tav tm="100000">
                                          <p:val>
                                            <p:strVal val="#ppt_h"/>
                                          </p:val>
                                        </p:tav>
                                      </p:tavLst>
                                    </p:anim>
                                    <p:animEffect transition="in" filter="fade">
                                      <p:cBhvr>
                                        <p:cTn id="16" dur="500"/>
                                        <p:tgtEl>
                                          <p:spTgt spid="16"/>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nodeType="click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p:cTn id="21" dur="500" fill="hold"/>
                                        <p:tgtEl>
                                          <p:spTgt spid="4"/>
                                        </p:tgtEl>
                                        <p:attrNameLst>
                                          <p:attrName>ppt_w</p:attrName>
                                        </p:attrNameLst>
                                      </p:cBhvr>
                                      <p:tavLst>
                                        <p:tav tm="0">
                                          <p:val>
                                            <p:fltVal val="0"/>
                                          </p:val>
                                        </p:tav>
                                        <p:tav tm="100000">
                                          <p:val>
                                            <p:strVal val="#ppt_w"/>
                                          </p:val>
                                        </p:tav>
                                      </p:tavLst>
                                    </p:anim>
                                    <p:anim calcmode="lin" valueType="num">
                                      <p:cBhvr>
                                        <p:cTn id="22" dur="500" fill="hold"/>
                                        <p:tgtEl>
                                          <p:spTgt spid="4"/>
                                        </p:tgtEl>
                                        <p:attrNameLst>
                                          <p:attrName>ppt_h</p:attrName>
                                        </p:attrNameLst>
                                      </p:cBhvr>
                                      <p:tavLst>
                                        <p:tav tm="0">
                                          <p:val>
                                            <p:fltVal val="0"/>
                                          </p:val>
                                        </p:tav>
                                        <p:tav tm="100000">
                                          <p:val>
                                            <p:strVal val="#ppt_h"/>
                                          </p:val>
                                        </p:tav>
                                      </p:tavLst>
                                    </p:anim>
                                    <p:animEffect transition="in" filter="fade">
                                      <p:cBhvr>
                                        <p:cTn id="23" dur="500"/>
                                        <p:tgtEl>
                                          <p:spTgt spid="4"/>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ntr" presetSubtype="16" fill="hold" nodeType="clickEffect">
                                  <p:stCondLst>
                                    <p:cond delay="0"/>
                                  </p:stCondLst>
                                  <p:childTnLst>
                                    <p:set>
                                      <p:cBhvr>
                                        <p:cTn id="27" dur="1" fill="hold">
                                          <p:stCondLst>
                                            <p:cond delay="0"/>
                                          </p:stCondLst>
                                        </p:cTn>
                                        <p:tgtEl>
                                          <p:spTgt spid="14"/>
                                        </p:tgtEl>
                                        <p:attrNameLst>
                                          <p:attrName>style.visibility</p:attrName>
                                        </p:attrNameLst>
                                      </p:cBhvr>
                                      <p:to>
                                        <p:strVal val="visible"/>
                                      </p:to>
                                    </p:set>
                                    <p:anim calcmode="lin" valueType="num">
                                      <p:cBhvr>
                                        <p:cTn id="28" dur="500" fill="hold"/>
                                        <p:tgtEl>
                                          <p:spTgt spid="14"/>
                                        </p:tgtEl>
                                        <p:attrNameLst>
                                          <p:attrName>ppt_w</p:attrName>
                                        </p:attrNameLst>
                                      </p:cBhvr>
                                      <p:tavLst>
                                        <p:tav tm="0">
                                          <p:val>
                                            <p:fltVal val="0"/>
                                          </p:val>
                                        </p:tav>
                                        <p:tav tm="100000">
                                          <p:val>
                                            <p:strVal val="#ppt_w"/>
                                          </p:val>
                                        </p:tav>
                                      </p:tavLst>
                                    </p:anim>
                                    <p:anim calcmode="lin" valueType="num">
                                      <p:cBhvr>
                                        <p:cTn id="29" dur="500" fill="hold"/>
                                        <p:tgtEl>
                                          <p:spTgt spid="14"/>
                                        </p:tgtEl>
                                        <p:attrNameLst>
                                          <p:attrName>ppt_h</p:attrName>
                                        </p:attrNameLst>
                                      </p:cBhvr>
                                      <p:tavLst>
                                        <p:tav tm="0">
                                          <p:val>
                                            <p:fltVal val="0"/>
                                          </p:val>
                                        </p:tav>
                                        <p:tav tm="100000">
                                          <p:val>
                                            <p:strVal val="#ppt_h"/>
                                          </p:val>
                                        </p:tav>
                                      </p:tavLst>
                                    </p:anim>
                                    <p:animEffect transition="in" filter="fade">
                                      <p:cBhvr>
                                        <p:cTn id="30" dur="500"/>
                                        <p:tgtEl>
                                          <p:spTgt spid="14"/>
                                        </p:tgtEl>
                                      </p:cBhvr>
                                    </p:animEffect>
                                  </p:childTnLst>
                                </p:cTn>
                              </p:par>
                            </p:childTnLst>
                          </p:cTn>
                        </p:par>
                      </p:childTnLst>
                    </p:cTn>
                  </p:par>
                  <p:par>
                    <p:cTn id="31" fill="hold">
                      <p:stCondLst>
                        <p:cond delay="indefinite"/>
                      </p:stCondLst>
                      <p:childTnLst>
                        <p:par>
                          <p:cTn id="32" fill="hold">
                            <p:stCondLst>
                              <p:cond delay="0"/>
                            </p:stCondLst>
                            <p:childTnLst>
                              <p:par>
                                <p:cTn id="33" presetID="26" presetClass="entr" presetSubtype="0" fill="hold" nodeType="clickEffect">
                                  <p:stCondLst>
                                    <p:cond delay="0"/>
                                  </p:stCondLst>
                                  <p:childTnLst>
                                    <p:set>
                                      <p:cBhvr>
                                        <p:cTn id="34" dur="1" fill="hold">
                                          <p:stCondLst>
                                            <p:cond delay="0"/>
                                          </p:stCondLst>
                                        </p:cTn>
                                        <p:tgtEl>
                                          <p:spTgt spid="3"/>
                                        </p:tgtEl>
                                        <p:attrNameLst>
                                          <p:attrName>style.visibility</p:attrName>
                                        </p:attrNameLst>
                                      </p:cBhvr>
                                      <p:to>
                                        <p:strVal val="visible"/>
                                      </p:to>
                                    </p:set>
                                    <p:animEffect transition="in" filter="wipe(down)">
                                      <p:cBhvr>
                                        <p:cTn id="35" dur="580">
                                          <p:stCondLst>
                                            <p:cond delay="0"/>
                                          </p:stCondLst>
                                        </p:cTn>
                                        <p:tgtEl>
                                          <p:spTgt spid="3"/>
                                        </p:tgtEl>
                                      </p:cBhvr>
                                    </p:animEffect>
                                    <p:anim calcmode="lin" valueType="num">
                                      <p:cBhvr>
                                        <p:cTn id="36"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37" dur="664"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38" dur="664" tmFilter="0, 0; 0.125,0.2665; 0.25,0.4; 0.375,0.465; 0.5,0.5;  0.625,0.535; 0.75,0.6; 0.875,0.7335; 1,1">
                                          <p:stCondLst>
                                            <p:cond delay="664"/>
                                          </p:stCondLst>
                                        </p:cTn>
                                        <p:tgtEl>
                                          <p:spTgt spid="3"/>
                                        </p:tgtEl>
                                        <p:attrNameLst>
                                          <p:attrName>ppt_y</p:attrName>
                                        </p:attrNameLst>
                                      </p:cBhvr>
                                      <p:tavLst>
                                        <p:tav tm="0" fmla="#ppt_y-sin(pi*$)/9">
                                          <p:val>
                                            <p:fltVal val="0"/>
                                          </p:val>
                                        </p:tav>
                                        <p:tav tm="100000">
                                          <p:val>
                                            <p:fltVal val="1"/>
                                          </p:val>
                                        </p:tav>
                                      </p:tavLst>
                                    </p:anim>
                                    <p:anim calcmode="lin" valueType="num">
                                      <p:cBhvr>
                                        <p:cTn id="39" dur="332" tmFilter="0, 0; 0.125,0.2665; 0.25,0.4; 0.375,0.465; 0.5,0.5;  0.625,0.535; 0.75,0.6; 0.875,0.7335; 1,1">
                                          <p:stCondLst>
                                            <p:cond delay="1324"/>
                                          </p:stCondLst>
                                        </p:cTn>
                                        <p:tgtEl>
                                          <p:spTgt spid="3"/>
                                        </p:tgtEl>
                                        <p:attrNameLst>
                                          <p:attrName>ppt_y</p:attrName>
                                        </p:attrNameLst>
                                      </p:cBhvr>
                                      <p:tavLst>
                                        <p:tav tm="0" fmla="#ppt_y-sin(pi*$)/27">
                                          <p:val>
                                            <p:fltVal val="0"/>
                                          </p:val>
                                        </p:tav>
                                        <p:tav tm="100000">
                                          <p:val>
                                            <p:fltVal val="1"/>
                                          </p:val>
                                        </p:tav>
                                      </p:tavLst>
                                    </p:anim>
                                    <p:anim calcmode="lin" valueType="num">
                                      <p:cBhvr>
                                        <p:cTn id="40" dur="164" tmFilter="0, 0; 0.125,0.2665; 0.25,0.4; 0.375,0.465; 0.5,0.5;  0.625,0.535; 0.75,0.6; 0.875,0.7335; 1,1">
                                          <p:stCondLst>
                                            <p:cond delay="1656"/>
                                          </p:stCondLst>
                                        </p:cTn>
                                        <p:tgtEl>
                                          <p:spTgt spid="3"/>
                                        </p:tgtEl>
                                        <p:attrNameLst>
                                          <p:attrName>ppt_y</p:attrName>
                                        </p:attrNameLst>
                                      </p:cBhvr>
                                      <p:tavLst>
                                        <p:tav tm="0" fmla="#ppt_y-sin(pi*$)/81">
                                          <p:val>
                                            <p:fltVal val="0"/>
                                          </p:val>
                                        </p:tav>
                                        <p:tav tm="100000">
                                          <p:val>
                                            <p:fltVal val="1"/>
                                          </p:val>
                                        </p:tav>
                                      </p:tavLst>
                                    </p:anim>
                                    <p:animScale>
                                      <p:cBhvr>
                                        <p:cTn id="41" dur="26">
                                          <p:stCondLst>
                                            <p:cond delay="650"/>
                                          </p:stCondLst>
                                        </p:cTn>
                                        <p:tgtEl>
                                          <p:spTgt spid="3"/>
                                        </p:tgtEl>
                                      </p:cBhvr>
                                      <p:to x="100000" y="60000"/>
                                    </p:animScale>
                                    <p:animScale>
                                      <p:cBhvr>
                                        <p:cTn id="42" dur="166" decel="50000">
                                          <p:stCondLst>
                                            <p:cond delay="676"/>
                                          </p:stCondLst>
                                        </p:cTn>
                                        <p:tgtEl>
                                          <p:spTgt spid="3"/>
                                        </p:tgtEl>
                                      </p:cBhvr>
                                      <p:to x="100000" y="100000"/>
                                    </p:animScale>
                                    <p:animScale>
                                      <p:cBhvr>
                                        <p:cTn id="43" dur="26">
                                          <p:stCondLst>
                                            <p:cond delay="1312"/>
                                          </p:stCondLst>
                                        </p:cTn>
                                        <p:tgtEl>
                                          <p:spTgt spid="3"/>
                                        </p:tgtEl>
                                      </p:cBhvr>
                                      <p:to x="100000" y="80000"/>
                                    </p:animScale>
                                    <p:animScale>
                                      <p:cBhvr>
                                        <p:cTn id="44" dur="166" decel="50000">
                                          <p:stCondLst>
                                            <p:cond delay="1338"/>
                                          </p:stCondLst>
                                        </p:cTn>
                                        <p:tgtEl>
                                          <p:spTgt spid="3"/>
                                        </p:tgtEl>
                                      </p:cBhvr>
                                      <p:to x="100000" y="100000"/>
                                    </p:animScale>
                                    <p:animScale>
                                      <p:cBhvr>
                                        <p:cTn id="45" dur="26">
                                          <p:stCondLst>
                                            <p:cond delay="1642"/>
                                          </p:stCondLst>
                                        </p:cTn>
                                        <p:tgtEl>
                                          <p:spTgt spid="3"/>
                                        </p:tgtEl>
                                      </p:cBhvr>
                                      <p:to x="100000" y="90000"/>
                                    </p:animScale>
                                    <p:animScale>
                                      <p:cBhvr>
                                        <p:cTn id="46" dur="166" decel="50000">
                                          <p:stCondLst>
                                            <p:cond delay="1668"/>
                                          </p:stCondLst>
                                        </p:cTn>
                                        <p:tgtEl>
                                          <p:spTgt spid="3"/>
                                        </p:tgtEl>
                                      </p:cBhvr>
                                      <p:to x="100000" y="100000"/>
                                    </p:animScale>
                                    <p:animScale>
                                      <p:cBhvr>
                                        <p:cTn id="47" dur="26">
                                          <p:stCondLst>
                                            <p:cond delay="1808"/>
                                          </p:stCondLst>
                                        </p:cTn>
                                        <p:tgtEl>
                                          <p:spTgt spid="3"/>
                                        </p:tgtEl>
                                      </p:cBhvr>
                                      <p:to x="100000" y="95000"/>
                                    </p:animScale>
                                    <p:animScale>
                                      <p:cBhvr>
                                        <p:cTn id="48" dur="166" decel="50000">
                                          <p:stCondLst>
                                            <p:cond delay="1834"/>
                                          </p:stCondLst>
                                        </p:cTn>
                                        <p:tgtEl>
                                          <p:spTgt spid="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8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40C4562E475417458E009C7FB00746E1" ma:contentTypeVersion="19" ma:contentTypeDescription="Crée un document." ma:contentTypeScope="" ma:versionID="171e326dc8fb7034209bbc0bdec735a4">
  <xsd:schema xmlns:xsd="http://www.w3.org/2001/XMLSchema" xmlns:xs="http://www.w3.org/2001/XMLSchema" xmlns:p="http://schemas.microsoft.com/office/2006/metadata/properties" xmlns:ns2="ed0bfb82-21ae-4e2f-be57-d28e199b574e" xmlns:ns3="34e9ffc5-7a6e-40ff-9943-c4fff0ac00f8" targetNamespace="http://schemas.microsoft.com/office/2006/metadata/properties" ma:root="true" ma:fieldsID="2a61eda73394a7b8318ba748d4d80752" ns2:_="" ns3:_="">
    <xsd:import namespace="ed0bfb82-21ae-4e2f-be57-d28e199b574e"/>
    <xsd:import namespace="34e9ffc5-7a6e-40ff-9943-c4fff0ac00f8"/>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2:MediaServiceDateTaken" minOccurs="0"/>
                <xsd:element ref="ns3:SharedWithUsers" minOccurs="0"/>
                <xsd:element ref="ns3:SharedWithDetails" minOccurs="0"/>
                <xsd:element ref="ns2:MediaServiceLocation" minOccurs="0"/>
                <xsd:element ref="ns2:MediaServiceGenerationTime" minOccurs="0"/>
                <xsd:element ref="ns2:MediaServiceEventHashCode" minOccurs="0"/>
                <xsd:element ref="ns2:MediaServiceAutoKeyPoints" minOccurs="0"/>
                <xsd:element ref="ns2:MediaServiceKeyPoints"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d0bfb82-21ae-4e2f-be57-d28e199b574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Balises d’images" ma:readOnly="false" ma:fieldId="{5cf76f15-5ced-4ddc-b409-7134ff3c332f}" ma:taxonomyMulti="true" ma:sspId="d22a70dd-fe27-4e98-96a5-1846364899b6"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element name="MediaServiceBillingMetadata" ma:index="26"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34e9ffc5-7a6e-40ff-9943-c4fff0ac00f8" elementFormDefault="qualified">
    <xsd:import namespace="http://schemas.microsoft.com/office/2006/documentManagement/types"/>
    <xsd:import namespace="http://schemas.microsoft.com/office/infopath/2007/PartnerControls"/>
    <xsd:element name="SharedWithUsers" ma:index="13" nillable="true" ma:displayName="Partagé avec"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Partagé avec détails" ma:internalName="SharedWithDetails" ma:readOnly="true">
      <xsd:simpleType>
        <xsd:restriction base="dms:Note">
          <xsd:maxLength value="255"/>
        </xsd:restriction>
      </xsd:simpleType>
    </xsd:element>
    <xsd:element name="TaxCatchAll" ma:index="23" nillable="true" ma:displayName="Taxonomy Catch All Column" ma:hidden="true" ma:list="{9520454c-615d-4297-8f87-6a3dfe40b65f}" ma:internalName="TaxCatchAll" ma:showField="CatchAllData" ma:web="34e9ffc5-7a6e-40ff-9943-c4fff0ac00f8">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ed0bfb82-21ae-4e2f-be57-d28e199b574e">
      <Terms xmlns="http://schemas.microsoft.com/office/infopath/2007/PartnerControls"/>
    </lcf76f155ced4ddcb4097134ff3c332f>
    <TaxCatchAll xmlns="34e9ffc5-7a6e-40ff-9943-c4fff0ac00f8" xsi:nil="true"/>
  </documentManagement>
</p:properties>
</file>

<file path=customXml/itemProps1.xml><?xml version="1.0" encoding="utf-8"?>
<ds:datastoreItem xmlns:ds="http://schemas.openxmlformats.org/officeDocument/2006/customXml" ds:itemID="{BB91F9C3-887A-4EED-9213-1C98A58FD13F}"/>
</file>

<file path=customXml/itemProps2.xml><?xml version="1.0" encoding="utf-8"?>
<ds:datastoreItem xmlns:ds="http://schemas.openxmlformats.org/officeDocument/2006/customXml" ds:itemID="{6169E4C6-6251-4E04-956C-3982FC170F8F}"/>
</file>

<file path=customXml/itemProps3.xml><?xml version="1.0" encoding="utf-8"?>
<ds:datastoreItem xmlns:ds="http://schemas.openxmlformats.org/officeDocument/2006/customXml" ds:itemID="{81284921-CD63-4C31-86BE-9D85274610F6}"/>
</file>

<file path=docProps/app.xml><?xml version="1.0" encoding="utf-8"?>
<Properties xmlns="http://schemas.openxmlformats.org/officeDocument/2006/extended-properties" xmlns:vt="http://schemas.openxmlformats.org/officeDocument/2006/docPropsVTypes">
  <TotalTime>6936</TotalTime>
  <Words>1572</Words>
  <Application>Microsoft Office PowerPoint</Application>
  <PresentationFormat>On-screen Show (16:9)</PresentationFormat>
  <Paragraphs>199</Paragraphs>
  <Slides>42</Slides>
  <Notes>4</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42</vt:i4>
      </vt:variant>
    </vt:vector>
  </HeadingPairs>
  <TitlesOfParts>
    <vt:vector size="49" baseType="lpstr">
      <vt:lpstr>Arial</vt:lpstr>
      <vt:lpstr>Arial Narrow</vt:lpstr>
      <vt:lpstr>Barthowheel</vt:lpstr>
      <vt:lpstr>Calibri</vt:lpstr>
      <vt:lpstr>Wingdings</vt:lpstr>
      <vt:lpstr>Office Theme</vt:lpstr>
      <vt:lpstr>8_Office Theme</vt:lpstr>
      <vt:lpstr>PowerPoint Presentation</vt:lpstr>
      <vt:lpstr>Déclaration de conflits d’intérêt réels ou potentiels  Nom du conférencier: Olivier Bernard</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Loi de Brandolini</vt:lpstr>
      <vt:lpstr>Mais tsé… les gens sont naïfs, non?!</vt:lpstr>
      <vt:lpstr>PowerPoint Presentation</vt:lpstr>
      <vt:lpstr>PowerPoint Presentation</vt:lpstr>
      <vt:lpstr>LE CAS DES LIVRES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Écrits par des scientifiques, mais…</vt:lpstr>
      <vt:lpstr>PowerPoint Presentation</vt:lpstr>
      <vt:lpstr>Faut-il prévenir, ou retirer ces livres?</vt:lpstr>
      <vt:lpstr>PowerPoint Presentation</vt:lpstr>
      <vt:lpstr>PowerPoint Presentation</vt:lpstr>
      <vt:lpstr>PowerPoint Presentation</vt:lpstr>
      <vt:lpstr>PowerPoint Presentation</vt:lpstr>
      <vt:lpstr>Quelques trucs</vt:lpstr>
      <vt:lpstr>PowerPoint Presentation</vt:lpstr>
      <vt:lpstr>Quelques trucs</vt:lpstr>
      <vt:lpstr>PowerPoint Presentation</vt:lpstr>
      <vt:lpstr>Quelques trucs</vt:lpstr>
      <vt:lpstr>PowerPoint Presentation</vt:lpstr>
      <vt:lpstr>Quelques trucs</vt:lpstr>
      <vt:lpstr>PowerPoint Presentation</vt:lpstr>
      <vt:lpstr>Quelques trucs</vt:lpstr>
      <vt:lpstr>PowerPoint Presentation</vt:lpstr>
      <vt:lpstr>Quelques trucs</vt:lpstr>
      <vt:lpstr>PowerPoint Presentation</vt:lpstr>
      <vt:lpstr>Suggestions de lecture et d’écoute</vt:lpstr>
      <vt:lpstr>MERCI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Perdre du poids avec une pilule</dc:title>
  <dc:creator>Olivier Bernard</dc:creator>
  <cp:lastModifiedBy>Olivier Bernard</cp:lastModifiedBy>
  <cp:revision>1719</cp:revision>
  <dcterms:modified xsi:type="dcterms:W3CDTF">2025-04-18T13:05:37Z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0x01010040C4562E475417458E009C7FB00746E1</vt:lpwstr>
  </property>
</Properties>
</file>