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Masters/slideMaster1.xml" ContentType="application/vnd.openxmlformats-officedocument.presentationml.slideMaster+xml"/>
  <Override PartName="/ppt/slideLayouts/slideLayout8.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17"/>
  </p:notesMasterIdLst>
  <p:sldIdLst>
    <p:sldId id="256" r:id="rId2"/>
    <p:sldId id="257" r:id="rId3"/>
    <p:sldId id="259" r:id="rId4"/>
    <p:sldId id="260" r:id="rId5"/>
    <p:sldId id="266" r:id="rId6"/>
    <p:sldId id="267" r:id="rId7"/>
    <p:sldId id="268" r:id="rId8"/>
    <p:sldId id="269" r:id="rId9"/>
    <p:sldId id="262" r:id="rId10"/>
    <p:sldId id="261" r:id="rId11"/>
    <p:sldId id="263" r:id="rId12"/>
    <p:sldId id="264" r:id="rId13"/>
    <p:sldId id="270" r:id="rId14"/>
    <p:sldId id="271" r:id="rId15"/>
    <p:sldId id="272"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7E79"/>
    <a:srgbClr val="FF2F92"/>
    <a:srgbClr val="FF9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94"/>
  </p:normalViewPr>
  <p:slideViewPr>
    <p:cSldViewPr snapToGrid="0">
      <p:cViewPr varScale="1">
        <p:scale>
          <a:sx n="73" d="100"/>
          <a:sy n="73" d="100"/>
        </p:scale>
        <p:origin x="380"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5EC643-CDB7-224A-8894-E54480EF3747}" type="datetimeFigureOut">
              <a:rPr lang="fr-FR" smtClean="0"/>
              <a:t>24/04/2025</a:t>
            </a:fld>
            <a:endParaRPr lang="fr-FR"/>
          </a:p>
        </p:txBody>
      </p:sp>
      <p:sp>
        <p:nvSpPr>
          <p:cNvPr id="4" name="Espace réservé de l'image de diapositiv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fr-F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E86B2CE-6510-7B44-8FC6-EA77E78560F8}" type="slidenum">
              <a:rPr lang="fr-FR" smtClean="0"/>
              <a:t>‹N°›</a:t>
            </a:fld>
            <a:endParaRPr lang="fr-FR"/>
          </a:p>
        </p:txBody>
      </p:sp>
    </p:spTree>
    <p:extLst>
      <p:ext uri="{BB962C8B-B14F-4D97-AF65-F5344CB8AC3E}">
        <p14:creationId xmlns:p14="http://schemas.microsoft.com/office/powerpoint/2010/main" val="1317490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fr-CA"/>
              <a:t>Modifier le style du titre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CA"/>
              <a:t>Modifier le style des sous-titres du masque</a:t>
            </a:r>
            <a:endParaRPr lang="en-US" dirty="0"/>
          </a:p>
        </p:txBody>
      </p:sp>
      <p:sp>
        <p:nvSpPr>
          <p:cNvPr id="4" name="Date Placeholder 3"/>
          <p:cNvSpPr>
            <a:spLocks noGrp="1"/>
          </p:cNvSpPr>
          <p:nvPr>
            <p:ph type="dt" sz="half" idx="10"/>
          </p:nvPr>
        </p:nvSpPr>
        <p:spPr/>
        <p:txBody>
          <a:bodyPr/>
          <a:lstStyle/>
          <a:p>
            <a:fld id="{74201337-B217-654D-B080-AEDA012D2F87}" type="datetimeFigureOut">
              <a:rPr lang="fr-FR" smtClean="0"/>
              <a:t>24/04/2025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AECCADA8-B3E5-CA44-A304-99B7B43CE95D}" type="slidenum">
              <a:rPr lang="fr-FR" smtClean="0"/>
              <a:t>‹N°›</a:t>
            </a:fld>
            <a:endParaRPr lang="fr-FR"/>
          </a:p>
        </p:txBody>
      </p:sp>
    </p:spTree>
    <p:extLst>
      <p:ext uri="{BB962C8B-B14F-4D97-AF65-F5344CB8AC3E}">
        <p14:creationId xmlns:p14="http://schemas.microsoft.com/office/powerpoint/2010/main" val="14808240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a:t>Modifier le style du titre</a:t>
            </a:r>
            <a:endParaRPr lang="en-US" dirty="0"/>
          </a:p>
        </p:txBody>
      </p:sp>
      <p:sp>
        <p:nvSpPr>
          <p:cNvPr id="3" name="Vertical Text Placeholder 2"/>
          <p:cNvSpPr>
            <a:spLocks noGrp="1"/>
          </p:cNvSpPr>
          <p:nvPr>
            <p:ph type="body" orient="vert" idx="1"/>
          </p:nvPr>
        </p:nvSpPr>
        <p:spPr/>
        <p:txBody>
          <a:bodyPr vert="eaVert"/>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US" dirty="0"/>
          </a:p>
        </p:txBody>
      </p:sp>
      <p:sp>
        <p:nvSpPr>
          <p:cNvPr id="4" name="Date Placeholder 3"/>
          <p:cNvSpPr>
            <a:spLocks noGrp="1"/>
          </p:cNvSpPr>
          <p:nvPr>
            <p:ph type="dt" sz="half" idx="10"/>
          </p:nvPr>
        </p:nvSpPr>
        <p:spPr/>
        <p:txBody>
          <a:bodyPr/>
          <a:lstStyle/>
          <a:p>
            <a:fld id="{74201337-B217-654D-B080-AEDA012D2F87}" type="datetimeFigureOut">
              <a:rPr lang="fr-FR" smtClean="0"/>
              <a:t>24/04/2025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AECCADA8-B3E5-CA44-A304-99B7B43CE95D}" type="slidenum">
              <a:rPr lang="fr-FR" smtClean="0"/>
              <a:t>‹N°›</a:t>
            </a:fld>
            <a:endParaRPr lang="fr-FR"/>
          </a:p>
        </p:txBody>
      </p:sp>
    </p:spTree>
    <p:extLst>
      <p:ext uri="{BB962C8B-B14F-4D97-AF65-F5344CB8AC3E}">
        <p14:creationId xmlns:p14="http://schemas.microsoft.com/office/powerpoint/2010/main" val="766537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fr-CA"/>
              <a:t>Modifier le style du titre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US" dirty="0"/>
          </a:p>
        </p:txBody>
      </p:sp>
      <p:sp>
        <p:nvSpPr>
          <p:cNvPr id="4" name="Date Placeholder 3"/>
          <p:cNvSpPr>
            <a:spLocks noGrp="1"/>
          </p:cNvSpPr>
          <p:nvPr>
            <p:ph type="dt" sz="half" idx="10"/>
          </p:nvPr>
        </p:nvSpPr>
        <p:spPr/>
        <p:txBody>
          <a:bodyPr/>
          <a:lstStyle/>
          <a:p>
            <a:fld id="{74201337-B217-654D-B080-AEDA012D2F87}" type="datetimeFigureOut">
              <a:rPr lang="fr-FR" smtClean="0"/>
              <a:t>24/04/2025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AECCADA8-B3E5-CA44-A304-99B7B43CE95D}" type="slidenum">
              <a:rPr lang="fr-FR" smtClean="0"/>
              <a:t>‹N°›</a:t>
            </a:fld>
            <a:endParaRPr lang="fr-FR"/>
          </a:p>
        </p:txBody>
      </p:sp>
    </p:spTree>
    <p:extLst>
      <p:ext uri="{BB962C8B-B14F-4D97-AF65-F5344CB8AC3E}">
        <p14:creationId xmlns:p14="http://schemas.microsoft.com/office/powerpoint/2010/main" val="24617863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a:t>Modifier le style du titre</a:t>
            </a:r>
            <a:endParaRPr lang="en-US" dirty="0"/>
          </a:p>
        </p:txBody>
      </p:sp>
      <p:sp>
        <p:nvSpPr>
          <p:cNvPr id="3" name="Content Placeholder 2"/>
          <p:cNvSpPr>
            <a:spLocks noGrp="1"/>
          </p:cNvSpPr>
          <p:nvPr>
            <p:ph idx="1"/>
          </p:nvPr>
        </p:nvSpPr>
        <p:spPr/>
        <p:txBody>
          <a:bodyPr/>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US" dirty="0"/>
          </a:p>
        </p:txBody>
      </p:sp>
      <p:sp>
        <p:nvSpPr>
          <p:cNvPr id="4" name="Date Placeholder 3"/>
          <p:cNvSpPr>
            <a:spLocks noGrp="1"/>
          </p:cNvSpPr>
          <p:nvPr>
            <p:ph type="dt" sz="half" idx="10"/>
          </p:nvPr>
        </p:nvSpPr>
        <p:spPr/>
        <p:txBody>
          <a:bodyPr/>
          <a:lstStyle/>
          <a:p>
            <a:fld id="{74201337-B217-654D-B080-AEDA012D2F87}" type="datetimeFigureOut">
              <a:rPr lang="fr-FR" smtClean="0"/>
              <a:t>24/04/2025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AECCADA8-B3E5-CA44-A304-99B7B43CE95D}" type="slidenum">
              <a:rPr lang="fr-FR" smtClean="0"/>
              <a:t>‹N°›</a:t>
            </a:fld>
            <a:endParaRPr lang="fr-FR"/>
          </a:p>
        </p:txBody>
      </p:sp>
    </p:spTree>
    <p:extLst>
      <p:ext uri="{BB962C8B-B14F-4D97-AF65-F5344CB8AC3E}">
        <p14:creationId xmlns:p14="http://schemas.microsoft.com/office/powerpoint/2010/main" val="28468057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fr-CA"/>
              <a:t>Modifier le style du titre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r-CA"/>
              <a:t>Cliquez pour modifier les styles du texte du masque</a:t>
            </a:r>
          </a:p>
        </p:txBody>
      </p:sp>
      <p:sp>
        <p:nvSpPr>
          <p:cNvPr id="4" name="Date Placeholder 3"/>
          <p:cNvSpPr>
            <a:spLocks noGrp="1"/>
          </p:cNvSpPr>
          <p:nvPr>
            <p:ph type="dt" sz="half" idx="10"/>
          </p:nvPr>
        </p:nvSpPr>
        <p:spPr/>
        <p:txBody>
          <a:bodyPr/>
          <a:lstStyle/>
          <a:p>
            <a:fld id="{74201337-B217-654D-B080-AEDA012D2F87}" type="datetimeFigureOut">
              <a:rPr lang="fr-FR" smtClean="0"/>
              <a:t>24/04/2025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AECCADA8-B3E5-CA44-A304-99B7B43CE95D}" type="slidenum">
              <a:rPr lang="fr-FR" smtClean="0"/>
              <a:t>‹N°›</a:t>
            </a:fld>
            <a:endParaRPr lang="fr-FR"/>
          </a:p>
        </p:txBody>
      </p:sp>
    </p:spTree>
    <p:extLst>
      <p:ext uri="{BB962C8B-B14F-4D97-AF65-F5344CB8AC3E}">
        <p14:creationId xmlns:p14="http://schemas.microsoft.com/office/powerpoint/2010/main" val="4288386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a:t>Modifier le style du titre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US" dirty="0"/>
          </a:p>
        </p:txBody>
      </p:sp>
      <p:sp>
        <p:nvSpPr>
          <p:cNvPr id="5" name="Date Placeholder 4"/>
          <p:cNvSpPr>
            <a:spLocks noGrp="1"/>
          </p:cNvSpPr>
          <p:nvPr>
            <p:ph type="dt" sz="half" idx="10"/>
          </p:nvPr>
        </p:nvSpPr>
        <p:spPr/>
        <p:txBody>
          <a:bodyPr/>
          <a:lstStyle/>
          <a:p>
            <a:fld id="{74201337-B217-654D-B080-AEDA012D2F87}" type="datetimeFigureOut">
              <a:rPr lang="fr-FR" smtClean="0"/>
              <a:t>24/04/2025</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AECCADA8-B3E5-CA44-A304-99B7B43CE95D}" type="slidenum">
              <a:rPr lang="fr-FR" smtClean="0"/>
              <a:t>‹N°›</a:t>
            </a:fld>
            <a:endParaRPr lang="fr-FR"/>
          </a:p>
        </p:txBody>
      </p:sp>
    </p:spTree>
    <p:extLst>
      <p:ext uri="{BB962C8B-B14F-4D97-AF65-F5344CB8AC3E}">
        <p14:creationId xmlns:p14="http://schemas.microsoft.com/office/powerpoint/2010/main" val="13514700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fr-CA"/>
              <a:t>Modifier le style du titre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A"/>
              <a:t>Cliquez pour modifier les styles du texte du masque</a:t>
            </a:r>
          </a:p>
        </p:txBody>
      </p:sp>
      <p:sp>
        <p:nvSpPr>
          <p:cNvPr id="4" name="Content Placeholder 3"/>
          <p:cNvSpPr>
            <a:spLocks noGrp="1"/>
          </p:cNvSpPr>
          <p:nvPr>
            <p:ph sz="half" idx="2"/>
          </p:nvPr>
        </p:nvSpPr>
        <p:spPr>
          <a:xfrm>
            <a:off x="839788" y="2505075"/>
            <a:ext cx="5157787" cy="3684588"/>
          </a:xfrm>
        </p:spPr>
        <p:txBody>
          <a:bodyPr/>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A"/>
              <a:t>Cliquez pour modifier les styles du texte du masque</a:t>
            </a:r>
          </a:p>
        </p:txBody>
      </p:sp>
      <p:sp>
        <p:nvSpPr>
          <p:cNvPr id="6" name="Content Placeholder 5"/>
          <p:cNvSpPr>
            <a:spLocks noGrp="1"/>
          </p:cNvSpPr>
          <p:nvPr>
            <p:ph sz="quarter" idx="4"/>
          </p:nvPr>
        </p:nvSpPr>
        <p:spPr>
          <a:xfrm>
            <a:off x="6172200" y="2505075"/>
            <a:ext cx="5183188" cy="3684588"/>
          </a:xfrm>
        </p:spPr>
        <p:txBody>
          <a:bodyPr/>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US" dirty="0"/>
          </a:p>
        </p:txBody>
      </p:sp>
      <p:sp>
        <p:nvSpPr>
          <p:cNvPr id="7" name="Date Placeholder 6"/>
          <p:cNvSpPr>
            <a:spLocks noGrp="1"/>
          </p:cNvSpPr>
          <p:nvPr>
            <p:ph type="dt" sz="half" idx="10"/>
          </p:nvPr>
        </p:nvSpPr>
        <p:spPr/>
        <p:txBody>
          <a:bodyPr/>
          <a:lstStyle/>
          <a:p>
            <a:fld id="{74201337-B217-654D-B080-AEDA012D2F87}" type="datetimeFigureOut">
              <a:rPr lang="fr-FR" smtClean="0"/>
              <a:t>24/04/2025</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AECCADA8-B3E5-CA44-A304-99B7B43CE95D}" type="slidenum">
              <a:rPr lang="fr-FR" smtClean="0"/>
              <a:t>‹N°›</a:t>
            </a:fld>
            <a:endParaRPr lang="fr-FR"/>
          </a:p>
        </p:txBody>
      </p:sp>
    </p:spTree>
    <p:extLst>
      <p:ext uri="{BB962C8B-B14F-4D97-AF65-F5344CB8AC3E}">
        <p14:creationId xmlns:p14="http://schemas.microsoft.com/office/powerpoint/2010/main" val="745218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a:t>Modifier le style du titre</a:t>
            </a:r>
            <a:endParaRPr lang="en-US" dirty="0"/>
          </a:p>
        </p:txBody>
      </p:sp>
      <p:sp>
        <p:nvSpPr>
          <p:cNvPr id="3" name="Date Placeholder 2"/>
          <p:cNvSpPr>
            <a:spLocks noGrp="1"/>
          </p:cNvSpPr>
          <p:nvPr>
            <p:ph type="dt" sz="half" idx="10"/>
          </p:nvPr>
        </p:nvSpPr>
        <p:spPr/>
        <p:txBody>
          <a:bodyPr/>
          <a:lstStyle/>
          <a:p>
            <a:fld id="{74201337-B217-654D-B080-AEDA012D2F87}" type="datetimeFigureOut">
              <a:rPr lang="fr-FR" smtClean="0"/>
              <a:t>24/04/2025</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AECCADA8-B3E5-CA44-A304-99B7B43CE95D}" type="slidenum">
              <a:rPr lang="fr-FR" smtClean="0"/>
              <a:t>‹N°›</a:t>
            </a:fld>
            <a:endParaRPr lang="fr-FR"/>
          </a:p>
        </p:txBody>
      </p:sp>
    </p:spTree>
    <p:extLst>
      <p:ext uri="{BB962C8B-B14F-4D97-AF65-F5344CB8AC3E}">
        <p14:creationId xmlns:p14="http://schemas.microsoft.com/office/powerpoint/2010/main" val="21039014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201337-B217-654D-B080-AEDA012D2F87}" type="datetimeFigureOut">
              <a:rPr lang="fr-FR" smtClean="0"/>
              <a:t>24/04/2025</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AECCADA8-B3E5-CA44-A304-99B7B43CE95D}" type="slidenum">
              <a:rPr lang="fr-FR" smtClean="0"/>
              <a:t>‹N°›</a:t>
            </a:fld>
            <a:endParaRPr lang="fr-FR"/>
          </a:p>
        </p:txBody>
      </p:sp>
    </p:spTree>
    <p:extLst>
      <p:ext uri="{BB962C8B-B14F-4D97-AF65-F5344CB8AC3E}">
        <p14:creationId xmlns:p14="http://schemas.microsoft.com/office/powerpoint/2010/main" val="2057921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fr-CA"/>
              <a:t>Modifier le style du titre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CA"/>
              <a:t>Cliquez pour modifier les styles du texte du masque</a:t>
            </a:r>
          </a:p>
        </p:txBody>
      </p:sp>
      <p:sp>
        <p:nvSpPr>
          <p:cNvPr id="5" name="Date Placeholder 4"/>
          <p:cNvSpPr>
            <a:spLocks noGrp="1"/>
          </p:cNvSpPr>
          <p:nvPr>
            <p:ph type="dt" sz="half" idx="10"/>
          </p:nvPr>
        </p:nvSpPr>
        <p:spPr/>
        <p:txBody>
          <a:bodyPr/>
          <a:lstStyle/>
          <a:p>
            <a:fld id="{74201337-B217-654D-B080-AEDA012D2F87}" type="datetimeFigureOut">
              <a:rPr lang="fr-FR" smtClean="0"/>
              <a:t>24/04/2025</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AECCADA8-B3E5-CA44-A304-99B7B43CE95D}" type="slidenum">
              <a:rPr lang="fr-FR" smtClean="0"/>
              <a:t>‹N°›</a:t>
            </a:fld>
            <a:endParaRPr lang="fr-FR"/>
          </a:p>
        </p:txBody>
      </p:sp>
    </p:spTree>
    <p:extLst>
      <p:ext uri="{BB962C8B-B14F-4D97-AF65-F5344CB8AC3E}">
        <p14:creationId xmlns:p14="http://schemas.microsoft.com/office/powerpoint/2010/main" val="9862157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fr-CA"/>
              <a:t>Modifier le style du titre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CA"/>
              <a:t>Cliquez sur l'icône pour ajouter une image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CA"/>
              <a:t>Cliquez pour modifier les styles du texte du masque</a:t>
            </a:r>
          </a:p>
        </p:txBody>
      </p:sp>
      <p:sp>
        <p:nvSpPr>
          <p:cNvPr id="5" name="Date Placeholder 4"/>
          <p:cNvSpPr>
            <a:spLocks noGrp="1"/>
          </p:cNvSpPr>
          <p:nvPr>
            <p:ph type="dt" sz="half" idx="10"/>
          </p:nvPr>
        </p:nvSpPr>
        <p:spPr/>
        <p:txBody>
          <a:bodyPr/>
          <a:lstStyle/>
          <a:p>
            <a:fld id="{74201337-B217-654D-B080-AEDA012D2F87}" type="datetimeFigureOut">
              <a:rPr lang="fr-FR" smtClean="0"/>
              <a:t>24/04/2025</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AECCADA8-B3E5-CA44-A304-99B7B43CE95D}" type="slidenum">
              <a:rPr lang="fr-FR" smtClean="0"/>
              <a:t>‹N°›</a:t>
            </a:fld>
            <a:endParaRPr lang="fr-FR"/>
          </a:p>
        </p:txBody>
      </p:sp>
    </p:spTree>
    <p:extLst>
      <p:ext uri="{BB962C8B-B14F-4D97-AF65-F5344CB8AC3E}">
        <p14:creationId xmlns:p14="http://schemas.microsoft.com/office/powerpoint/2010/main" val="5409848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CA"/>
              <a:t>Modifier le style du titre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CA"/>
              <a:t>Cliquez pour modifier les styles du texte du masque</a:t>
            </a:r>
          </a:p>
          <a:p>
            <a:pPr lvl="1"/>
            <a:r>
              <a:rPr lang="fr-CA"/>
              <a:t>Deuxième niveau</a:t>
            </a:r>
          </a:p>
          <a:p>
            <a:pPr lvl="2"/>
            <a:r>
              <a:rPr lang="fr-CA"/>
              <a:t>Troisième niveau</a:t>
            </a:r>
          </a:p>
          <a:p>
            <a:pPr lvl="3"/>
            <a:r>
              <a:rPr lang="fr-CA"/>
              <a:t>Quatrième niveau</a:t>
            </a:r>
          </a:p>
          <a:p>
            <a:pPr lvl="4"/>
            <a:r>
              <a:rPr lang="fr-CA"/>
              <a:t>Cinquième niveau</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4201337-B217-654D-B080-AEDA012D2F87}" type="datetimeFigureOut">
              <a:rPr lang="fr-FR" smtClean="0"/>
              <a:t>24/04/2025</a:t>
            </a:fld>
            <a:endParaRPr lang="fr-F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fr-F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ECCADA8-B3E5-CA44-A304-99B7B43CE95D}" type="slidenum">
              <a:rPr lang="fr-FR" smtClean="0"/>
              <a:t>‹N°›</a:t>
            </a:fld>
            <a:endParaRPr lang="fr-FR"/>
          </a:p>
        </p:txBody>
      </p:sp>
    </p:spTree>
    <p:extLst>
      <p:ext uri="{BB962C8B-B14F-4D97-AF65-F5344CB8AC3E}">
        <p14:creationId xmlns:p14="http://schemas.microsoft.com/office/powerpoint/2010/main" val="282771409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7" name="Group 9">
            <a:extLst>
              <a:ext uri="{FF2B5EF4-FFF2-40B4-BE49-F238E27FC236}">
                <a16:creationId xmlns:a16="http://schemas.microsoft.com/office/drawing/2014/main" id="{03C6F4E6-30A1-4F63-C8CC-028750B5AAC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6668" cy="4570886"/>
            <a:chOff x="0" y="0"/>
            <a:chExt cx="12196668" cy="4570886"/>
          </a:xfrm>
        </p:grpSpPr>
        <p:sp>
          <p:nvSpPr>
            <p:cNvPr id="8" name="Rectangle 7">
              <a:extLst>
                <a:ext uri="{FF2B5EF4-FFF2-40B4-BE49-F238E27FC236}">
                  <a16:creationId xmlns:a16="http://schemas.microsoft.com/office/drawing/2014/main" id="{49EA7CA8-3AE6-4F5F-9932-63303CF2D4D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12196668" cy="4570632"/>
            </a:xfrm>
            <a:prstGeom prst="rect">
              <a:avLst/>
            </a:prstGeom>
            <a:gradFill>
              <a:gsLst>
                <a:gs pos="0">
                  <a:schemeClr val="accent5"/>
                </a:gs>
                <a:gs pos="100000">
                  <a:schemeClr val="accent2"/>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26E3E019-A259-1130-CC5C-3165020BC55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791"/>
              <a:ext cx="10565988" cy="4568095"/>
            </a:xfrm>
            <a:prstGeom prst="rect">
              <a:avLst/>
            </a:prstGeom>
            <a:gradFill flip="none" rotWithShape="1">
              <a:gsLst>
                <a:gs pos="3000">
                  <a:schemeClr val="accent2"/>
                </a:gs>
                <a:gs pos="40000">
                  <a:schemeClr val="accent2">
                    <a:alpha val="0"/>
                  </a:schemeClr>
                </a:gs>
              </a:gsLst>
              <a:lin ang="17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C0769F99-CCA6-5CDC-D1E1-C59A4762F1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
              <a:ext cx="12192000" cy="4549891"/>
            </a:xfrm>
            <a:prstGeom prst="rect">
              <a:avLst/>
            </a:prstGeom>
            <a:gradFill>
              <a:gsLst>
                <a:gs pos="0">
                  <a:schemeClr val="accent5">
                    <a:alpha val="76000"/>
                  </a:schemeClr>
                </a:gs>
                <a:gs pos="67000">
                  <a:schemeClr val="accent2">
                    <a:alpha val="0"/>
                  </a:scheme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13E73D3-029B-3D4E-1956-8EE7068A60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4110544" y="18215"/>
              <a:ext cx="8086124" cy="4549887"/>
            </a:xfrm>
            <a:prstGeom prst="rect">
              <a:avLst/>
            </a:prstGeom>
            <a:gradFill flip="none" rotWithShape="1">
              <a:gsLst>
                <a:gs pos="0">
                  <a:schemeClr val="accent5">
                    <a:lumMod val="50000"/>
                    <a:alpha val="36000"/>
                  </a:schemeClr>
                </a:gs>
                <a:gs pos="45000">
                  <a:schemeClr val="accent5">
                    <a:alpha val="0"/>
                  </a:schemeClr>
                </a:gs>
              </a:gsLst>
              <a:lin ang="42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grpSp>
      <p:sp>
        <p:nvSpPr>
          <p:cNvPr id="2" name="Titre 1">
            <a:extLst>
              <a:ext uri="{FF2B5EF4-FFF2-40B4-BE49-F238E27FC236}">
                <a16:creationId xmlns:a16="http://schemas.microsoft.com/office/drawing/2014/main" id="{493D79B9-42D9-E204-B9E6-ECDFA250CB81}"/>
              </a:ext>
            </a:extLst>
          </p:cNvPr>
          <p:cNvSpPr>
            <a:spLocks noGrp="1"/>
          </p:cNvSpPr>
          <p:nvPr>
            <p:ph type="ctrTitle"/>
          </p:nvPr>
        </p:nvSpPr>
        <p:spPr>
          <a:xfrm>
            <a:off x="1126348" y="1124262"/>
            <a:ext cx="8017652" cy="2690413"/>
          </a:xfrm>
        </p:spPr>
        <p:txBody>
          <a:bodyPr anchor="t">
            <a:normAutofit/>
          </a:bodyPr>
          <a:lstStyle/>
          <a:p>
            <a:pPr algn="l"/>
            <a:r>
              <a:rPr lang="fr-FR" sz="5400" dirty="0">
                <a:solidFill>
                  <a:srgbClr val="FFFFFF"/>
                </a:solidFill>
              </a:rPr>
              <a:t>Les nouveaux défis</a:t>
            </a:r>
            <a:br>
              <a:rPr lang="fr-FR" sz="5400" dirty="0">
                <a:solidFill>
                  <a:srgbClr val="FFFFFF"/>
                </a:solidFill>
              </a:rPr>
            </a:br>
            <a:r>
              <a:rPr lang="fr-FR" sz="5400" dirty="0">
                <a:solidFill>
                  <a:srgbClr val="FFFFFF"/>
                </a:solidFill>
              </a:rPr>
              <a:t>du journalisme à l’ère de l’IA</a:t>
            </a:r>
            <a:br>
              <a:rPr lang="fr-FR" sz="5400" dirty="0">
                <a:solidFill>
                  <a:srgbClr val="FFFFFF"/>
                </a:solidFill>
              </a:rPr>
            </a:br>
            <a:r>
              <a:rPr lang="fr-FR" sz="5400" dirty="0">
                <a:solidFill>
                  <a:srgbClr val="FFFFFF"/>
                </a:solidFill>
              </a:rPr>
              <a:t>et de la désinformation</a:t>
            </a:r>
          </a:p>
        </p:txBody>
      </p:sp>
      <p:sp>
        <p:nvSpPr>
          <p:cNvPr id="3" name="Sous-titre 2">
            <a:extLst>
              <a:ext uri="{FF2B5EF4-FFF2-40B4-BE49-F238E27FC236}">
                <a16:creationId xmlns:a16="http://schemas.microsoft.com/office/drawing/2014/main" id="{05108019-96A9-7CCC-FD92-728D436DCD21}"/>
              </a:ext>
            </a:extLst>
          </p:cNvPr>
          <p:cNvSpPr>
            <a:spLocks noGrp="1"/>
          </p:cNvSpPr>
          <p:nvPr>
            <p:ph type="subTitle" idx="1"/>
          </p:nvPr>
        </p:nvSpPr>
        <p:spPr>
          <a:xfrm>
            <a:off x="1126348" y="5099566"/>
            <a:ext cx="6481746" cy="1199733"/>
          </a:xfrm>
        </p:spPr>
        <p:txBody>
          <a:bodyPr anchor="ctr">
            <a:normAutofit/>
          </a:bodyPr>
          <a:lstStyle/>
          <a:p>
            <a:pPr algn="l"/>
            <a:r>
              <a:rPr lang="fr-FR" sz="1400"/>
              <a:t>Conférence dans le cadre du Rendez-vous</a:t>
            </a:r>
            <a:br>
              <a:rPr lang="fr-FR" sz="1400"/>
            </a:br>
            <a:r>
              <a:rPr lang="fr-FR" sz="1400"/>
              <a:t>des bibliothèques publiques du Québec</a:t>
            </a:r>
          </a:p>
          <a:p>
            <a:pPr algn="l"/>
            <a:r>
              <a:rPr lang="fr-FR" sz="1400"/>
              <a:t>Brian Myles, directeur</a:t>
            </a:r>
          </a:p>
          <a:p>
            <a:pPr algn="l"/>
            <a:r>
              <a:rPr lang="fr-FR" sz="1400"/>
              <a:t>8 mai 2025 </a:t>
            </a:r>
          </a:p>
        </p:txBody>
      </p:sp>
      <p:pic>
        <p:nvPicPr>
          <p:cNvPr id="5" name="Image 4">
            <a:extLst>
              <a:ext uri="{FF2B5EF4-FFF2-40B4-BE49-F238E27FC236}">
                <a16:creationId xmlns:a16="http://schemas.microsoft.com/office/drawing/2014/main" id="{A2B5FA61-FF7C-80CB-EB87-3E4866F26AF8}"/>
              </a:ext>
            </a:extLst>
          </p:cNvPr>
          <p:cNvPicPr>
            <a:picLocks noChangeAspect="1"/>
          </p:cNvPicPr>
          <p:nvPr/>
        </p:nvPicPr>
        <p:blipFill>
          <a:blip r:embed="rId2"/>
          <a:stretch>
            <a:fillRect/>
          </a:stretch>
        </p:blipFill>
        <p:spPr>
          <a:xfrm>
            <a:off x="8315325" y="5208140"/>
            <a:ext cx="3000375" cy="905567"/>
          </a:xfrm>
          <a:prstGeom prst="rect">
            <a:avLst/>
          </a:prstGeom>
        </p:spPr>
      </p:pic>
    </p:spTree>
    <p:extLst>
      <p:ext uri="{BB962C8B-B14F-4D97-AF65-F5344CB8AC3E}">
        <p14:creationId xmlns:p14="http://schemas.microsoft.com/office/powerpoint/2010/main" val="28119730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 4">
            <a:extLst>
              <a:ext uri="{FF2B5EF4-FFF2-40B4-BE49-F238E27FC236}">
                <a16:creationId xmlns:a16="http://schemas.microsoft.com/office/drawing/2014/main" id="{5447BFEB-5353-6A7F-6311-EC0FA2B529A7}"/>
              </a:ext>
            </a:extLst>
          </p:cNvPr>
          <p:cNvPicPr>
            <a:picLocks noChangeAspect="1"/>
          </p:cNvPicPr>
          <p:nvPr/>
        </p:nvPicPr>
        <p:blipFill>
          <a:blip r:embed="rId2"/>
          <a:srcRect t="21696" r="1" b="24226"/>
          <a:stretch/>
        </p:blipFill>
        <p:spPr>
          <a:xfrm>
            <a:off x="3408713" y="365124"/>
            <a:ext cx="8780238" cy="6227199"/>
          </a:xfrm>
          <a:prstGeom prst="rect">
            <a:avLst/>
          </a:prstGeom>
        </p:spPr>
      </p:pic>
      <p:sp>
        <p:nvSpPr>
          <p:cNvPr id="25" name="Rectangle 24">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re 1">
            <a:extLst>
              <a:ext uri="{FF2B5EF4-FFF2-40B4-BE49-F238E27FC236}">
                <a16:creationId xmlns:a16="http://schemas.microsoft.com/office/drawing/2014/main" id="{E7E05EE7-265A-72F5-D871-A44D2DB6DCED}"/>
              </a:ext>
            </a:extLst>
          </p:cNvPr>
          <p:cNvSpPr>
            <a:spLocks noGrp="1"/>
          </p:cNvSpPr>
          <p:nvPr>
            <p:ph type="title"/>
          </p:nvPr>
        </p:nvSpPr>
        <p:spPr>
          <a:xfrm>
            <a:off x="838199" y="365125"/>
            <a:ext cx="5772665" cy="1899912"/>
          </a:xfrm>
        </p:spPr>
        <p:txBody>
          <a:bodyPr>
            <a:noAutofit/>
          </a:bodyPr>
          <a:lstStyle/>
          <a:p>
            <a:r>
              <a:rPr lang="fr-FR" sz="5400" dirty="0"/>
              <a:t>La désinformation…</a:t>
            </a:r>
          </a:p>
        </p:txBody>
      </p:sp>
      <p:sp>
        <p:nvSpPr>
          <p:cNvPr id="3" name="Espace réservé du contenu 2">
            <a:extLst>
              <a:ext uri="{FF2B5EF4-FFF2-40B4-BE49-F238E27FC236}">
                <a16:creationId xmlns:a16="http://schemas.microsoft.com/office/drawing/2014/main" id="{6F90A828-5082-464B-59D2-27E83EE5CE52}"/>
              </a:ext>
            </a:extLst>
          </p:cNvPr>
          <p:cNvSpPr>
            <a:spLocks noGrp="1"/>
          </p:cNvSpPr>
          <p:nvPr>
            <p:ph idx="1"/>
          </p:nvPr>
        </p:nvSpPr>
        <p:spPr>
          <a:xfrm>
            <a:off x="838200" y="2434201"/>
            <a:ext cx="4808838" cy="3742762"/>
          </a:xfrm>
        </p:spPr>
        <p:txBody>
          <a:bodyPr>
            <a:normAutofit/>
          </a:bodyPr>
          <a:lstStyle/>
          <a:p>
            <a:r>
              <a:rPr lang="fr-FR" sz="2000" dirty="0"/>
              <a:t>Suppose une intention malveillante</a:t>
            </a:r>
            <a:br>
              <a:rPr lang="fr-FR" sz="2000" dirty="0"/>
            </a:br>
            <a:r>
              <a:rPr lang="fr-FR" sz="2000" dirty="0"/>
              <a:t>ou cachée. </a:t>
            </a:r>
          </a:p>
          <a:p>
            <a:r>
              <a:rPr lang="fr-FR" sz="2000" dirty="0"/>
              <a:t>Diffère de la mésinformation.</a:t>
            </a:r>
          </a:p>
          <a:p>
            <a:r>
              <a:rPr lang="fr-FR" sz="2000" dirty="0"/>
              <a:t>Précède les réseaux sociaux.</a:t>
            </a:r>
          </a:p>
          <a:p>
            <a:r>
              <a:rPr lang="fr-FR" sz="2000" dirty="0"/>
              <a:t>Fait bon ménage avec le complotisme et la remise en question des institutions. </a:t>
            </a:r>
          </a:p>
          <a:p>
            <a:r>
              <a:rPr lang="fr-FR" sz="2000" dirty="0"/>
              <a:t>Est compatible avec le modèle d’affaires des médias sociaux.</a:t>
            </a:r>
          </a:p>
        </p:txBody>
      </p:sp>
    </p:spTree>
    <p:extLst>
      <p:ext uri="{BB962C8B-B14F-4D97-AF65-F5344CB8AC3E}">
        <p14:creationId xmlns:p14="http://schemas.microsoft.com/office/powerpoint/2010/main" val="17127611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C3D8530-0520-55D2-BC3D-76A8A0840D73}"/>
              </a:ext>
            </a:extLst>
          </p:cNvPr>
          <p:cNvSpPr>
            <a:spLocks noGrp="1"/>
          </p:cNvSpPr>
          <p:nvPr>
            <p:ph type="title"/>
          </p:nvPr>
        </p:nvSpPr>
        <p:spPr>
          <a:xfrm>
            <a:off x="876692" y="741391"/>
            <a:ext cx="5479719" cy="1616203"/>
          </a:xfrm>
        </p:spPr>
        <p:txBody>
          <a:bodyPr anchor="b">
            <a:normAutofit/>
          </a:bodyPr>
          <a:lstStyle/>
          <a:p>
            <a:r>
              <a:rPr lang="fr-FR" sz="5400" dirty="0"/>
              <a:t>L’enjeu des plateformes</a:t>
            </a:r>
          </a:p>
        </p:txBody>
      </p:sp>
      <p:sp>
        <p:nvSpPr>
          <p:cNvPr id="20" name="Espace réservé du contenu 2">
            <a:extLst>
              <a:ext uri="{FF2B5EF4-FFF2-40B4-BE49-F238E27FC236}">
                <a16:creationId xmlns:a16="http://schemas.microsoft.com/office/drawing/2014/main" id="{D57A59D6-82F1-0CC6-F815-FA2CFD56C624}"/>
              </a:ext>
            </a:extLst>
          </p:cNvPr>
          <p:cNvSpPr>
            <a:spLocks noGrp="1"/>
          </p:cNvSpPr>
          <p:nvPr>
            <p:ph idx="1"/>
          </p:nvPr>
        </p:nvSpPr>
        <p:spPr>
          <a:xfrm>
            <a:off x="876692" y="2533476"/>
            <a:ext cx="5479719" cy="3447832"/>
          </a:xfrm>
        </p:spPr>
        <p:txBody>
          <a:bodyPr anchor="t">
            <a:normAutofit/>
          </a:bodyPr>
          <a:lstStyle/>
          <a:p>
            <a:r>
              <a:rPr lang="fr-FR" sz="2000" dirty="0"/>
              <a:t>Un modèle d’affaires qui mise sur l’engagement à n’importe quel prix. </a:t>
            </a:r>
          </a:p>
          <a:p>
            <a:r>
              <a:rPr lang="fr-FR" sz="2000" dirty="0"/>
              <a:t>Un historique d’autorégulation fragile et en érosion.</a:t>
            </a:r>
          </a:p>
          <a:p>
            <a:r>
              <a:rPr lang="fr-FR" sz="2000" dirty="0"/>
              <a:t>Ni compagnies de technologies, ni médias.</a:t>
            </a:r>
          </a:p>
          <a:p>
            <a:r>
              <a:rPr lang="fr-FR" sz="2000" dirty="0"/>
              <a:t>Absence d’un cadre législatif adapté à cette réalité. </a:t>
            </a:r>
          </a:p>
          <a:p>
            <a:r>
              <a:rPr lang="fr-FR" sz="2000" dirty="0"/>
              <a:t>Sous Trump 2, retour à la logique du «far web».</a:t>
            </a:r>
          </a:p>
          <a:p>
            <a:endParaRPr lang="fr-FR" sz="2000" dirty="0"/>
          </a:p>
        </p:txBody>
      </p:sp>
      <p:pic>
        <p:nvPicPr>
          <p:cNvPr id="5" name="Picture 4">
            <a:extLst>
              <a:ext uri="{FF2B5EF4-FFF2-40B4-BE49-F238E27FC236}">
                <a16:creationId xmlns:a16="http://schemas.microsoft.com/office/drawing/2014/main" id="{FC87DD13-12CC-0058-2A80-B7DFDEF0579F}"/>
              </a:ext>
            </a:extLst>
          </p:cNvPr>
          <p:cNvPicPr>
            <a:picLocks noChangeAspect="1"/>
          </p:cNvPicPr>
          <p:nvPr/>
        </p:nvPicPr>
        <p:blipFill>
          <a:blip r:embed="rId2"/>
          <a:srcRect l="4285" r="55351"/>
          <a:stretch/>
        </p:blipFill>
        <p:spPr>
          <a:xfrm>
            <a:off x="7270812" y="10"/>
            <a:ext cx="4921187" cy="6857990"/>
          </a:xfrm>
          <a:prstGeom prst="rect">
            <a:avLst/>
          </a:prstGeom>
        </p:spPr>
      </p:pic>
      <p:grpSp>
        <p:nvGrpSpPr>
          <p:cNvPr id="25" name="Group 24">
            <a:extLst>
              <a:ext uri="{FF2B5EF4-FFF2-40B4-BE49-F238E27FC236}">
                <a16:creationId xmlns:a16="http://schemas.microsoft.com/office/drawing/2014/main" id="{8CE57D37-C2D0-066B-1AE3-6F4244344F2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2068638" y="0"/>
            <a:ext cx="123362" cy="6858000"/>
            <a:chOff x="12068638" y="0"/>
            <a:chExt cx="123362" cy="6858000"/>
          </a:xfrm>
        </p:grpSpPr>
        <p:sp>
          <p:nvSpPr>
            <p:cNvPr id="26" name="Rectangle 25">
              <a:extLst>
                <a:ext uri="{FF2B5EF4-FFF2-40B4-BE49-F238E27FC236}">
                  <a16:creationId xmlns:a16="http://schemas.microsoft.com/office/drawing/2014/main" id="{A24DCA44-89CF-872A-903F-96C50780EA8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0"/>
              <a:ext cx="123362" cy="6858000"/>
            </a:xfrm>
            <a:prstGeom prst="rect">
              <a:avLst/>
            </a:prstGeom>
            <a:gradFill>
              <a:gsLst>
                <a:gs pos="0">
                  <a:schemeClr val="accent2"/>
                </a:gs>
                <a:gs pos="100000">
                  <a:schemeClr val="accent5"/>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4B0CC4F5-AC85-FFFA-7EB5-33C4FCE90A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3527553"/>
              <a:ext cx="123362" cy="3330447"/>
            </a:xfrm>
            <a:prstGeom prst="rect">
              <a:avLst/>
            </a:prstGeom>
            <a:gradFill>
              <a:gsLst>
                <a:gs pos="19000">
                  <a:schemeClr val="accent5">
                    <a:lumMod val="60000"/>
                    <a:lumOff val="40000"/>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7651087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8D1AA55E-40D5-461B-A5A8-4AE8AAB71B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BCE7472A-F435-AE00-6981-40317B6D917D}"/>
              </a:ext>
            </a:extLst>
          </p:cNvPr>
          <p:cNvSpPr>
            <a:spLocks noGrp="1"/>
          </p:cNvSpPr>
          <p:nvPr>
            <p:ph type="title"/>
          </p:nvPr>
        </p:nvSpPr>
        <p:spPr>
          <a:xfrm>
            <a:off x="803775" y="1106007"/>
            <a:ext cx="10550025" cy="1182927"/>
          </a:xfrm>
        </p:spPr>
        <p:txBody>
          <a:bodyPr anchor="b">
            <a:normAutofit/>
          </a:bodyPr>
          <a:lstStyle/>
          <a:p>
            <a:r>
              <a:rPr lang="fr-FR" sz="5400" dirty="0"/>
              <a:t>Pistes de solution  </a:t>
            </a:r>
          </a:p>
        </p:txBody>
      </p:sp>
      <p:cxnSp>
        <p:nvCxnSpPr>
          <p:cNvPr id="19" name="Straight Connector 18">
            <a:extLst>
              <a:ext uri="{FF2B5EF4-FFF2-40B4-BE49-F238E27FC236}">
                <a16:creationId xmlns:a16="http://schemas.microsoft.com/office/drawing/2014/main" id="{7EB498BD-8089-4626-91EA-4978EBEF535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878" y="806470"/>
            <a:ext cx="7903723" cy="0"/>
          </a:xfrm>
          <a:prstGeom prst="line">
            <a:avLst/>
          </a:prstGeom>
          <a:ln w="25400" cap="sq">
            <a:gradFill flip="none" rotWithShape="1">
              <a:gsLst>
                <a:gs pos="0">
                  <a:schemeClr val="accent1"/>
                </a:gs>
                <a:gs pos="100000">
                  <a:schemeClr val="accent2"/>
                </a:gs>
              </a:gsLst>
              <a:lin ang="10800000" scaled="0"/>
              <a:tileRect/>
            </a:gradFill>
            <a:bevel/>
          </a:ln>
        </p:spPr>
        <p:style>
          <a:lnRef idx="1">
            <a:schemeClr val="accent1"/>
          </a:lnRef>
          <a:fillRef idx="0">
            <a:schemeClr val="accent1"/>
          </a:fillRef>
          <a:effectRef idx="0">
            <a:schemeClr val="accent1"/>
          </a:effectRef>
          <a:fontRef idx="minor">
            <a:schemeClr val="tx1"/>
          </a:fontRef>
        </p:style>
      </p:cxnSp>
      <p:sp>
        <p:nvSpPr>
          <p:cNvPr id="3" name="Espace réservé du contenu 2">
            <a:extLst>
              <a:ext uri="{FF2B5EF4-FFF2-40B4-BE49-F238E27FC236}">
                <a16:creationId xmlns:a16="http://schemas.microsoft.com/office/drawing/2014/main" id="{DA7C73F1-DD2F-CA97-01DA-CEE15FB26C8F}"/>
              </a:ext>
            </a:extLst>
          </p:cNvPr>
          <p:cNvSpPr>
            <a:spLocks noGrp="1"/>
          </p:cNvSpPr>
          <p:nvPr>
            <p:ph idx="1"/>
          </p:nvPr>
        </p:nvSpPr>
        <p:spPr>
          <a:xfrm>
            <a:off x="803775" y="2598947"/>
            <a:ext cx="10550025" cy="3677348"/>
          </a:xfrm>
        </p:spPr>
        <p:txBody>
          <a:bodyPr anchor="t">
            <a:normAutofit/>
          </a:bodyPr>
          <a:lstStyle/>
          <a:p>
            <a:r>
              <a:rPr lang="fr-FR" sz="2000" dirty="0">
                <a:solidFill>
                  <a:schemeClr val="tx1">
                    <a:alpha val="80000"/>
                  </a:schemeClr>
                </a:solidFill>
              </a:rPr>
              <a:t>Redéfinir le concept de «neutralité du Net». </a:t>
            </a:r>
          </a:p>
          <a:p>
            <a:r>
              <a:rPr lang="fr-FR" sz="2000" dirty="0">
                <a:solidFill>
                  <a:schemeClr val="tx1">
                    <a:alpha val="80000"/>
                  </a:schemeClr>
                </a:solidFill>
              </a:rPr>
              <a:t>Renforcer le droit d’auteur à l’ère de l’IA.</a:t>
            </a:r>
          </a:p>
          <a:p>
            <a:r>
              <a:rPr lang="fr-FR" sz="2000" dirty="0">
                <a:solidFill>
                  <a:schemeClr val="tx1">
                    <a:alpha val="80000"/>
                  </a:schemeClr>
                </a:solidFill>
              </a:rPr>
              <a:t>Agir sur la confiance et la transparence dans les institutions.</a:t>
            </a:r>
          </a:p>
          <a:p>
            <a:r>
              <a:rPr lang="fr-FR" sz="2000" dirty="0">
                <a:solidFill>
                  <a:schemeClr val="tx1">
                    <a:alpha val="80000"/>
                  </a:schemeClr>
                </a:solidFill>
              </a:rPr>
              <a:t>Interdire les comptes anonymes… ? </a:t>
            </a:r>
          </a:p>
          <a:p>
            <a:r>
              <a:rPr lang="fr-FR" sz="2000" dirty="0">
                <a:solidFill>
                  <a:schemeClr val="tx1">
                    <a:alpha val="80000"/>
                  </a:schemeClr>
                </a:solidFill>
              </a:rPr>
              <a:t>Renforcer le décryptage et le décodage dans les médias…?</a:t>
            </a:r>
          </a:p>
          <a:p>
            <a:r>
              <a:rPr lang="fr-FR" sz="2000" dirty="0">
                <a:solidFill>
                  <a:schemeClr val="tx1">
                    <a:alpha val="80000"/>
                  </a:schemeClr>
                </a:solidFill>
              </a:rPr>
              <a:t>Éducation aux jeunes… ?</a:t>
            </a:r>
          </a:p>
        </p:txBody>
      </p:sp>
      <p:grpSp>
        <p:nvGrpSpPr>
          <p:cNvPr id="21" name="Group 20">
            <a:extLst>
              <a:ext uri="{FF2B5EF4-FFF2-40B4-BE49-F238E27FC236}">
                <a16:creationId xmlns:a16="http://schemas.microsoft.com/office/drawing/2014/main" id="{78350D8D-73D6-4132-89B5-DD52F3962A7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388224" y="2325422"/>
            <a:ext cx="465458" cy="872153"/>
            <a:chOff x="11388224" y="2325422"/>
            <a:chExt cx="465458" cy="872153"/>
          </a:xfrm>
        </p:grpSpPr>
        <p:sp>
          <p:nvSpPr>
            <p:cNvPr id="22" name="Graphic 11">
              <a:extLst>
                <a:ext uri="{FF2B5EF4-FFF2-40B4-BE49-F238E27FC236}">
                  <a16:creationId xmlns:a16="http://schemas.microsoft.com/office/drawing/2014/main" id="{6CB927A4-E432-4310-9CD5-E89FF506317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403764" y="2325422"/>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chemeClr val="accent2"/>
            </a:solidFill>
            <a:ln w="603" cap="flat">
              <a:noFill/>
              <a:prstDash val="solid"/>
              <a:miter/>
            </a:ln>
          </p:spPr>
          <p:txBody>
            <a:bodyPr rtlCol="0" anchor="ctr"/>
            <a:lstStyle/>
            <a:p>
              <a:endParaRPr lang="en-US"/>
            </a:p>
          </p:txBody>
        </p:sp>
        <p:sp>
          <p:nvSpPr>
            <p:cNvPr id="23" name="Graphic 10">
              <a:extLst>
                <a:ext uri="{FF2B5EF4-FFF2-40B4-BE49-F238E27FC236}">
                  <a16:creationId xmlns:a16="http://schemas.microsoft.com/office/drawing/2014/main" id="{E3020543-B24B-4EC4-8FFC-8DD88EEA91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762544" y="2554717"/>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chemeClr val="accent2"/>
            </a:solidFill>
            <a:ln w="422" cap="flat">
              <a:noFill/>
              <a:prstDash val="solid"/>
              <a:miter/>
            </a:ln>
          </p:spPr>
          <p:txBody>
            <a:bodyPr rtlCol="0" anchor="ctr"/>
            <a:lstStyle/>
            <a:p>
              <a:endParaRPr lang="en-US"/>
            </a:p>
          </p:txBody>
        </p:sp>
        <p:sp>
          <p:nvSpPr>
            <p:cNvPr id="24" name="Graphic 12">
              <a:extLst>
                <a:ext uri="{FF2B5EF4-FFF2-40B4-BE49-F238E27FC236}">
                  <a16:creationId xmlns:a16="http://schemas.microsoft.com/office/drawing/2014/main" id="{1453BF6C-B012-48B7-B4E8-6D7AC7C27D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388224" y="3069861"/>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chemeClr val="accent2"/>
            </a:solidFill>
            <a:ln w="610" cap="flat">
              <a:noFill/>
              <a:prstDash val="solid"/>
              <a:miter/>
            </a:ln>
          </p:spPr>
          <p:txBody>
            <a:bodyPr rtlCol="0" anchor="ctr"/>
            <a:lstStyle/>
            <a:p>
              <a:endParaRPr lang="en-US"/>
            </a:p>
          </p:txBody>
        </p:sp>
      </p:grpSp>
    </p:spTree>
    <p:extLst>
      <p:ext uri="{BB962C8B-B14F-4D97-AF65-F5344CB8AC3E}">
        <p14:creationId xmlns:p14="http://schemas.microsoft.com/office/powerpoint/2010/main" val="12905203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19000">
              <a:schemeClr val="accent2">
                <a:lumMod val="0"/>
                <a:lumOff val="100000"/>
              </a:schemeClr>
            </a:gs>
            <a:gs pos="44000">
              <a:schemeClr val="accent2">
                <a:lumMod val="0"/>
                <a:lumOff val="100000"/>
              </a:schemeClr>
            </a:gs>
            <a:gs pos="82000">
              <a:srgbClr val="FF7E79"/>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ACC9C6D-A4A5-C4A1-51BA-9FC0C93C53C8}"/>
              </a:ext>
            </a:extLst>
          </p:cNvPr>
          <p:cNvSpPr>
            <a:spLocks noGrp="1"/>
          </p:cNvSpPr>
          <p:nvPr>
            <p:ph idx="1"/>
          </p:nvPr>
        </p:nvSpPr>
        <p:spPr>
          <a:xfrm>
            <a:off x="1689408" y="691979"/>
            <a:ext cx="8566700" cy="5313724"/>
          </a:xfrm>
        </p:spPr>
        <p:txBody>
          <a:bodyPr anchor="ctr">
            <a:normAutofit fontScale="55000" lnSpcReduction="20000"/>
          </a:bodyPr>
          <a:lstStyle/>
          <a:p>
            <a:pPr marL="0" indent="0" algn="r">
              <a:lnSpc>
                <a:spcPct val="170000"/>
              </a:lnSpc>
              <a:buNone/>
            </a:pPr>
            <a:r>
              <a:rPr lang="fr-FR" sz="4100" i="1" dirty="0"/>
              <a:t>«L’adhésion au complotisme est un phénomène complexe. </a:t>
            </a:r>
            <a:r>
              <a:rPr lang="fr-FR" sz="4100" dirty="0"/>
              <a:t>[…]</a:t>
            </a:r>
            <a:r>
              <a:rPr lang="fr-FR" sz="4100" i="1" dirty="0"/>
              <a:t> Sur le plan individuel, elle est la combinaison de  différents ingrédients, tels que certains traits de personnalité, un environnement social immédiat et un contexte sociopolitique plus large. Souvent, le catalyseur est un moment de crise personnelle ou collective. Notre frère est curieux, un peu idéaliste, il a soif de justice sociale, il s’intéresse au développement personnel et se méfie du gouvernement et des médias.»</a:t>
            </a:r>
          </a:p>
          <a:p>
            <a:pPr marL="0" indent="0" algn="r">
              <a:buNone/>
            </a:pPr>
            <a:r>
              <a:rPr lang="fr-FR" sz="2500" dirty="0"/>
              <a:t>— Mon frère est complotiste. Comment rétablir le lien et le dialogue social,</a:t>
            </a:r>
            <a:br>
              <a:rPr lang="fr-FR" sz="2500" dirty="0"/>
            </a:br>
            <a:r>
              <a:rPr lang="fr-FR" sz="2500" dirty="0"/>
              <a:t>Marie-Eve Carignan et David Morin, Les Éditions de l’Homme, 2022.</a:t>
            </a:r>
          </a:p>
          <a:p>
            <a:pPr algn="ctr"/>
            <a:endParaRPr lang="fr-FR" sz="2000" dirty="0"/>
          </a:p>
        </p:txBody>
      </p:sp>
    </p:spTree>
    <p:extLst>
      <p:ext uri="{BB962C8B-B14F-4D97-AF65-F5344CB8AC3E}">
        <p14:creationId xmlns:p14="http://schemas.microsoft.com/office/powerpoint/2010/main" val="29352333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B6E5A40-DD27-2047-D081-C3793F5815F8}"/>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04D7D247-28AD-2E76-2320-7FC76907A993}"/>
              </a:ext>
            </a:extLst>
          </p:cNvPr>
          <p:cNvSpPr>
            <a:spLocks noGrp="1"/>
          </p:cNvSpPr>
          <p:nvPr>
            <p:ph type="title"/>
          </p:nvPr>
        </p:nvSpPr>
        <p:spPr>
          <a:xfrm>
            <a:off x="914400" y="741391"/>
            <a:ext cx="8541626" cy="1616203"/>
          </a:xfrm>
        </p:spPr>
        <p:txBody>
          <a:bodyPr anchor="b">
            <a:normAutofit/>
          </a:bodyPr>
          <a:lstStyle/>
          <a:p>
            <a:r>
              <a:rPr lang="fr-FR" sz="5400" dirty="0"/>
              <a:t>Le complotisme est humain</a:t>
            </a:r>
          </a:p>
        </p:txBody>
      </p:sp>
      <p:sp>
        <p:nvSpPr>
          <p:cNvPr id="3" name="Espace réservé du contenu 2">
            <a:extLst>
              <a:ext uri="{FF2B5EF4-FFF2-40B4-BE49-F238E27FC236}">
                <a16:creationId xmlns:a16="http://schemas.microsoft.com/office/drawing/2014/main" id="{E17A9D1D-64E4-9575-D0AD-89F2B29A8C3E}"/>
              </a:ext>
            </a:extLst>
          </p:cNvPr>
          <p:cNvSpPr>
            <a:spLocks noGrp="1"/>
          </p:cNvSpPr>
          <p:nvPr>
            <p:ph idx="1"/>
          </p:nvPr>
        </p:nvSpPr>
        <p:spPr>
          <a:xfrm>
            <a:off x="914400" y="2533476"/>
            <a:ext cx="8541626" cy="3447832"/>
          </a:xfrm>
        </p:spPr>
        <p:txBody>
          <a:bodyPr anchor="t">
            <a:normAutofit/>
          </a:bodyPr>
          <a:lstStyle/>
          <a:p>
            <a:r>
              <a:rPr lang="fr-FR" sz="2000" dirty="0"/>
              <a:t>Symptôme d’une société démocratique mal en point. </a:t>
            </a:r>
          </a:p>
          <a:p>
            <a:r>
              <a:rPr lang="fr-FR" sz="2000" dirty="0"/>
              <a:t>Il nait dans l’absence de sens.</a:t>
            </a:r>
          </a:p>
          <a:p>
            <a:r>
              <a:rPr lang="fr-FR" sz="2000" dirty="0"/>
              <a:t>Il s’abreuve dans l’individualisme, la peur et la colère. </a:t>
            </a:r>
          </a:p>
        </p:txBody>
      </p:sp>
      <p:sp>
        <p:nvSpPr>
          <p:cNvPr id="8" name="Rectangle 7">
            <a:extLst>
              <a:ext uri="{FF2B5EF4-FFF2-40B4-BE49-F238E27FC236}">
                <a16:creationId xmlns:a16="http://schemas.microsoft.com/office/drawing/2014/main" id="{6CF042CA-1AB3-5530-1155-8018D6D6A1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6036894" y="695800"/>
            <a:ext cx="123362"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BD5A982-4141-9143-22DC-C0713B397E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2897382" y="3835311"/>
            <a:ext cx="123362" cy="5928176"/>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153915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19000">
              <a:schemeClr val="accent2">
                <a:lumMod val="0"/>
                <a:lumOff val="100000"/>
              </a:schemeClr>
            </a:gs>
            <a:gs pos="44000">
              <a:schemeClr val="accent2">
                <a:lumMod val="0"/>
                <a:lumOff val="100000"/>
              </a:schemeClr>
            </a:gs>
            <a:gs pos="82000">
              <a:srgbClr val="FF7E79"/>
            </a:gs>
          </a:gsLst>
          <a:path path="circle">
            <a:fillToRect l="50000" t="-80000" r="50000" b="180000"/>
          </a:path>
        </a:gradFill>
        <a:effectLst/>
      </p:bgPr>
    </p:bg>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497581E-139C-C3CB-61D3-C4193AF68092}"/>
              </a:ext>
            </a:extLst>
          </p:cNvPr>
          <p:cNvSpPr>
            <a:spLocks noGrp="1"/>
          </p:cNvSpPr>
          <p:nvPr>
            <p:ph idx="1"/>
          </p:nvPr>
        </p:nvSpPr>
        <p:spPr/>
        <p:txBody>
          <a:bodyPr anchor="b"/>
          <a:lstStyle/>
          <a:p>
            <a:pPr marL="0" indent="0" algn="ctr">
              <a:buNone/>
            </a:pPr>
            <a:r>
              <a:rPr lang="fr-FR" sz="3300" dirty="0">
                <a:solidFill>
                  <a:schemeClr val="bg1"/>
                </a:solidFill>
              </a:rPr>
              <a:t>Agir sur la confiance, maintenir le dialogue, renforcer le lien social: ce sont des gestes à notre portée. </a:t>
            </a:r>
          </a:p>
          <a:p>
            <a:pPr algn="ctr"/>
            <a:endParaRPr lang="fr-FR" dirty="0">
              <a:solidFill>
                <a:schemeClr val="bg1"/>
              </a:solidFill>
            </a:endParaRPr>
          </a:p>
          <a:p>
            <a:pPr algn="ctr"/>
            <a:endParaRPr lang="fr-FR" dirty="0">
              <a:solidFill>
                <a:schemeClr val="bg1"/>
              </a:solidFill>
            </a:endParaRPr>
          </a:p>
          <a:p>
            <a:pPr marL="0" indent="0" algn="ctr">
              <a:buNone/>
            </a:pPr>
            <a:r>
              <a:rPr lang="fr-FR" dirty="0">
                <a:solidFill>
                  <a:schemeClr val="bg1"/>
                </a:solidFill>
              </a:rPr>
              <a:t>Merci !</a:t>
            </a:r>
          </a:p>
        </p:txBody>
      </p:sp>
    </p:spTree>
    <p:extLst>
      <p:ext uri="{BB962C8B-B14F-4D97-AF65-F5344CB8AC3E}">
        <p14:creationId xmlns:p14="http://schemas.microsoft.com/office/powerpoint/2010/main" val="29244977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3A7E27-EBF9-BA1F-99C1-FDD14821BF1A}"/>
              </a:ext>
            </a:extLst>
          </p:cNvPr>
          <p:cNvSpPr>
            <a:spLocks noGrp="1"/>
          </p:cNvSpPr>
          <p:nvPr>
            <p:ph type="title"/>
          </p:nvPr>
        </p:nvSpPr>
        <p:spPr>
          <a:xfrm>
            <a:off x="481013" y="3752849"/>
            <a:ext cx="3290887" cy="2452687"/>
          </a:xfrm>
        </p:spPr>
        <p:txBody>
          <a:bodyPr anchor="ctr">
            <a:normAutofit/>
          </a:bodyPr>
          <a:lstStyle/>
          <a:p>
            <a:r>
              <a:rPr lang="fr-FR" sz="5400" dirty="0"/>
              <a:t>À propos</a:t>
            </a:r>
            <a:br>
              <a:rPr lang="fr-FR" sz="5400" dirty="0"/>
            </a:br>
            <a:r>
              <a:rPr lang="fr-FR" sz="5400" dirty="0"/>
              <a:t>du Devoir</a:t>
            </a:r>
          </a:p>
        </p:txBody>
      </p:sp>
      <p:sp>
        <p:nvSpPr>
          <p:cNvPr id="3" name="Espace réservé du contenu 2">
            <a:extLst>
              <a:ext uri="{FF2B5EF4-FFF2-40B4-BE49-F238E27FC236}">
                <a16:creationId xmlns:a16="http://schemas.microsoft.com/office/drawing/2014/main" id="{C1522AD6-1643-8AEC-5E08-72F1CFE343C9}"/>
              </a:ext>
            </a:extLst>
          </p:cNvPr>
          <p:cNvSpPr>
            <a:spLocks noGrp="1"/>
          </p:cNvSpPr>
          <p:nvPr>
            <p:ph idx="1"/>
          </p:nvPr>
        </p:nvSpPr>
        <p:spPr>
          <a:xfrm>
            <a:off x="4223982" y="3752850"/>
            <a:ext cx="7485413" cy="2452687"/>
          </a:xfrm>
        </p:spPr>
        <p:txBody>
          <a:bodyPr anchor="ctr">
            <a:normAutofit/>
          </a:bodyPr>
          <a:lstStyle/>
          <a:p>
            <a:r>
              <a:rPr lang="fr-FR" sz="1800" dirty="0"/>
              <a:t>Fondé en 1910 par Henri Bourassa.</a:t>
            </a:r>
          </a:p>
          <a:p>
            <a:r>
              <a:rPr lang="fr-FR" sz="1800" dirty="0"/>
              <a:t>Un média indépendant qui tire 2/3 de ses revenus des lecteurs</a:t>
            </a:r>
            <a:br>
              <a:rPr lang="fr-FR" sz="1800" dirty="0"/>
            </a:br>
            <a:r>
              <a:rPr lang="fr-FR" sz="1800" dirty="0"/>
              <a:t>et donateurs.</a:t>
            </a:r>
          </a:p>
          <a:p>
            <a:r>
              <a:rPr lang="fr-FR" sz="1800" dirty="0"/>
              <a:t>Qualifié comme organisation philanthropique depuis 2023.</a:t>
            </a:r>
          </a:p>
          <a:p>
            <a:r>
              <a:rPr lang="fr-FR" sz="1800" dirty="0"/>
              <a:t>Rentable depuis huit années avec une croissance de 100 à 180 employés.</a:t>
            </a:r>
          </a:p>
        </p:txBody>
      </p:sp>
      <p:pic>
        <p:nvPicPr>
          <p:cNvPr id="5" name="Image 4">
            <a:extLst>
              <a:ext uri="{FF2B5EF4-FFF2-40B4-BE49-F238E27FC236}">
                <a16:creationId xmlns:a16="http://schemas.microsoft.com/office/drawing/2014/main" id="{932E45B3-7BA9-F54F-5CE2-66371B9DBA10}"/>
              </a:ext>
            </a:extLst>
          </p:cNvPr>
          <p:cNvPicPr>
            <a:picLocks noChangeAspect="1"/>
          </p:cNvPicPr>
          <p:nvPr/>
        </p:nvPicPr>
        <p:blipFill>
          <a:blip r:embed="rId2"/>
          <a:srcRect t="27170" b="25827"/>
          <a:stretch/>
        </p:blipFill>
        <p:spPr>
          <a:xfrm>
            <a:off x="20" y="10"/>
            <a:ext cx="12191980" cy="3710603"/>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spTree>
    <p:extLst>
      <p:ext uri="{BB962C8B-B14F-4D97-AF65-F5344CB8AC3E}">
        <p14:creationId xmlns:p14="http://schemas.microsoft.com/office/powerpoint/2010/main" val="34442159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76D9AA65-08B4-64A7-0E80-D3A975FCDC74}"/>
              </a:ext>
            </a:extLst>
          </p:cNvPr>
          <p:cNvPicPr>
            <a:picLocks noChangeAspect="1"/>
          </p:cNvPicPr>
          <p:nvPr/>
        </p:nvPicPr>
        <p:blipFill>
          <a:blip r:embed="rId2"/>
          <a:srcRect l="949" r="1" b="1"/>
          <a:stretch/>
        </p:blipFill>
        <p:spPr>
          <a:xfrm>
            <a:off x="4238368" y="365126"/>
            <a:ext cx="7953631" cy="5800896"/>
          </a:xfrm>
          <a:prstGeom prst="rect">
            <a:avLst/>
          </a:prstGeom>
        </p:spPr>
      </p:pic>
      <p:sp>
        <p:nvSpPr>
          <p:cNvPr id="2" name="Titre 1">
            <a:extLst>
              <a:ext uri="{FF2B5EF4-FFF2-40B4-BE49-F238E27FC236}">
                <a16:creationId xmlns:a16="http://schemas.microsoft.com/office/drawing/2014/main" id="{FC33DD19-DF34-BF56-5D0E-475DC9851B1F}"/>
              </a:ext>
            </a:extLst>
          </p:cNvPr>
          <p:cNvSpPr>
            <a:spLocks noGrp="1"/>
          </p:cNvSpPr>
          <p:nvPr>
            <p:ph type="title"/>
          </p:nvPr>
        </p:nvSpPr>
        <p:spPr>
          <a:xfrm>
            <a:off x="838200" y="365125"/>
            <a:ext cx="3822189" cy="1899912"/>
          </a:xfrm>
        </p:spPr>
        <p:txBody>
          <a:bodyPr>
            <a:normAutofit/>
          </a:bodyPr>
          <a:lstStyle/>
          <a:p>
            <a:r>
              <a:rPr lang="fr-FR" sz="5400" dirty="0"/>
              <a:t>Des médias en crise</a:t>
            </a:r>
          </a:p>
        </p:txBody>
      </p:sp>
      <p:sp>
        <p:nvSpPr>
          <p:cNvPr id="3" name="Espace réservé du contenu 2">
            <a:extLst>
              <a:ext uri="{FF2B5EF4-FFF2-40B4-BE49-F238E27FC236}">
                <a16:creationId xmlns:a16="http://schemas.microsoft.com/office/drawing/2014/main" id="{05029FB8-DACD-F4B9-3E0B-4DF6629B84C2}"/>
              </a:ext>
            </a:extLst>
          </p:cNvPr>
          <p:cNvSpPr>
            <a:spLocks noGrp="1"/>
          </p:cNvSpPr>
          <p:nvPr>
            <p:ph idx="1"/>
          </p:nvPr>
        </p:nvSpPr>
        <p:spPr>
          <a:xfrm>
            <a:off x="838200" y="2434201"/>
            <a:ext cx="3822189" cy="3388530"/>
          </a:xfrm>
        </p:spPr>
        <p:txBody>
          <a:bodyPr>
            <a:normAutofit/>
          </a:bodyPr>
          <a:lstStyle/>
          <a:p>
            <a:r>
              <a:rPr lang="fr-FR" sz="2000" dirty="0"/>
              <a:t>Transformation des habitudes de consommation de l’info. </a:t>
            </a:r>
          </a:p>
          <a:p>
            <a:r>
              <a:rPr lang="fr-FR" sz="2000" dirty="0"/>
              <a:t>Concurrence du GAFAM en publicité numérique.</a:t>
            </a:r>
          </a:p>
          <a:p>
            <a:r>
              <a:rPr lang="fr-FR" sz="2000" dirty="0"/>
              <a:t>Fatigue à l’égard des contenus de nouvelles.</a:t>
            </a:r>
          </a:p>
          <a:p>
            <a:r>
              <a:rPr lang="fr-FR" sz="2000" dirty="0"/>
              <a:t>Perte de confiance</a:t>
            </a:r>
          </a:p>
        </p:txBody>
      </p:sp>
    </p:spTree>
    <p:extLst>
      <p:ext uri="{BB962C8B-B14F-4D97-AF65-F5344CB8AC3E}">
        <p14:creationId xmlns:p14="http://schemas.microsoft.com/office/powerpoint/2010/main" val="29108554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0C116C1-9FE5-F9D9-C27F-41C7C7683CCE}"/>
              </a:ext>
            </a:extLst>
          </p:cNvPr>
          <p:cNvSpPr>
            <a:spLocks noGrp="1"/>
          </p:cNvSpPr>
          <p:nvPr>
            <p:ph type="title"/>
          </p:nvPr>
        </p:nvSpPr>
        <p:spPr>
          <a:xfrm>
            <a:off x="841248" y="552289"/>
            <a:ext cx="3976496" cy="3900326"/>
          </a:xfrm>
        </p:spPr>
        <p:txBody>
          <a:bodyPr vert="horz" lIns="91440" tIns="45720" rIns="91440" bIns="45720" rtlCol="0" anchor="b">
            <a:normAutofit/>
          </a:bodyPr>
          <a:lstStyle/>
          <a:p>
            <a:r>
              <a:rPr lang="en-US" sz="5400" kern="1200" dirty="0" err="1">
                <a:solidFill>
                  <a:schemeClr val="tx1"/>
                </a:solidFill>
                <a:latin typeface="+mj-lt"/>
                <a:ea typeface="+mj-ea"/>
                <a:cs typeface="+mj-cs"/>
              </a:rPr>
              <a:t>Selon</a:t>
            </a:r>
            <a:r>
              <a:rPr lang="en-US" sz="5400" kern="1200" dirty="0">
                <a:solidFill>
                  <a:schemeClr val="tx1"/>
                </a:solidFill>
                <a:latin typeface="+mj-lt"/>
                <a:ea typeface="+mj-ea"/>
                <a:cs typeface="+mj-cs"/>
              </a:rPr>
              <a:t> le Reuters Institute</a:t>
            </a:r>
          </a:p>
        </p:txBody>
      </p:sp>
      <p:sp>
        <p:nvSpPr>
          <p:cNvPr id="5" name="ZoneTexte 4">
            <a:extLst>
              <a:ext uri="{FF2B5EF4-FFF2-40B4-BE49-F238E27FC236}">
                <a16:creationId xmlns:a16="http://schemas.microsoft.com/office/drawing/2014/main" id="{F336D819-ADA4-6DB1-56F9-F5E594CAE020}"/>
              </a:ext>
            </a:extLst>
          </p:cNvPr>
          <p:cNvSpPr txBox="1"/>
          <p:nvPr/>
        </p:nvSpPr>
        <p:spPr>
          <a:xfrm>
            <a:off x="841248" y="4624330"/>
            <a:ext cx="3976496" cy="1521620"/>
          </a:xfrm>
          <a:prstGeom prst="rect">
            <a:avLst/>
          </a:prstGeom>
        </p:spPr>
        <p:txBody>
          <a:bodyPr vert="horz" lIns="91440" tIns="45720" rIns="91440" bIns="45720" rtlCol="0">
            <a:normAutofit/>
          </a:bodyPr>
          <a:lstStyle/>
          <a:p>
            <a:pPr>
              <a:lnSpc>
                <a:spcPct val="90000"/>
              </a:lnSpc>
              <a:spcBef>
                <a:spcPts val="1000"/>
              </a:spcBef>
            </a:pPr>
            <a:r>
              <a:rPr lang="en-US" sz="2400" kern="1200">
                <a:solidFill>
                  <a:schemeClr val="tx1"/>
                </a:solidFill>
                <a:latin typeface="+mn-lt"/>
                <a:ea typeface="+mn-ea"/>
                <a:cs typeface="+mn-cs"/>
              </a:rPr>
              <a:t>Quatre personnes sur dix évitent volontairement</a:t>
            </a:r>
            <a:r>
              <a:rPr lang="en-US" sz="2400"/>
              <a:t> </a:t>
            </a:r>
            <a:br>
              <a:rPr lang="en-US" sz="2400"/>
            </a:br>
            <a:r>
              <a:rPr lang="en-US" sz="2400" kern="1200">
                <a:solidFill>
                  <a:schemeClr val="tx1"/>
                </a:solidFill>
                <a:latin typeface="+mn-lt"/>
                <a:ea typeface="+mn-ea"/>
                <a:cs typeface="+mn-cs"/>
              </a:rPr>
              <a:t>les nouvelles</a:t>
            </a:r>
            <a:endParaRPr lang="en-US" sz="2400" kern="1200" dirty="0">
              <a:solidFill>
                <a:schemeClr val="tx1"/>
              </a:solidFill>
              <a:latin typeface="+mn-lt"/>
              <a:ea typeface="+mn-ea"/>
              <a:cs typeface="+mn-cs"/>
            </a:endParaRPr>
          </a:p>
        </p:txBody>
      </p:sp>
      <p:pic>
        <p:nvPicPr>
          <p:cNvPr id="7" name="Image 6">
            <a:extLst>
              <a:ext uri="{FF2B5EF4-FFF2-40B4-BE49-F238E27FC236}">
                <a16:creationId xmlns:a16="http://schemas.microsoft.com/office/drawing/2014/main" id="{4BC47FF1-D5F2-E508-BF4F-4495B9339CD8}"/>
              </a:ext>
            </a:extLst>
          </p:cNvPr>
          <p:cNvPicPr>
            <a:picLocks noChangeAspect="1"/>
          </p:cNvPicPr>
          <p:nvPr/>
        </p:nvPicPr>
        <p:blipFill>
          <a:blip r:embed="rId2"/>
          <a:stretch>
            <a:fillRect/>
          </a:stretch>
        </p:blipFill>
        <p:spPr>
          <a:xfrm>
            <a:off x="4493117" y="1378175"/>
            <a:ext cx="6981201" cy="4590139"/>
          </a:xfrm>
          <a:prstGeom prst="rect">
            <a:avLst/>
          </a:prstGeom>
        </p:spPr>
      </p:pic>
    </p:spTree>
    <p:extLst>
      <p:ext uri="{BB962C8B-B14F-4D97-AF65-F5344CB8AC3E}">
        <p14:creationId xmlns:p14="http://schemas.microsoft.com/office/powerpoint/2010/main" val="22616343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5B0AE43-3C82-B3C2-EF6C-8C410DD52815}"/>
            </a:ext>
          </a:extLst>
        </p:cNvPr>
        <p:cNvGrpSpPr/>
        <p:nvPr/>
      </p:nvGrpSpPr>
      <p:grpSpPr>
        <a:xfrm>
          <a:off x="0" y="0"/>
          <a:ext cx="0" cy="0"/>
          <a:chOff x="0" y="0"/>
          <a:chExt cx="0" cy="0"/>
        </a:xfrm>
      </p:grpSpPr>
      <p:grpSp>
        <p:nvGrpSpPr>
          <p:cNvPr id="15" name="Group 14">
            <a:extLst>
              <a:ext uri="{FF2B5EF4-FFF2-40B4-BE49-F238E27FC236}">
                <a16:creationId xmlns:a16="http://schemas.microsoft.com/office/drawing/2014/main" id="{8DD77349-6ADE-99FE-8E04-12919EE56F9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 y="-29768"/>
            <a:ext cx="12202175" cy="1519356"/>
            <a:chOff x="-1" y="-29768"/>
            <a:chExt cx="12202175" cy="1519356"/>
          </a:xfrm>
        </p:grpSpPr>
        <p:sp>
          <p:nvSpPr>
            <p:cNvPr id="16" name="Rectangle 15">
              <a:extLst>
                <a:ext uri="{FF2B5EF4-FFF2-40B4-BE49-F238E27FC236}">
                  <a16:creationId xmlns:a16="http://schemas.microsoft.com/office/drawing/2014/main" id="{D5B2B92C-44DF-B41D-C67A-EBF175DF52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5341412" y="-5371175"/>
              <a:ext cx="1519350" cy="12202174"/>
            </a:xfrm>
            <a:prstGeom prst="rect">
              <a:avLst/>
            </a:prstGeom>
            <a:gradFill>
              <a:gsLst>
                <a:gs pos="0">
                  <a:schemeClr val="accent5"/>
                </a:gs>
                <a:gs pos="100000">
                  <a:schemeClr val="accent2"/>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341EB2F1-D26A-D7C9-E9AC-B63BE629A29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8917093" y="-1801610"/>
              <a:ext cx="1507122" cy="5063040"/>
            </a:xfrm>
            <a:prstGeom prst="rect">
              <a:avLst/>
            </a:prstGeom>
            <a:gradFill>
              <a:gsLst>
                <a:gs pos="59000">
                  <a:schemeClr val="accent5">
                    <a:lumMod val="60000"/>
                    <a:lumOff val="40000"/>
                    <a:alpha val="0"/>
                  </a:schemeClr>
                </a:gs>
                <a:gs pos="100000">
                  <a:schemeClr val="accent5">
                    <a:lumMod val="60000"/>
                    <a:lumOff val="4000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96D16430-53D3-47E5-F4B8-B441E710D48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3100712" y="-3130481"/>
              <a:ext cx="1519356" cy="7720782"/>
            </a:xfrm>
            <a:prstGeom prst="rect">
              <a:avLst/>
            </a:prstGeom>
            <a:gradFill>
              <a:gsLst>
                <a:gs pos="29000">
                  <a:schemeClr val="accent5">
                    <a:lumMod val="60000"/>
                    <a:lumOff val="40000"/>
                    <a:alpha val="0"/>
                  </a:schemeClr>
                </a:gs>
                <a:gs pos="100000">
                  <a:schemeClr val="accent5">
                    <a:lumMod val="7500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re 1">
            <a:extLst>
              <a:ext uri="{FF2B5EF4-FFF2-40B4-BE49-F238E27FC236}">
                <a16:creationId xmlns:a16="http://schemas.microsoft.com/office/drawing/2014/main" id="{2E1E160D-3A5D-B459-912E-C8E7E8C999AE}"/>
              </a:ext>
            </a:extLst>
          </p:cNvPr>
          <p:cNvSpPr>
            <a:spLocks noGrp="1"/>
          </p:cNvSpPr>
          <p:nvPr>
            <p:ph type="title"/>
          </p:nvPr>
        </p:nvSpPr>
        <p:spPr>
          <a:xfrm>
            <a:off x="876691" y="301843"/>
            <a:ext cx="10477109" cy="1003532"/>
          </a:xfrm>
        </p:spPr>
        <p:txBody>
          <a:bodyPr anchor="ctr">
            <a:normAutofit/>
          </a:bodyPr>
          <a:lstStyle/>
          <a:p>
            <a:r>
              <a:rPr lang="fr-FR" sz="5400" dirty="0">
                <a:solidFill>
                  <a:srgbClr val="FFFFFF"/>
                </a:solidFill>
              </a:rPr>
              <a:t>D’un clic à la fin des clics</a:t>
            </a:r>
          </a:p>
        </p:txBody>
      </p:sp>
      <p:sp>
        <p:nvSpPr>
          <p:cNvPr id="3" name="Espace réservé du contenu 2">
            <a:extLst>
              <a:ext uri="{FF2B5EF4-FFF2-40B4-BE49-F238E27FC236}">
                <a16:creationId xmlns:a16="http://schemas.microsoft.com/office/drawing/2014/main" id="{7DE103ED-08C3-C3D9-9C3D-445DE8713D2F}"/>
              </a:ext>
            </a:extLst>
          </p:cNvPr>
          <p:cNvSpPr>
            <a:spLocks noGrp="1"/>
          </p:cNvSpPr>
          <p:nvPr>
            <p:ph idx="1"/>
          </p:nvPr>
        </p:nvSpPr>
        <p:spPr>
          <a:xfrm>
            <a:off x="1075038" y="2308124"/>
            <a:ext cx="8887497" cy="3673576"/>
          </a:xfrm>
        </p:spPr>
        <p:txBody>
          <a:bodyPr>
            <a:normAutofit/>
          </a:bodyPr>
          <a:lstStyle/>
          <a:p>
            <a:r>
              <a:rPr lang="fr-FR" sz="2000" dirty="0"/>
              <a:t>L’architecture du «Web 2.0» est un mariage de raison.</a:t>
            </a:r>
          </a:p>
          <a:p>
            <a:r>
              <a:rPr lang="fr-FR" sz="2000" dirty="0"/>
              <a:t>Les éditeurs ont obtenu des visites en échanges de miettes publicitaires. </a:t>
            </a:r>
          </a:p>
          <a:p>
            <a:r>
              <a:rPr lang="fr-FR" sz="2000" dirty="0"/>
              <a:t>Les plateformes ont bâti des pipelines mondiaux de données.</a:t>
            </a:r>
          </a:p>
          <a:p>
            <a:r>
              <a:rPr lang="fr-FR" sz="2000" dirty="0"/>
              <a:t>Relation inégale mais complémentaire.</a:t>
            </a:r>
          </a:p>
          <a:p>
            <a:r>
              <a:rPr lang="fr-FR" sz="2000" dirty="0"/>
              <a:t>L’intelligence artificielle générative (IAG) transforme le Web d’un moteur de recherche à un moteur de réponses.</a:t>
            </a:r>
          </a:p>
        </p:txBody>
      </p:sp>
      <p:sp>
        <p:nvSpPr>
          <p:cNvPr id="5" name="ZoneTexte 4">
            <a:extLst>
              <a:ext uri="{FF2B5EF4-FFF2-40B4-BE49-F238E27FC236}">
                <a16:creationId xmlns:a16="http://schemas.microsoft.com/office/drawing/2014/main" id="{8C51BC3E-A421-3572-764B-8B8656167E71}"/>
              </a:ext>
            </a:extLst>
          </p:cNvPr>
          <p:cNvSpPr txBox="1"/>
          <p:nvPr/>
        </p:nvSpPr>
        <p:spPr>
          <a:xfrm>
            <a:off x="7709978" y="4757351"/>
            <a:ext cx="3406984" cy="1446550"/>
          </a:xfrm>
          <a:prstGeom prst="rect">
            <a:avLst/>
          </a:prstGeom>
          <a:noFill/>
        </p:spPr>
        <p:txBody>
          <a:bodyPr wrap="square" rtlCol="0">
            <a:spAutoFit/>
          </a:bodyPr>
          <a:lstStyle/>
          <a:p>
            <a:pPr algn="ctr"/>
            <a:r>
              <a:rPr lang="fr-FR" sz="2200" b="1" i="1" dirty="0"/>
              <a:t>Dans un Web propulsé par l’IA, les médias seront écartés de la chaîne de valeur.</a:t>
            </a:r>
          </a:p>
        </p:txBody>
      </p:sp>
    </p:spTree>
    <p:extLst>
      <p:ext uri="{BB962C8B-B14F-4D97-AF65-F5344CB8AC3E}">
        <p14:creationId xmlns:p14="http://schemas.microsoft.com/office/powerpoint/2010/main" val="16355936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6" name="Group 25">
            <a:extLst>
              <a:ext uri="{FF2B5EF4-FFF2-40B4-BE49-F238E27FC236}">
                <a16:creationId xmlns:a16="http://schemas.microsoft.com/office/drawing/2014/main" id="{114ED94A-C85D-4CD3-4205-438D21CE6B3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9217" y="-1"/>
            <a:ext cx="5213267" cy="6883030"/>
            <a:chOff x="-19217" y="-1"/>
            <a:chExt cx="5213267" cy="6883030"/>
          </a:xfrm>
        </p:grpSpPr>
        <p:sp>
          <p:nvSpPr>
            <p:cNvPr id="27" name="Rectangle 26">
              <a:extLst>
                <a:ext uri="{FF2B5EF4-FFF2-40B4-BE49-F238E27FC236}">
                  <a16:creationId xmlns:a16="http://schemas.microsoft.com/office/drawing/2014/main" id="{E642BDB2-BF67-1D53-1C70-0B41D709E4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206" y="0"/>
              <a:ext cx="5204956" cy="6883029"/>
            </a:xfrm>
            <a:prstGeom prst="rect">
              <a:avLst/>
            </a:prstGeom>
            <a:gradFill>
              <a:gsLst>
                <a:gs pos="7000">
                  <a:schemeClr val="accent2"/>
                </a:gs>
                <a:gs pos="100000">
                  <a:schemeClr val="accent5"/>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8E0D8CE-5DBF-B664-EB48-C29BF8AB48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19217" y="1731909"/>
              <a:ext cx="5204963" cy="5144400"/>
            </a:xfrm>
            <a:prstGeom prst="rect">
              <a:avLst/>
            </a:prstGeom>
            <a:gradFill flip="none" rotWithShape="1">
              <a:gsLst>
                <a:gs pos="0">
                  <a:schemeClr val="accent5">
                    <a:lumMod val="75000"/>
                  </a:schemeClr>
                </a:gs>
                <a:gs pos="60000">
                  <a:schemeClr val="accent5">
                    <a:lumMod val="60000"/>
                    <a:lumOff val="40000"/>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29" name="Rectangle 28">
              <a:extLst>
                <a:ext uri="{FF2B5EF4-FFF2-40B4-BE49-F238E27FC236}">
                  <a16:creationId xmlns:a16="http://schemas.microsoft.com/office/drawing/2014/main" id="{DFD140CE-7DE2-C88F-5EAE-F45EB69E6A8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210" y="6723"/>
              <a:ext cx="3834567" cy="6876300"/>
            </a:xfrm>
            <a:prstGeom prst="rect">
              <a:avLst/>
            </a:prstGeom>
            <a:gradFill flip="none" rotWithShape="1">
              <a:gsLst>
                <a:gs pos="3000">
                  <a:schemeClr val="accent2">
                    <a:lumMod val="60000"/>
                    <a:lumOff val="40000"/>
                    <a:alpha val="78000"/>
                  </a:schemeClr>
                </a:gs>
                <a:gs pos="42000">
                  <a:schemeClr val="accent2">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557E87E3-413F-10EF-63D8-6016E986C9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844601" y="833689"/>
              <a:ext cx="6872341" cy="5204961"/>
            </a:xfrm>
            <a:prstGeom prst="rect">
              <a:avLst/>
            </a:prstGeom>
            <a:gradFill>
              <a:gsLst>
                <a:gs pos="0">
                  <a:schemeClr val="accent5">
                    <a:alpha val="86000"/>
                  </a:schemeClr>
                </a:gs>
                <a:gs pos="57000">
                  <a:schemeClr val="accent2">
                    <a:alpha val="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ZoneTexte 3">
            <a:extLst>
              <a:ext uri="{FF2B5EF4-FFF2-40B4-BE49-F238E27FC236}">
                <a16:creationId xmlns:a16="http://schemas.microsoft.com/office/drawing/2014/main" id="{A5D3B64E-E0A1-C561-856E-55AA13D9D12F}"/>
              </a:ext>
            </a:extLst>
          </p:cNvPr>
          <p:cNvSpPr txBox="1"/>
          <p:nvPr/>
        </p:nvSpPr>
        <p:spPr>
          <a:xfrm>
            <a:off x="755484" y="2459116"/>
            <a:ext cx="3702579" cy="3524823"/>
          </a:xfrm>
          <a:prstGeom prst="rect">
            <a:avLst/>
          </a:prstGeom>
        </p:spPr>
        <p:txBody>
          <a:bodyPr vert="horz" lIns="91440" tIns="45720" rIns="91440" bIns="45720" rtlCol="0">
            <a:normAutofit/>
          </a:bodyPr>
          <a:lstStyle/>
          <a:p>
            <a:pPr defTabSz="914400">
              <a:lnSpc>
                <a:spcPct val="90000"/>
              </a:lnSpc>
              <a:spcBef>
                <a:spcPct val="0"/>
              </a:spcBef>
              <a:spcAft>
                <a:spcPts val="600"/>
              </a:spcAft>
            </a:pPr>
            <a:r>
              <a:rPr lang="en-US" sz="5400" dirty="0">
                <a:solidFill>
                  <a:srgbClr val="FFFFFF"/>
                </a:solidFill>
              </a:rPr>
              <a:t>Les </a:t>
            </a:r>
            <a:r>
              <a:rPr lang="en-US" sz="5400" dirty="0" err="1">
                <a:solidFill>
                  <a:srgbClr val="FFFFFF"/>
                </a:solidFill>
              </a:rPr>
              <a:t>écueils</a:t>
            </a:r>
            <a:r>
              <a:rPr lang="en-US" sz="5400" dirty="0">
                <a:solidFill>
                  <a:srgbClr val="FFFFFF"/>
                </a:solidFill>
              </a:rPr>
              <a:t> de la recherche par </a:t>
            </a:r>
            <a:r>
              <a:rPr lang="en-US" sz="5400" dirty="0" err="1">
                <a:solidFill>
                  <a:srgbClr val="FFFFFF"/>
                </a:solidFill>
              </a:rPr>
              <a:t>l’IA</a:t>
            </a:r>
            <a:endParaRPr lang="en-US" sz="5400" dirty="0">
              <a:solidFill>
                <a:srgbClr val="FFFFFF"/>
              </a:solidFill>
            </a:endParaRPr>
          </a:p>
        </p:txBody>
      </p:sp>
      <p:pic>
        <p:nvPicPr>
          <p:cNvPr id="3" name="Image 2">
            <a:extLst>
              <a:ext uri="{FF2B5EF4-FFF2-40B4-BE49-F238E27FC236}">
                <a16:creationId xmlns:a16="http://schemas.microsoft.com/office/drawing/2014/main" id="{AA2E85F6-9D53-2705-D39B-6B5D9862E6D3}"/>
              </a:ext>
            </a:extLst>
          </p:cNvPr>
          <p:cNvPicPr>
            <a:picLocks noChangeAspect="1"/>
          </p:cNvPicPr>
          <p:nvPr/>
        </p:nvPicPr>
        <p:blipFill>
          <a:blip r:embed="rId2"/>
          <a:stretch>
            <a:fillRect/>
          </a:stretch>
        </p:blipFill>
        <p:spPr>
          <a:xfrm>
            <a:off x="6005304" y="941779"/>
            <a:ext cx="5407002" cy="4974441"/>
          </a:xfrm>
          <a:prstGeom prst="rect">
            <a:avLst/>
          </a:prstGeom>
        </p:spPr>
      </p:pic>
    </p:spTree>
    <p:extLst>
      <p:ext uri="{BB962C8B-B14F-4D97-AF65-F5344CB8AC3E}">
        <p14:creationId xmlns:p14="http://schemas.microsoft.com/office/powerpoint/2010/main" val="8859061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ZoneTexte 5">
            <a:extLst>
              <a:ext uri="{FF2B5EF4-FFF2-40B4-BE49-F238E27FC236}">
                <a16:creationId xmlns:a16="http://schemas.microsoft.com/office/drawing/2014/main" id="{EB657841-2B02-8755-903E-792E2250FDDC}"/>
              </a:ext>
            </a:extLst>
          </p:cNvPr>
          <p:cNvSpPr txBox="1"/>
          <p:nvPr/>
        </p:nvSpPr>
        <p:spPr>
          <a:xfrm>
            <a:off x="876300" y="5202195"/>
            <a:ext cx="10439008" cy="698623"/>
          </a:xfrm>
          <a:prstGeom prst="rect">
            <a:avLst/>
          </a:prstGeom>
        </p:spPr>
        <p:txBody>
          <a:bodyPr vert="horz" lIns="91440" tIns="45720" rIns="91440" bIns="45720" rtlCol="0" anchor="b">
            <a:noAutofit/>
          </a:bodyPr>
          <a:lstStyle/>
          <a:p>
            <a:pPr algn="r">
              <a:lnSpc>
                <a:spcPct val="90000"/>
              </a:lnSpc>
              <a:spcBef>
                <a:spcPct val="0"/>
              </a:spcBef>
              <a:spcAft>
                <a:spcPts val="600"/>
              </a:spcAft>
            </a:pPr>
            <a:r>
              <a:rPr lang="en-US" sz="2800" dirty="0">
                <a:latin typeface="+mj-lt"/>
                <a:ea typeface="+mj-ea"/>
                <a:cs typeface="+mj-cs"/>
              </a:rPr>
              <a:t>La </a:t>
            </a:r>
            <a:r>
              <a:rPr lang="en-US" sz="2800" dirty="0" err="1">
                <a:latin typeface="+mj-lt"/>
                <a:ea typeface="+mj-ea"/>
                <a:cs typeface="+mj-cs"/>
              </a:rPr>
              <a:t>désinformation</a:t>
            </a:r>
            <a:r>
              <a:rPr lang="en-US" sz="2800" dirty="0">
                <a:latin typeface="+mj-lt"/>
                <a:ea typeface="+mj-ea"/>
                <a:cs typeface="+mj-cs"/>
              </a:rPr>
              <a:t> </a:t>
            </a:r>
            <a:r>
              <a:rPr lang="en-US" sz="2800" dirty="0" err="1">
                <a:latin typeface="+mj-lt"/>
                <a:ea typeface="+mj-ea"/>
                <a:cs typeface="+mj-cs"/>
              </a:rPr>
              <a:t>précède</a:t>
            </a:r>
            <a:r>
              <a:rPr lang="en-US" sz="2800" dirty="0">
                <a:latin typeface="+mj-lt"/>
                <a:ea typeface="+mj-ea"/>
                <a:cs typeface="+mj-cs"/>
              </a:rPr>
              <a:t> </a:t>
            </a:r>
            <a:r>
              <a:rPr lang="en-US" sz="2800" dirty="0" err="1">
                <a:latin typeface="+mj-lt"/>
                <a:ea typeface="+mj-ea"/>
                <a:cs typeface="+mj-cs"/>
              </a:rPr>
              <a:t>l’IA</a:t>
            </a:r>
            <a:r>
              <a:rPr lang="en-US" sz="2800" dirty="0">
                <a:latin typeface="+mj-lt"/>
                <a:ea typeface="+mj-ea"/>
                <a:cs typeface="+mj-cs"/>
              </a:rPr>
              <a:t>…</a:t>
            </a:r>
            <a:br>
              <a:rPr lang="en-US" sz="2800" dirty="0">
                <a:latin typeface="+mj-lt"/>
                <a:ea typeface="+mj-ea"/>
                <a:cs typeface="+mj-cs"/>
              </a:rPr>
            </a:br>
            <a:r>
              <a:rPr lang="en-US" sz="2800" dirty="0" err="1">
                <a:latin typeface="+mj-lt"/>
                <a:ea typeface="+mj-ea"/>
                <a:cs typeface="+mj-cs"/>
              </a:rPr>
              <a:t>C’est</a:t>
            </a:r>
            <a:r>
              <a:rPr lang="en-US" sz="2800" dirty="0">
                <a:latin typeface="+mj-lt"/>
                <a:ea typeface="+mj-ea"/>
                <a:cs typeface="+mj-cs"/>
              </a:rPr>
              <a:t> le </a:t>
            </a:r>
            <a:r>
              <a:rPr lang="en-US" sz="2800" dirty="0" err="1">
                <a:latin typeface="+mj-lt"/>
                <a:ea typeface="+mj-ea"/>
                <a:cs typeface="+mj-cs"/>
              </a:rPr>
              <a:t>produit</a:t>
            </a:r>
            <a:r>
              <a:rPr lang="en-US" sz="2800" dirty="0">
                <a:latin typeface="+mj-lt"/>
                <a:ea typeface="+mj-ea"/>
                <a:cs typeface="+mj-cs"/>
              </a:rPr>
              <a:t> de </a:t>
            </a:r>
            <a:r>
              <a:rPr lang="en-US" sz="2800" dirty="0" err="1">
                <a:latin typeface="+mj-lt"/>
                <a:ea typeface="+mj-ea"/>
                <a:cs typeface="+mj-cs"/>
              </a:rPr>
              <a:t>l’activité</a:t>
            </a:r>
            <a:r>
              <a:rPr lang="en-US" sz="2800" dirty="0">
                <a:latin typeface="+mj-lt"/>
                <a:ea typeface="+mj-ea"/>
                <a:cs typeface="+mj-cs"/>
              </a:rPr>
              <a:t> humaine.</a:t>
            </a:r>
          </a:p>
        </p:txBody>
      </p:sp>
      <p:pic>
        <p:nvPicPr>
          <p:cNvPr id="5" name="Image 4">
            <a:extLst>
              <a:ext uri="{FF2B5EF4-FFF2-40B4-BE49-F238E27FC236}">
                <a16:creationId xmlns:a16="http://schemas.microsoft.com/office/drawing/2014/main" id="{FD4B9357-E89A-B283-9562-0E0D585A7912}"/>
              </a:ext>
            </a:extLst>
          </p:cNvPr>
          <p:cNvPicPr>
            <a:picLocks noChangeAspect="1"/>
          </p:cNvPicPr>
          <p:nvPr/>
        </p:nvPicPr>
        <p:blipFill>
          <a:blip r:embed="rId2"/>
          <a:srcRect r="360"/>
          <a:stretch/>
        </p:blipFill>
        <p:spPr>
          <a:xfrm>
            <a:off x="876300" y="763405"/>
            <a:ext cx="9968422" cy="3640300"/>
          </a:xfrm>
          <a:prstGeom prst="rect">
            <a:avLst/>
          </a:prstGeom>
        </p:spPr>
      </p:pic>
    </p:spTree>
    <p:extLst>
      <p:ext uri="{BB962C8B-B14F-4D97-AF65-F5344CB8AC3E}">
        <p14:creationId xmlns:p14="http://schemas.microsoft.com/office/powerpoint/2010/main" val="17709828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77F405CA-B144-28C9-408E-C9A286FD744C}"/>
              </a:ext>
            </a:extLst>
          </p:cNvPr>
          <p:cNvPicPr>
            <a:picLocks noChangeAspect="1"/>
          </p:cNvPicPr>
          <p:nvPr/>
        </p:nvPicPr>
        <p:blipFill>
          <a:blip r:embed="rId2"/>
          <a:srcRect t="15068" r="1" b="12572"/>
          <a:stretch/>
        </p:blipFill>
        <p:spPr>
          <a:xfrm>
            <a:off x="-4" y="-4"/>
            <a:ext cx="7534640" cy="6857984"/>
          </a:xfrm>
          <a:custGeom>
            <a:avLst/>
            <a:gdLst/>
            <a:ahLst/>
            <a:cxnLst/>
            <a:rect l="l" t="t" r="r" b="b"/>
            <a:pathLst>
              <a:path w="7534640" h="6857984">
                <a:moveTo>
                  <a:pt x="0" y="0"/>
                </a:moveTo>
                <a:lnTo>
                  <a:pt x="7534640" y="0"/>
                </a:lnTo>
                <a:lnTo>
                  <a:pt x="7534640" y="3832811"/>
                </a:lnTo>
                <a:lnTo>
                  <a:pt x="7344853" y="3826712"/>
                </a:lnTo>
                <a:cubicBezTo>
                  <a:pt x="7344853" y="3826712"/>
                  <a:pt x="7341511" y="3826712"/>
                  <a:pt x="7341511" y="3826712"/>
                </a:cubicBezTo>
                <a:cubicBezTo>
                  <a:pt x="7274667" y="3823370"/>
                  <a:pt x="7211169" y="3823370"/>
                  <a:pt x="7144324" y="3820027"/>
                </a:cubicBezTo>
                <a:cubicBezTo>
                  <a:pt x="6913719" y="3820027"/>
                  <a:pt x="6683113" y="3820027"/>
                  <a:pt x="6455848" y="3820027"/>
                </a:cubicBezTo>
                <a:cubicBezTo>
                  <a:pt x="6231926" y="3910265"/>
                  <a:pt x="5987951" y="3833396"/>
                  <a:pt x="5767372" y="3903581"/>
                </a:cubicBezTo>
                <a:cubicBezTo>
                  <a:pt x="5533423" y="3900239"/>
                  <a:pt x="5312845" y="3970423"/>
                  <a:pt x="5082238" y="4000503"/>
                </a:cubicBezTo>
                <a:cubicBezTo>
                  <a:pt x="4908446" y="4013871"/>
                  <a:pt x="4731314" y="3997160"/>
                  <a:pt x="4570892" y="4067345"/>
                </a:cubicBezTo>
                <a:cubicBezTo>
                  <a:pt x="4447233" y="4124161"/>
                  <a:pt x="4350312" y="4197688"/>
                  <a:pt x="4483996" y="4348083"/>
                </a:cubicBezTo>
                <a:cubicBezTo>
                  <a:pt x="4644419" y="4344742"/>
                  <a:pt x="4627708" y="4598742"/>
                  <a:pt x="4788129" y="4561979"/>
                </a:cubicBezTo>
                <a:cubicBezTo>
                  <a:pt x="4754709" y="4678954"/>
                  <a:pt x="4641076" y="4618795"/>
                  <a:pt x="4600971" y="4705690"/>
                </a:cubicBezTo>
                <a:cubicBezTo>
                  <a:pt x="4684524" y="4779217"/>
                  <a:pt x="4844945" y="4725744"/>
                  <a:pt x="4871683" y="4879480"/>
                </a:cubicBezTo>
                <a:cubicBezTo>
                  <a:pt x="4838262" y="5039902"/>
                  <a:pt x="4945210" y="5019849"/>
                  <a:pt x="5032105" y="5029876"/>
                </a:cubicBezTo>
                <a:cubicBezTo>
                  <a:pt x="5239317" y="5049930"/>
                  <a:pt x="5439843" y="5063297"/>
                  <a:pt x="5643713" y="5096719"/>
                </a:cubicBezTo>
                <a:cubicBezTo>
                  <a:pt x="5693844" y="5106745"/>
                  <a:pt x="5810819" y="5083350"/>
                  <a:pt x="5800794" y="5186956"/>
                </a:cubicBezTo>
                <a:cubicBezTo>
                  <a:pt x="5790767" y="5270508"/>
                  <a:pt x="5700529" y="5240431"/>
                  <a:pt x="5643713" y="5243772"/>
                </a:cubicBezTo>
                <a:cubicBezTo>
                  <a:pt x="5329553" y="5283879"/>
                  <a:pt x="5012052" y="5220378"/>
                  <a:pt x="4701235" y="5223719"/>
                </a:cubicBezTo>
                <a:cubicBezTo>
                  <a:pt x="4664472" y="5223719"/>
                  <a:pt x="4657787" y="5334009"/>
                  <a:pt x="4577576" y="5297246"/>
                </a:cubicBezTo>
                <a:cubicBezTo>
                  <a:pt x="4788129" y="5397510"/>
                  <a:pt x="5767372" y="5424248"/>
                  <a:pt x="6094900" y="5477721"/>
                </a:cubicBezTo>
                <a:cubicBezTo>
                  <a:pt x="5754004" y="5858724"/>
                  <a:pt x="5429817" y="5628117"/>
                  <a:pt x="5159105" y="5842012"/>
                </a:cubicBezTo>
                <a:cubicBezTo>
                  <a:pt x="5159105" y="5842012"/>
                  <a:pt x="5212580" y="5842012"/>
                  <a:pt x="5443187" y="5912197"/>
                </a:cubicBezTo>
                <a:cubicBezTo>
                  <a:pt x="5627002" y="5969012"/>
                  <a:pt x="5536765" y="6049223"/>
                  <a:pt x="6001321" y="6202962"/>
                </a:cubicBezTo>
                <a:cubicBezTo>
                  <a:pt x="5824188" y="6253093"/>
                  <a:pt x="5593581" y="6156172"/>
                  <a:pt x="5506685" y="6416857"/>
                </a:cubicBezTo>
                <a:cubicBezTo>
                  <a:pt x="5643713" y="6463648"/>
                  <a:pt x="5807477" y="6420200"/>
                  <a:pt x="5904398" y="6543858"/>
                </a:cubicBezTo>
                <a:cubicBezTo>
                  <a:pt x="5934478" y="6580622"/>
                  <a:pt x="5964557" y="6604017"/>
                  <a:pt x="6001321" y="6624068"/>
                </a:cubicBezTo>
                <a:cubicBezTo>
                  <a:pt x="5984612" y="6630754"/>
                  <a:pt x="5964557" y="6637437"/>
                  <a:pt x="5951188" y="6644121"/>
                </a:cubicBezTo>
                <a:cubicBezTo>
                  <a:pt x="5977925" y="6667518"/>
                  <a:pt x="6663060" y="6794517"/>
                  <a:pt x="6836850" y="6797860"/>
                </a:cubicBezTo>
                <a:cubicBezTo>
                  <a:pt x="6761652" y="6822926"/>
                  <a:pt x="6636845" y="6844075"/>
                  <a:pt x="6553814" y="6856412"/>
                </a:cubicBezTo>
                <a:lnTo>
                  <a:pt x="6542822" y="6857984"/>
                </a:lnTo>
                <a:lnTo>
                  <a:pt x="0" y="6857984"/>
                </a:lnTo>
                <a:close/>
              </a:path>
            </a:pathLst>
          </a:custGeom>
        </p:spPr>
      </p:pic>
      <p:sp>
        <p:nvSpPr>
          <p:cNvPr id="2" name="Titre 1">
            <a:extLst>
              <a:ext uri="{FF2B5EF4-FFF2-40B4-BE49-F238E27FC236}">
                <a16:creationId xmlns:a16="http://schemas.microsoft.com/office/drawing/2014/main" id="{2551EC93-2372-D374-D6A3-75125C4BF602}"/>
              </a:ext>
            </a:extLst>
          </p:cNvPr>
          <p:cNvSpPr>
            <a:spLocks noGrp="1"/>
          </p:cNvSpPr>
          <p:nvPr>
            <p:ph type="title"/>
          </p:nvPr>
        </p:nvSpPr>
        <p:spPr>
          <a:xfrm>
            <a:off x="6343650" y="3962400"/>
            <a:ext cx="5505814" cy="1690409"/>
          </a:xfrm>
        </p:spPr>
        <p:txBody>
          <a:bodyPr vert="horz" lIns="91440" tIns="45720" rIns="91440" bIns="45720" rtlCol="0" anchor="b">
            <a:normAutofit/>
          </a:bodyPr>
          <a:lstStyle/>
          <a:p>
            <a:r>
              <a:rPr lang="en-US" kern="1200">
                <a:solidFill>
                  <a:schemeClr val="tx1"/>
                </a:solidFill>
                <a:latin typeface="+mj-lt"/>
                <a:ea typeface="+mj-ea"/>
                <a:cs typeface="+mj-cs"/>
              </a:rPr>
              <a:t>Canada Proud, ana</a:t>
            </a:r>
            <a:r>
              <a:rPr lang="en-US"/>
              <a:t>lysé par le NYT.</a:t>
            </a:r>
            <a:endParaRPr lang="en-US" kern="1200" dirty="0">
              <a:solidFill>
                <a:schemeClr val="tx1"/>
              </a:solidFill>
              <a:latin typeface="+mj-lt"/>
              <a:ea typeface="+mj-ea"/>
              <a:cs typeface="+mj-cs"/>
            </a:endParaRPr>
          </a:p>
        </p:txBody>
      </p:sp>
      <p:pic>
        <p:nvPicPr>
          <p:cNvPr id="5" name="Image 4">
            <a:extLst>
              <a:ext uri="{FF2B5EF4-FFF2-40B4-BE49-F238E27FC236}">
                <a16:creationId xmlns:a16="http://schemas.microsoft.com/office/drawing/2014/main" id="{78D703B9-CAA0-0FC6-EE5E-D7ACDC2003FD}"/>
              </a:ext>
            </a:extLst>
          </p:cNvPr>
          <p:cNvPicPr>
            <a:picLocks noChangeAspect="1"/>
          </p:cNvPicPr>
          <p:nvPr/>
        </p:nvPicPr>
        <p:blipFill>
          <a:blip r:embed="rId3"/>
          <a:srcRect t="19482" r="-3" b="-3"/>
          <a:stretch/>
        </p:blipFill>
        <p:spPr>
          <a:xfrm>
            <a:off x="7653541" y="6"/>
            <a:ext cx="4538463" cy="3877247"/>
          </a:xfrm>
          <a:custGeom>
            <a:avLst/>
            <a:gdLst/>
            <a:ahLst/>
            <a:cxnLst/>
            <a:rect l="l" t="t" r="r" b="b"/>
            <a:pathLst>
              <a:path w="4538463" h="3877247">
                <a:moveTo>
                  <a:pt x="0" y="0"/>
                </a:moveTo>
                <a:lnTo>
                  <a:pt x="4538463" y="0"/>
                </a:lnTo>
                <a:lnTo>
                  <a:pt x="4538463" y="3437173"/>
                </a:lnTo>
                <a:lnTo>
                  <a:pt x="4530710" y="3429000"/>
                </a:lnTo>
                <a:cubicBezTo>
                  <a:pt x="4370289" y="3495842"/>
                  <a:pt x="4239946" y="3686344"/>
                  <a:pt x="4056129" y="3636211"/>
                </a:cubicBezTo>
                <a:cubicBezTo>
                  <a:pt x="3872313" y="3589422"/>
                  <a:pt x="3788760" y="3830055"/>
                  <a:pt x="3618310" y="3756528"/>
                </a:cubicBezTo>
                <a:cubicBezTo>
                  <a:pt x="3394389" y="3823371"/>
                  <a:pt x="3163783" y="3823371"/>
                  <a:pt x="2933176" y="3810002"/>
                </a:cubicBezTo>
                <a:cubicBezTo>
                  <a:pt x="2702570" y="3840081"/>
                  <a:pt x="2471962" y="3873503"/>
                  <a:pt x="2238015" y="3850107"/>
                </a:cubicBezTo>
                <a:cubicBezTo>
                  <a:pt x="2007408" y="3870161"/>
                  <a:pt x="1783486" y="3883529"/>
                  <a:pt x="1552880" y="3863476"/>
                </a:cubicBezTo>
                <a:cubicBezTo>
                  <a:pt x="1322274" y="3886870"/>
                  <a:pt x="1091667" y="3876844"/>
                  <a:pt x="864402" y="3860134"/>
                </a:cubicBezTo>
                <a:cubicBezTo>
                  <a:pt x="757455" y="3860134"/>
                  <a:pt x="653849" y="3856792"/>
                  <a:pt x="546902" y="3856792"/>
                </a:cubicBezTo>
                <a:cubicBezTo>
                  <a:pt x="404861" y="3850108"/>
                  <a:pt x="262821" y="3845095"/>
                  <a:pt x="120363" y="3840499"/>
                </a:cubicBezTo>
                <a:lnTo>
                  <a:pt x="0" y="3836632"/>
                </a:lnTo>
                <a:close/>
              </a:path>
            </a:pathLst>
          </a:custGeom>
        </p:spPr>
      </p:pic>
    </p:spTree>
    <p:extLst>
      <p:ext uri="{BB962C8B-B14F-4D97-AF65-F5344CB8AC3E}">
        <p14:creationId xmlns:p14="http://schemas.microsoft.com/office/powerpoint/2010/main" val="15692228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8DD77349-6ADE-99FE-8E04-12919EE56F9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 y="-29768"/>
            <a:ext cx="12202175" cy="1519356"/>
            <a:chOff x="-1" y="-29768"/>
            <a:chExt cx="12202175" cy="1519356"/>
          </a:xfrm>
        </p:grpSpPr>
        <p:sp>
          <p:nvSpPr>
            <p:cNvPr id="18" name="Rectangle 17">
              <a:extLst>
                <a:ext uri="{FF2B5EF4-FFF2-40B4-BE49-F238E27FC236}">
                  <a16:creationId xmlns:a16="http://schemas.microsoft.com/office/drawing/2014/main" id="{D5B2B92C-44DF-B41D-C67A-EBF175DF52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5341412" y="-5371175"/>
              <a:ext cx="1519350" cy="12202174"/>
            </a:xfrm>
            <a:prstGeom prst="rect">
              <a:avLst/>
            </a:prstGeom>
            <a:gradFill>
              <a:gsLst>
                <a:gs pos="0">
                  <a:schemeClr val="accent5"/>
                </a:gs>
                <a:gs pos="100000">
                  <a:schemeClr val="accent2"/>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341EB2F1-D26A-D7C9-E9AC-B63BE629A29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8917093" y="-1801610"/>
              <a:ext cx="1507122" cy="5063040"/>
            </a:xfrm>
            <a:prstGeom prst="rect">
              <a:avLst/>
            </a:prstGeom>
            <a:gradFill>
              <a:gsLst>
                <a:gs pos="59000">
                  <a:schemeClr val="accent5">
                    <a:lumMod val="60000"/>
                    <a:lumOff val="40000"/>
                    <a:alpha val="0"/>
                  </a:schemeClr>
                </a:gs>
                <a:gs pos="100000">
                  <a:schemeClr val="accent5">
                    <a:lumMod val="60000"/>
                    <a:lumOff val="4000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96D16430-53D3-47E5-F4B8-B441E710D48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3100712" y="-3130481"/>
              <a:ext cx="1519356" cy="7720782"/>
            </a:xfrm>
            <a:prstGeom prst="rect">
              <a:avLst/>
            </a:prstGeom>
            <a:gradFill>
              <a:gsLst>
                <a:gs pos="29000">
                  <a:schemeClr val="accent5">
                    <a:lumMod val="60000"/>
                    <a:lumOff val="40000"/>
                    <a:alpha val="0"/>
                  </a:schemeClr>
                </a:gs>
                <a:gs pos="100000">
                  <a:schemeClr val="accent5">
                    <a:lumMod val="75000"/>
                  </a:scheme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re 1">
            <a:extLst>
              <a:ext uri="{FF2B5EF4-FFF2-40B4-BE49-F238E27FC236}">
                <a16:creationId xmlns:a16="http://schemas.microsoft.com/office/drawing/2014/main" id="{77746C20-C05B-0BB0-D380-0EC1F7332A89}"/>
              </a:ext>
            </a:extLst>
          </p:cNvPr>
          <p:cNvSpPr>
            <a:spLocks noGrp="1"/>
          </p:cNvSpPr>
          <p:nvPr>
            <p:ph type="title"/>
          </p:nvPr>
        </p:nvSpPr>
        <p:spPr>
          <a:xfrm>
            <a:off x="876691" y="301843"/>
            <a:ext cx="10477109" cy="1003532"/>
          </a:xfrm>
        </p:spPr>
        <p:txBody>
          <a:bodyPr anchor="ctr">
            <a:normAutofit/>
          </a:bodyPr>
          <a:lstStyle/>
          <a:p>
            <a:r>
              <a:rPr lang="fr-FR" sz="5400">
                <a:solidFill>
                  <a:srgbClr val="FFFFFF"/>
                </a:solidFill>
              </a:rPr>
              <a:t>Définir la désinformation</a:t>
            </a:r>
            <a:endParaRPr lang="fr-FR" sz="5400" dirty="0">
              <a:solidFill>
                <a:srgbClr val="FFFFFF"/>
              </a:solidFill>
            </a:endParaRPr>
          </a:p>
        </p:txBody>
      </p:sp>
      <p:sp>
        <p:nvSpPr>
          <p:cNvPr id="3" name="Espace réservé du contenu 2">
            <a:extLst>
              <a:ext uri="{FF2B5EF4-FFF2-40B4-BE49-F238E27FC236}">
                <a16:creationId xmlns:a16="http://schemas.microsoft.com/office/drawing/2014/main" id="{65AF28EC-1EC5-530F-D13D-2C24EEA2415B}"/>
              </a:ext>
            </a:extLst>
          </p:cNvPr>
          <p:cNvSpPr>
            <a:spLocks noGrp="1"/>
          </p:cNvSpPr>
          <p:nvPr>
            <p:ph idx="1"/>
          </p:nvPr>
        </p:nvSpPr>
        <p:spPr>
          <a:xfrm>
            <a:off x="1285103" y="2308124"/>
            <a:ext cx="9304637" cy="3673576"/>
          </a:xfrm>
        </p:spPr>
        <p:txBody>
          <a:bodyPr>
            <a:normAutofit/>
          </a:bodyPr>
          <a:lstStyle/>
          <a:p>
            <a:pPr marL="0" indent="0" algn="r">
              <a:buNone/>
            </a:pPr>
            <a:r>
              <a:rPr lang="fr-FR" sz="3800" i="1" dirty="0"/>
              <a:t>«C’est une information ou la transmission d’une information fausse ou déformant la réalité dans le but de tromper».</a:t>
            </a:r>
          </a:p>
          <a:p>
            <a:pPr marL="0" indent="0" algn="r">
              <a:buNone/>
            </a:pPr>
            <a:r>
              <a:rPr lang="fr-FR" sz="2000" dirty="0"/>
              <a:t>(Carignan et Morin)</a:t>
            </a:r>
          </a:p>
        </p:txBody>
      </p:sp>
    </p:spTree>
    <p:extLst>
      <p:ext uri="{BB962C8B-B14F-4D97-AF65-F5344CB8AC3E}">
        <p14:creationId xmlns:p14="http://schemas.microsoft.com/office/powerpoint/2010/main" val="2483092336"/>
      </p:ext>
    </p:extLst>
  </p:cSld>
  <p:clrMapOvr>
    <a:masterClrMapping/>
  </p:clrMapOvr>
</p:sld>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Thème 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0C4562E475417458E009C7FB00746E1" ma:contentTypeVersion="19" ma:contentTypeDescription="Crée un document." ma:contentTypeScope="" ma:versionID="171e326dc8fb7034209bbc0bdec735a4">
  <xsd:schema xmlns:xsd="http://www.w3.org/2001/XMLSchema" xmlns:xs="http://www.w3.org/2001/XMLSchema" xmlns:p="http://schemas.microsoft.com/office/2006/metadata/properties" xmlns:ns2="ed0bfb82-21ae-4e2f-be57-d28e199b574e" xmlns:ns3="34e9ffc5-7a6e-40ff-9943-c4fff0ac00f8" targetNamespace="http://schemas.microsoft.com/office/2006/metadata/properties" ma:root="true" ma:fieldsID="2a61eda73394a7b8318ba748d4d80752" ns2:_="" ns3:_="">
    <xsd:import namespace="ed0bfb82-21ae-4e2f-be57-d28e199b574e"/>
    <xsd:import namespace="34e9ffc5-7a6e-40ff-9943-c4fff0ac00f8"/>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3:SharedWithUsers" minOccurs="0"/>
                <xsd:element ref="ns3:SharedWithDetails"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d0bfb82-21ae-4e2f-be57-d28e199b574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alises d’images" ma:readOnly="false" ma:fieldId="{5cf76f15-5ced-4ddc-b409-7134ff3c332f}" ma:taxonomyMulti="true" ma:sspId="d22a70dd-fe27-4e98-96a5-1846364899b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4e9ffc5-7a6e-40ff-9943-c4fff0ac00f8" elementFormDefault="qualified">
    <xsd:import namespace="http://schemas.microsoft.com/office/2006/documentManagement/types"/>
    <xsd:import namespace="http://schemas.microsoft.com/office/infopath/2007/PartnerControls"/>
    <xsd:element name="SharedWithUsers" ma:index="13"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Partagé avec détails" ma:internalName="SharedWithDetails" ma:readOnly="true">
      <xsd:simpleType>
        <xsd:restriction base="dms:Note">
          <xsd:maxLength value="255"/>
        </xsd:restriction>
      </xsd:simpleType>
    </xsd:element>
    <xsd:element name="TaxCatchAll" ma:index="23" nillable="true" ma:displayName="Taxonomy Catch All Column" ma:hidden="true" ma:list="{9520454c-615d-4297-8f87-6a3dfe40b65f}" ma:internalName="TaxCatchAll" ma:showField="CatchAllData" ma:web="34e9ffc5-7a6e-40ff-9943-c4fff0ac00f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ed0bfb82-21ae-4e2f-be57-d28e199b574e">
      <Terms xmlns="http://schemas.microsoft.com/office/infopath/2007/PartnerControls"/>
    </lcf76f155ced4ddcb4097134ff3c332f>
    <TaxCatchAll xmlns="34e9ffc5-7a6e-40ff-9943-c4fff0ac00f8" xsi:nil="true"/>
  </documentManagement>
</p:properties>
</file>

<file path=customXml/itemProps1.xml><?xml version="1.0" encoding="utf-8"?>
<ds:datastoreItem xmlns:ds="http://schemas.openxmlformats.org/officeDocument/2006/customXml" ds:itemID="{B9F5CACA-D14D-4DA3-9230-69075CA836FD}"/>
</file>

<file path=customXml/itemProps2.xml><?xml version="1.0" encoding="utf-8"?>
<ds:datastoreItem xmlns:ds="http://schemas.openxmlformats.org/officeDocument/2006/customXml" ds:itemID="{F4EEFB04-742B-4672-9C2D-105D4A7518F7}"/>
</file>

<file path=customXml/itemProps3.xml><?xml version="1.0" encoding="utf-8"?>
<ds:datastoreItem xmlns:ds="http://schemas.openxmlformats.org/officeDocument/2006/customXml" ds:itemID="{5F1B768E-C214-46DE-9930-075174E26CF6}"/>
</file>

<file path=docProps/app.xml><?xml version="1.0" encoding="utf-8"?>
<Properties xmlns="http://schemas.openxmlformats.org/officeDocument/2006/extended-properties" xmlns:vt="http://schemas.openxmlformats.org/officeDocument/2006/docPropsVTypes">
  <Template/>
  <TotalTime>487</TotalTime>
  <Words>580</Words>
  <Application>Microsoft Office PowerPoint</Application>
  <PresentationFormat>Grand écran</PresentationFormat>
  <Paragraphs>58</Paragraphs>
  <Slides>15</Slides>
  <Notes>0</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15</vt:i4>
      </vt:variant>
    </vt:vector>
  </HeadingPairs>
  <TitlesOfParts>
    <vt:vector size="19" baseType="lpstr">
      <vt:lpstr>Aptos</vt:lpstr>
      <vt:lpstr>Aptos Display</vt:lpstr>
      <vt:lpstr>Arial</vt:lpstr>
      <vt:lpstr>Thème Office</vt:lpstr>
      <vt:lpstr>Les nouveaux défis du journalisme à l’ère de l’IA et de la désinformation</vt:lpstr>
      <vt:lpstr>À propos du Devoir</vt:lpstr>
      <vt:lpstr>Des médias en crise</vt:lpstr>
      <vt:lpstr>Selon le Reuters Institute</vt:lpstr>
      <vt:lpstr>D’un clic à la fin des clics</vt:lpstr>
      <vt:lpstr>Présentation PowerPoint</vt:lpstr>
      <vt:lpstr>Présentation PowerPoint</vt:lpstr>
      <vt:lpstr>Canada Proud, analysé par le NYT.</vt:lpstr>
      <vt:lpstr>Définir la désinformation</vt:lpstr>
      <vt:lpstr>La désinformation…</vt:lpstr>
      <vt:lpstr>L’enjeu des plateformes</vt:lpstr>
      <vt:lpstr>Pistes de solution  </vt:lpstr>
      <vt:lpstr>Présentation PowerPoint</vt:lpstr>
      <vt:lpstr>Le complotisme est humain</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Brian Myles</dc:creator>
  <cp:lastModifiedBy>Véronique Méar</cp:lastModifiedBy>
  <cp:revision>19</cp:revision>
  <dcterms:created xsi:type="dcterms:W3CDTF">2025-04-22T17:21:31Z</dcterms:created>
  <dcterms:modified xsi:type="dcterms:W3CDTF">2025-04-24T14:17:56Z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0x01010040C4562E475417458E009C7FB00746E1</vt:lpwstr>
  </property>
  <property fmtid="{D5CDD505-2E9C-101B-9397-08002B2CF9AE}" pid="3" name="MediaServiceImageTags">
    <vt:lpwstr/>
  </property>
</Properties>
</file>