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handoutMasterIdLst>
    <p:handoutMasterId r:id="rId19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0080625" cy="5670550"/>
  <p:notesSz cx="7559675" cy="1069181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424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3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D803AF72-03DA-77C9-E85C-77D026B0AFE2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4B53CB-5730-8704-C70E-4F6031A49677}"/>
              </a:ext>
            </a:extLst>
          </p:cNvPr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8FB6DE6-248C-903D-7774-4B421CB26E94}"/>
              </a:ext>
            </a:extLst>
          </p:cNvPr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fr-FR" sz="14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D4105E6-A83F-5DEB-606A-331EDAAE4F34}"/>
              </a:ext>
            </a:extLst>
          </p:cNvPr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>
            <a:noAutofit/>
          </a:bodyPr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9BB98E46-8B37-424A-B0F3-A892879A2ED7}" type="slidenum">
              <a:t>‹N°›</a:t>
            </a:fld>
            <a:endParaRPr lang="fr-FR" sz="14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40450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6D3A717-9134-6F23-4F4B-44F3FC144F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B5E9B183-0A50-2053-3BD9-4522F7ABD8B0}"/>
              </a:ext>
            </a:extLst>
          </p:cNvPr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4" name="Espace réservé de l'en-tête 3">
            <a:extLst>
              <a:ext uri="{FF2B5EF4-FFF2-40B4-BE49-F238E27FC236}">
                <a16:creationId xmlns:a16="http://schemas.microsoft.com/office/drawing/2014/main" id="{32D109C9-D908-D8FC-454C-3F1E5BACBF73}"/>
              </a:ext>
            </a:extLst>
          </p:cNvPr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7F9D77B-9788-BB4D-92A0-F7C66BF2B1C8}"/>
              </a:ext>
            </a:extLst>
          </p:cNvPr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BFC7A42-67CD-11BC-1F5D-02A1D10A2DA9}"/>
              </a:ext>
            </a:extLst>
          </p:cNvPr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5DFD9F5-A379-52DC-A4F9-F1125C099141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B15CFE66-42DD-43B5-A0CB-34534EB089E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583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fr-FR" sz="2000" b="0" i="0" u="none" strike="noStrike" kern="1200">
        <a:ln>
          <a:noFill/>
        </a:ln>
        <a:latin typeface="Liberation Sans" pitchFamily="18"/>
        <a:cs typeface="Tahoma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67DDF1-C4E1-F852-AA8C-EB994FD50B7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997D04A4-8E9D-4F60-AD9D-0A23491F460A}" type="slidenum">
              <a:t>1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0A018A6-FAA0-64A0-62C5-F1C6AB1F2A8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7E0E724F-441A-F77E-52DE-F11BBA1694D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248B1F0-D36F-206E-1C52-43AAB48E4A0A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4C474951-1640-4578-87CC-3AB085A99E9B}" type="slidenum">
              <a:t>10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BEB72E79-4C2A-FE7F-8AEF-32067002EF1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EBFE2BF-D7C6-5613-9107-FDB9F89610E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E7E6C42-3D19-FE9C-4098-097391D2F31D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C326C0BB-B054-4409-9476-493AC6172A55}" type="slidenum">
              <a:t>11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47FA999-33AE-7BD2-419B-ABC3DA7A003F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CF2D3D9-DE60-3D5F-1F6D-E920E820C14C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9216B0-9EBC-731B-627A-355D2A1E3C44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6E9CF4FB-C51F-442F-B51E-76E9663AA9DC}" type="slidenum">
              <a:t>12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843AC22-5A9E-0721-AB4F-E3E2160489D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83F659D-7DE6-CC2A-81E7-29D4F0FDAAF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B036A42-1DA7-4135-42C6-11725FDC035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6CA84407-637F-4222-A409-0E27C966CA50}" type="slidenum">
              <a:t>13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00FD738-BE13-18DB-EFF2-B7B62F9F68DD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0CC0500-3FF0-655B-D60F-13DAECED193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5501316-4B2E-9172-BCB8-6DA01BB9850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F1E8130F-8B84-4B92-84C4-0675B01E8807}" type="slidenum">
              <a:t>14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3C56189-F293-E912-AB5A-F63E0D3E680E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3D52DCB-C6CD-3122-97F1-60AD887DD40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76458DF-BEF3-0F4D-C000-02A37CB0DFE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1A34E378-AE2D-4864-A898-C5CDE687F39A}" type="slidenum">
              <a:t>15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09B21CE5-2764-E0A7-0C64-5BE36B5AA996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EF823492-6485-E733-A4D5-7E135B99F7B0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5EF2CAF-6450-7CEF-579B-007D83CB3328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191B5FDB-AEEC-408D-8F73-3608ACD1B258}" type="slidenum">
              <a:t>2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E40EEDD-D3C9-F718-9BE2-5733816D685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A6E8A8C4-A94F-C1EA-B4BA-50ABEB83B05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1420AC3-53AC-4CB1-E79B-542ECC5F57E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2B2B3F1B-F1BA-4351-B958-CA0378D243C1}" type="slidenum">
              <a:t>3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AFC9802-8517-B31A-A006-B80B508750BB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53CBDB2-DEB0-8986-CDA9-A57F7C84862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BAD9BC0-9B48-41B7-FADE-973614C1EB93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67CDAA63-FC70-4D6E-B506-C0318C1328C6}" type="slidenum">
              <a:t>4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3FD869A-92AE-5571-8735-059233D0944C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B8FB6F9-2DEC-6389-6E1D-AFD2E9D2D8B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A42623-625F-BAAA-975B-FD46606C5D69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06F3D060-6A5B-4BA9-B483-B916677AF031}" type="slidenum">
              <a:t>5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7A18245-4ACE-9E62-9609-DD6B0791E71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E9894D8-7930-CFAC-6139-C80700A7B0B5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CE4C2A8-8037-FE7E-C916-8EFE86A4D062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2891A621-B8E2-4543-8B09-2259F7E0D2AF}" type="slidenum">
              <a:t>6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9472630-C0AC-90BD-4D9F-D21588EEBD2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D4B38DF-827C-CFBD-CF3A-B7F0BF4EF2EB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5665DC0-CDA8-6434-E12E-B29F25F230DF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E84DE4C0-8D71-4D01-9388-73AFD60D4433}" type="slidenum">
              <a:t>7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6A8F20F-F77E-402C-E0C0-9D20AC55E113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93269257-E481-5DFB-090B-8238FF051DC1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E383226-BEBD-F15F-0DE7-608483AC5B3E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6A1116D7-E0CE-491F-80E4-BFA2F060D33E}" type="slidenum">
              <a:t>8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6E37CCA4-1C4A-2A67-EF99-60122858E6D0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F86F9D2-D813-961F-0E7F-C357E3EDF962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6C1C1EB-879B-B7AA-5BC4-89F0AB523330}"/>
              </a:ext>
            </a:extLst>
          </p:cNvPr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 anchorCtr="0">
            <a:noAutofit/>
          </a:bodyPr>
          <a:lstStyle/>
          <a:p>
            <a:pPr lvl="0"/>
            <a:fld id="{D91E9EA3-5C0D-4E7D-8E7A-3E7F6228F0AB}" type="slidenum">
              <a:t>9</a:t>
            </a:fld>
            <a:endParaRPr lang="fr-FR"/>
          </a:p>
        </p:txBody>
      </p:sp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EA830DF-E930-D427-715F-D35732665A55}"/>
              </a:ext>
            </a:extLst>
          </p:cNvPr>
          <p:cNvSpPr>
            <a:spLocks noGrp="1" noRot="1" noChangeAspect="1" noResize="1"/>
          </p:cNvSpPr>
          <p:nvPr>
            <p:ph type="sldImg"/>
          </p:nvPr>
        </p:nvSpPr>
        <p:spPr>
          <a:xfrm>
            <a:off x="217488" y="812800"/>
            <a:ext cx="7123112" cy="4008438"/>
          </a:xfrm>
          <a:solidFill>
            <a:srgbClr val="729FCF"/>
          </a:solidFill>
          <a:ln w="25400">
            <a:solidFill>
              <a:srgbClr val="3465A4"/>
            </a:solidFill>
            <a:prstDash val="solid"/>
          </a:ln>
        </p:spPr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784E5C2-FE0E-999E-A12B-26DAF286668D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A4F9E8E-7D2F-6728-A41C-3501D5EC93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F07134E-E779-F680-3574-14C4F17CA4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FC508-1974-EFAA-A922-D9D912D5B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D4EB8FD-A38D-F066-7A61-16E71A9A8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AA7DA01-56C4-5DA9-EBB9-39F32139F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52C28C-CBAE-4C92-A968-772D3816A03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4384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FDAF6E-25C5-488D-771F-E3C8ACB1F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F8555F2-59FE-FF12-1E8F-1E70A1ED0A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BCB8FCA-3915-E7A8-61D5-A4F30145D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3EFAD61-2227-F8AF-4FFE-2C76859FCA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6011A04-D85D-AF8A-E2FF-CEB24C649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0229C3F-EFE0-46A2-B9A4-A39CF39368F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8423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3BF9B93-97EA-5A2B-8484-65D471EA7A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291388" y="1619250"/>
            <a:ext cx="2428875" cy="2881313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A4A8294-8F55-1963-C2AE-34407FE850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0" y="1619250"/>
            <a:ext cx="7138988" cy="2881313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9B97789-AF31-6B20-14EC-6D33D6DC4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FA1CE27-3184-AD8B-21A9-E53595B24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6FA3A76-55BF-8EBB-7DFF-A1E4AD6A4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554F78E-5E10-4B7F-B239-9DF73F418A1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7048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B1A9D9-AADE-CA00-9544-EE1B0A0114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0475" y="928688"/>
            <a:ext cx="7559675" cy="1973262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FFB7D1C-F09C-EC81-11B5-166C4AAF8D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0475" y="2978150"/>
            <a:ext cx="7559675" cy="137001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9B38135-420C-992E-B113-D18C3E0D5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DEFE8DA-4375-DE32-35A8-394A03D28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6612371-94FD-FD44-4385-5D2EBD9A6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E862A2F-619B-4D83-8572-B0F90F2336C0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77248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884F373-9CB9-170B-136F-4FDAC8E55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A4E783-D63E-61C8-BCFB-2D52366C1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D02DD6C-B8A5-9FA1-8B4A-B28897C5C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6CB7CB-9FDE-D59D-934D-9001D5BDB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0553554-7713-3C73-B375-6083F843C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BB584C-0B6D-473C-84D6-FD2595CA08DB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7880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6CC5A7-9A7A-71B8-D1E7-9620DEC34C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CC96C74-8FA9-D4AE-2C93-0282A18DA6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6C95A95-F8A8-B118-1B86-7743E2447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A7164F7-2C8F-A36F-642E-1093F03FB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63817F7-193D-FBD1-9C60-0AB4A7154F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54807F8-805D-4BF6-80F3-D3A61565A33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8855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DB0847E-15F3-B48C-8D81-B1DF72120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D383605-5691-E4A6-D145-389FAB240A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363" y="1079500"/>
            <a:ext cx="4603750" cy="36004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BDD4736-9A46-8B1A-E100-8B81F4F62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6513" y="1079500"/>
            <a:ext cx="4603750" cy="36004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A94BF66-63C0-A7B1-0182-53DA2D7A7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6E3000F-A702-0DD6-A9E7-C601F5013A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187A4F8-37D9-55B5-D690-84040A421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2CA0392-C07A-4326-B3C4-B510E5052F0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54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17DB98-152E-4011-2500-92855D6EF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A39D72-E0FA-4808-07AC-E1B4EC206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E313D9A-3F91-B241-224D-716DB831B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4E650FA-F57A-C224-EC2D-CD89CD2CDAF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BFC99C6-FC48-7C9A-BC28-D1BD260244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6A19AE2-671F-D131-281E-3125C66E84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2616F5E-6F20-C02B-C7F2-6D9E8B691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4A6B059-457E-25E3-08EB-4ECF4EB53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2CEF3BF-B985-43BE-8A65-D51D6E308E4C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5227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D9C43F-E8FD-782F-6DBF-F409C65A7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33DA9E3-D3F0-6D47-53E7-5C78CB2ABB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A2DA65C-862C-C6EC-CA7B-90BAC4D0A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2572C5D4-2879-0611-1F54-DC64D3F26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656A387-597A-4981-A63D-C01013774046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4200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8FFB1E9-D5D6-14C3-E50E-F158625B5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E080A2-9718-D32D-45D7-6305B9CCC7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B37D762-42CE-D425-33B3-3E748AE61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7524D3D-751C-4361-8F6C-2CCCEFB9B16A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20836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96F922-B23D-1A98-A888-CEF64CFB1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FCD8E6-E986-0EED-F42A-90AD2D2A66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AA1FB6F-C9FB-F9A2-A8AF-7E07E81279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5B9FBC2-0FCE-80BB-2E5D-35DA2A849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497354-EB97-0E0F-4213-4226430A4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653A2EB-4DFA-92AE-0B56-E42CB4CA8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ECAF63-CFAA-47A4-A86B-5A5DA9FB4FE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44428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78F238-4FA3-2E45-CCF6-D93E117BD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6342456-244A-DFEF-E62C-19C2C24C2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E2B401-17CD-EB3C-AF89-93B63BF74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F79AF92-FC25-7C89-CF1A-AF73C673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F85E7CA-297B-75A1-663E-582F9E00F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C25384A-5FF5-4610-9999-1FF6DA6C4A12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2113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6934F0-36E5-AC57-A826-28B86F80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A6FAD1E-391E-BEBF-604E-6D31DFC2F4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E388BC8-5693-16CD-A2C7-169E04A25A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23343EB-7A94-3642-F52B-E9652F602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D3DB7CF-E7E0-4C94-A95C-32FBEC33B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B4E35CD-982E-04E6-369D-77784E484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7E5D7B1-50B0-430D-91B1-4F00C112268D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2249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732E4E4-EF60-07E1-732D-D05CA42C8D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C29E2CC-7D8D-E426-C6EB-4C47A33829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FD5CE06-4B09-FF6E-0CD1-AEAF2571F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AEF108-D653-9848-E912-3958AB0FB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18EB76F-7037-A685-D2F0-63FEC46EB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AB06A20-21F5-44FB-A8E6-8737654C365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1000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E758ABD-6FC2-701A-5387-0530A882A9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380288" y="179388"/>
            <a:ext cx="2339975" cy="4500562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02EF1F18-71FF-305C-4EFF-670F3DE5BE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60363" y="179388"/>
            <a:ext cx="6867525" cy="4500562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5FB8044-AB55-578B-E8FB-EBA74FCEA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7C9D4D-482D-9050-E527-BE829E481F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29EFB63-4B08-2F5C-F105-60B8809EF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60059055-BAAC-4827-9A10-99F877C0CD55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733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C71BD8-132D-8E7D-FE5C-E8F14F7736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88" y="1414463"/>
            <a:ext cx="8694737" cy="23574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FFD94A-EBEB-F83A-C967-8D0A7E8CA4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7388" y="3794125"/>
            <a:ext cx="8694737" cy="124142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998EC29-1716-4469-600F-D251F67B1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01D0CE3-1A6D-9AC7-1F55-7E5B62510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C13FBC-384E-01D7-5A8B-67F25BDB8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D249D12-6B9D-493E-AC3B-2428F15F947F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10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72930F-1920-B0E2-B180-F94B96AD1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EB127D6-6F6B-01C6-71BB-A51AB360E9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60363" y="2879725"/>
            <a:ext cx="4603750" cy="16208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3D0BEC0-C62A-76BE-ACE8-8D3F6D3698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16513" y="2879725"/>
            <a:ext cx="4603750" cy="16208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5CD19EB-E17E-E87A-C8BF-CB37D0F43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0A4B7E6-E979-BAD5-96D1-BB1D5AAA9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1F7A30E-5B49-EC1B-5697-DE96E76F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CFC4172-99F3-494E-AF85-1AF9DB040674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92084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A60BF5-4930-9DDD-0805-221C74BDF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01625"/>
            <a:ext cx="8694737" cy="10969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6D4D23-F8AB-62D2-02B0-D134564C15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3738" y="1390650"/>
            <a:ext cx="426561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DC8573-E72A-DA56-8889-F91C4E9A48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3738" y="2071688"/>
            <a:ext cx="4265612" cy="30464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8265B4BE-580A-0D36-3915-9FAEC9DD5C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03813" y="1390650"/>
            <a:ext cx="4284662" cy="6810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C32D10B-7759-3A3F-9B4A-D0AF5BC23D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103813" y="2071688"/>
            <a:ext cx="4284662" cy="3046412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AD1DB02-22C5-6559-B3A0-C9F08C0F1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7ED014-AB33-5E71-8AC2-7B145FBA5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52611D5-F7D6-91D0-5FEE-B1C74EFA86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DF5F49F-0495-43FB-BE9D-480AC8B0B211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661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366EF4-FDEF-F4BE-676D-D5EBCBC3F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BF3C595-B26F-A471-3D2F-E7994E25C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90D3461-3E38-94EC-6F5A-BFD8B8EB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1318E20-0D6A-9498-9D61-34C218000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4FB7B11-E03C-4D6D-9AAE-5D6EC226CB9E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2812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373E4E5-79A6-1E38-8534-FCD26FB28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9350B63-B8D5-30D4-8B7E-98D1D44D4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B3DC121-25DA-0917-34C5-9C294FAC8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269E266-0E2F-4C2E-8EB1-13D1F93FF2C3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409477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0226E13-B4A0-EB6B-A70E-1ABA48CB8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EF36E0-7015-6E17-877F-161BBA438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62AD5B8-F8D5-156A-7652-A0B25EC88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A983471-B224-9246-9833-EF812CC77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1CF168E-4066-E299-A0CF-4997593EA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07C7273-2951-EB59-E607-6C87ACCB0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8106E23-407B-41EF-A2DD-8C8857558859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4520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7FA4FD-917E-78D4-053F-570076C99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738" y="377825"/>
            <a:ext cx="3251200" cy="1323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BDD10E54-EBFE-CD0D-EA1F-EC732D0E8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86250" y="815975"/>
            <a:ext cx="5102225" cy="403066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558D7E3-6F4D-AB50-1B69-D013B06B7F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3738" y="1701800"/>
            <a:ext cx="3251200" cy="31511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FE215F9-DC46-C2B9-EEEB-35CE5A43D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A752FC2-E7B9-CC8D-9ACD-3C6DE994A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B57D41B-C546-0F05-5AF9-FED7DCF95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F0DF863-2A55-4CE3-B4AF-98285E66CAE4}" type="slidenum"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2954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2FE16AB9-445D-F2BA-3757-877C64A967B1}"/>
              </a:ext>
            </a:extLst>
          </p:cNvPr>
          <p:cNvSpPr/>
          <p:nvPr/>
        </p:nvSpPr>
        <p:spPr>
          <a:xfrm flipH="1" flipV="1">
            <a:off x="0" y="4500000"/>
            <a:ext cx="10080000" cy="117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7360"/>
              <a:gd name="f8" fmla="val 13050"/>
              <a:gd name="f9" fmla="val 17220"/>
              <a:gd name="f10" fmla="val 13340"/>
              <a:gd name="f11" fmla="val 20770"/>
              <a:gd name="f12" fmla="val 5620"/>
              <a:gd name="f13" fmla="val 2860"/>
              <a:gd name="f14" fmla="val 21100"/>
              <a:gd name="f15" fmla="val 1850"/>
              <a:gd name="f16" fmla="val 20700"/>
              <a:gd name="f17" fmla="val 20120"/>
              <a:gd name="f18" fmla="+- 0 0 0"/>
              <a:gd name="f19" fmla="*/ f3 1 21600"/>
              <a:gd name="f20" fmla="*/ f4 1 21600"/>
              <a:gd name="f21" fmla="*/ f18 f0 1"/>
              <a:gd name="f22" fmla="*/ 0 f19 1"/>
              <a:gd name="f23" fmla="*/ 21600 f19 1"/>
              <a:gd name="f24" fmla="*/ 17360 f20 1"/>
              <a:gd name="f25" fmla="*/ 0 f20 1"/>
              <a:gd name="f26" fmla="*/ 10800 f19 1"/>
              <a:gd name="f27" fmla="*/ f21 1 f2"/>
              <a:gd name="f28" fmla="*/ 10800 f20 1"/>
              <a:gd name="f29" fmla="*/ 20320 f20 1"/>
              <a:gd name="f30" fmla="+- f27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0">
                <a:pos x="f26" y="f25"/>
              </a:cxn>
              <a:cxn ang="f30">
                <a:pos x="f22" y="f28"/>
              </a:cxn>
              <a:cxn ang="f30">
                <a:pos x="f26" y="f29"/>
              </a:cxn>
              <a:cxn ang="f30">
                <a:pos x="f23" y="f28"/>
              </a:cxn>
            </a:cxnLst>
            <a:rect l="f22" t="f25" r="f23" b="f24"/>
            <a:pathLst>
              <a:path w="21600" h="21600">
                <a:moveTo>
                  <a:pt x="f5" y="f5"/>
                </a:moveTo>
                <a:lnTo>
                  <a:pt x="f6" y="f5"/>
                </a:lnTo>
                <a:lnTo>
                  <a:pt x="f6" y="f7"/>
                </a:lnTo>
                <a:cubicBezTo>
                  <a:pt x="f8" y="f9"/>
                  <a:pt x="f10" y="f11"/>
                  <a:pt x="f12" y="f6"/>
                </a:cubicBezTo>
                <a:cubicBezTo>
                  <a:pt x="f13" y="f14"/>
                  <a:pt x="f15" y="f16"/>
                  <a:pt x="f5" y="f17"/>
                </a:cubicBezTo>
                <a:close/>
              </a:path>
            </a:pathLst>
          </a:custGeom>
          <a:gradFill>
            <a:gsLst>
              <a:gs pos="0">
                <a:srgbClr val="77CAEE"/>
              </a:gs>
              <a:gs pos="100000">
                <a:srgbClr val="009BDD"/>
              </a:gs>
            </a:gsLst>
            <a:lin ang="5400000"/>
          </a:gradFill>
          <a:ln>
            <a:noFill/>
            <a:prstDash val="solid"/>
          </a:ln>
          <a:effectLst>
            <a:outerShdw dist="10800" dir="5400000" algn="tl">
              <a:srgbClr val="009BDD"/>
            </a:outerShdw>
          </a:effectLst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fr-FR" sz="18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Espace réservé du titre 2">
            <a:extLst>
              <a:ext uri="{FF2B5EF4-FFF2-40B4-BE49-F238E27FC236}">
                <a16:creationId xmlns:a16="http://schemas.microsoft.com/office/drawing/2014/main" id="{6C920C9C-0E7B-8DFC-E017-8C61FFC91F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620000"/>
            <a:ext cx="9000000" cy="108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21F346-E18F-A5AC-0033-B53D8D76002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2880000"/>
            <a:ext cx="9360000" cy="162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DB06DA0-8CD2-C892-C70D-7EBD2EE489A4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360000" y="52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5AAE34E-4A69-8117-F60C-EC3DD6A7E898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20000" y="5220000"/>
            <a:ext cx="32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842850D-7079-1C7F-7D99-131869739A4F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380000" y="52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7293BAC8-8A51-479C-A527-F1C21E350E2A}" type="slidenum"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hangingPunct="0">
        <a:tabLst/>
        <a:defRPr lang="fr-FR" sz="3300" b="0" i="0" u="none" strike="noStrike" kern="1200">
          <a:ln>
            <a:noFill/>
          </a:ln>
          <a:solidFill>
            <a:srgbClr val="DD4100"/>
          </a:solidFill>
          <a:latin typeface="Liberation Sans" pitchFamily="18"/>
          <a:cs typeface="Tahoma" pitchFamily="2"/>
        </a:defRPr>
      </a:lvl1pPr>
    </p:titleStyle>
    <p:bodyStyle>
      <a:lvl1pPr marL="0" marR="0" indent="0" rtl="0" hangingPunct="0">
        <a:spcBef>
          <a:spcPts val="1060"/>
        </a:spcBef>
        <a:spcAft>
          <a:spcPts val="0"/>
        </a:spcAft>
        <a:tabLst/>
        <a:defRPr lang="fr-FR" sz="2400" b="0" i="0" u="none" strike="noStrike" kern="1200">
          <a:ln>
            <a:noFill/>
          </a:ln>
          <a:solidFill>
            <a:srgbClr val="009BDD"/>
          </a:solidFill>
          <a:latin typeface="Liberation Sans" pitchFamily="18"/>
          <a:cs typeface="Tahoma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me libre : forme 1">
            <a:extLst>
              <a:ext uri="{FF2B5EF4-FFF2-40B4-BE49-F238E27FC236}">
                <a16:creationId xmlns:a16="http://schemas.microsoft.com/office/drawing/2014/main" id="{30B705DA-1254-E1B4-B5E9-7C20B4C7BDA2}"/>
              </a:ext>
            </a:extLst>
          </p:cNvPr>
          <p:cNvSpPr/>
          <p:nvPr/>
        </p:nvSpPr>
        <p:spPr>
          <a:xfrm>
            <a:off x="0" y="0"/>
            <a:ext cx="10076760" cy="7200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77CAEE"/>
              </a:gs>
              <a:gs pos="100000">
                <a:srgbClr val="009BDD"/>
              </a:gs>
            </a:gsLst>
            <a:lin ang="5400000"/>
          </a:gradFill>
          <a:ln>
            <a:noFill/>
            <a:prstDash val="solid"/>
          </a:ln>
          <a:effectLst>
            <a:outerShdw dist="10800" dir="5400000" algn="tl">
              <a:srgbClr val="009BDD"/>
            </a:outerShdw>
          </a:effectLst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fr-FR" sz="18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3" name="Forme libre : forme 2">
            <a:extLst>
              <a:ext uri="{FF2B5EF4-FFF2-40B4-BE49-F238E27FC236}">
                <a16:creationId xmlns:a16="http://schemas.microsoft.com/office/drawing/2014/main" id="{580F5F7E-7DA5-59D2-A2D5-A0ED6BE10E52}"/>
              </a:ext>
            </a:extLst>
          </p:cNvPr>
          <p:cNvSpPr/>
          <p:nvPr/>
        </p:nvSpPr>
        <p:spPr>
          <a:xfrm>
            <a:off x="3240" y="5040000"/>
            <a:ext cx="10076760" cy="631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gradFill>
            <a:gsLst>
              <a:gs pos="0">
                <a:srgbClr val="77CAEE"/>
              </a:gs>
              <a:gs pos="100000">
                <a:srgbClr val="009BDD"/>
              </a:gs>
            </a:gsLst>
            <a:lin ang="5400000"/>
          </a:gradFill>
          <a:ln>
            <a:noFill/>
            <a:prstDash val="solid"/>
          </a:ln>
          <a:effectLst>
            <a:outerShdw dist="10800" dir="5400000" algn="tl">
              <a:srgbClr val="009BDD"/>
            </a:outerShdw>
          </a:effectLst>
        </p:spPr>
        <p:txBody>
          <a:bodyPr vert="horz" wrap="none" lIns="90000" tIns="45000" rIns="90000" bIns="45000" anchor="ctr" anchorCtr="0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fr-FR" sz="1800" b="0" i="0" u="none" strike="noStrike" kern="1200">
              <a:ln>
                <a:noFill/>
              </a:ln>
              <a:latin typeface="Liberation Sans" pitchFamily="18"/>
              <a:ea typeface="Lucida Sans Unicode" pitchFamily="2"/>
              <a:cs typeface="Tahoma" pitchFamily="2"/>
            </a:endParaRPr>
          </a:p>
        </p:txBody>
      </p:sp>
      <p:sp>
        <p:nvSpPr>
          <p:cNvPr id="4" name="Espace réservé du titre 3">
            <a:extLst>
              <a:ext uri="{FF2B5EF4-FFF2-40B4-BE49-F238E27FC236}">
                <a16:creationId xmlns:a16="http://schemas.microsoft.com/office/drawing/2014/main" id="{3701012D-CF44-CB55-5784-86175DA536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60000" y="180000"/>
            <a:ext cx="9360000" cy="4780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B29C833-A842-9045-4DE1-AA349376797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60000" y="1080000"/>
            <a:ext cx="9360000" cy="360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e la date 5">
            <a:extLst>
              <a:ext uri="{FF2B5EF4-FFF2-40B4-BE49-F238E27FC236}">
                <a16:creationId xmlns:a16="http://schemas.microsoft.com/office/drawing/2014/main" id="{74638F64-59F2-500B-C423-C62EBD16F5AF}"/>
              </a:ext>
            </a:extLst>
          </p:cNvPr>
          <p:cNvSpPr txBox="1">
            <a:spLocks noGrp="1"/>
          </p:cNvSpPr>
          <p:nvPr>
            <p:ph type="dt" sz="half" idx="2"/>
          </p:nvPr>
        </p:nvSpPr>
        <p:spPr>
          <a:xfrm>
            <a:off x="360000" y="52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7" name="Espace réservé du pied de page 6">
            <a:extLst>
              <a:ext uri="{FF2B5EF4-FFF2-40B4-BE49-F238E27FC236}">
                <a16:creationId xmlns:a16="http://schemas.microsoft.com/office/drawing/2014/main" id="{20C06FD4-0419-013C-7339-DC66B164DE7A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3420000" y="5220000"/>
            <a:ext cx="32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ct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6BF6A356-BE17-8FA9-1E94-03F13D3CB7E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7380000" y="5220000"/>
            <a:ext cx="2340000" cy="3600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>
            <a:noAutofit/>
          </a:bodyPr>
          <a:lstStyle>
            <a:lvl1pPr lvl="0" algn="r" rtl="0" hangingPunct="0">
              <a:buNone/>
              <a:tabLst/>
              <a:defRPr lang="fr-FR" sz="1400" kern="1200">
                <a:solidFill>
                  <a:srgbClr val="FFFFFF"/>
                </a:solidFill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D2603210-08A1-4758-8B66-F19F2A659E7A}" type="slidenum"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hangingPunct="0">
        <a:tabLst/>
        <a:defRPr lang="fr-FR" sz="3300" b="0" i="0" u="none" strike="noStrike" kern="1200">
          <a:ln>
            <a:noFill/>
          </a:ln>
          <a:solidFill>
            <a:srgbClr val="FFFFFF"/>
          </a:solidFill>
          <a:latin typeface="Liberation Sans" pitchFamily="18"/>
          <a:cs typeface="Tahoma" pitchFamily="2"/>
        </a:defRPr>
      </a:lvl1pPr>
    </p:titleStyle>
    <p:bodyStyle>
      <a:lvl1pPr marL="0" marR="0" indent="0" rtl="0" hangingPunct="0">
        <a:spcBef>
          <a:spcPts val="1060"/>
        </a:spcBef>
        <a:spcAft>
          <a:spcPts val="0"/>
        </a:spcAft>
        <a:tabLst/>
        <a:defRPr lang="fr-FR" sz="2400" b="0" i="0" u="none" strike="noStrike" kern="1200">
          <a:ln>
            <a:noFill/>
          </a:ln>
          <a:solidFill>
            <a:srgbClr val="009BDD"/>
          </a:solidFill>
          <a:latin typeface="Liberation Sans" pitchFamily="18"/>
          <a:cs typeface="Tahoma" pitchFamily="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2ue42ar5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inyurl.com/mr3bzppe" TargetMode="External"/><Relationship Id="rId5" Type="http://schemas.openxmlformats.org/officeDocument/2006/relationships/hyperlink" Target="https://tinyurl.com/ywdc8e97" TargetMode="External"/><Relationship Id="rId4" Type="http://schemas.openxmlformats.org/officeDocument/2006/relationships/hyperlink" Target="https://tinyurl.com/ker4y4xd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y9rsua3a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inyurl.com/3mxhzndu" TargetMode="External"/><Relationship Id="rId5" Type="http://schemas.openxmlformats.org/officeDocument/2006/relationships/hyperlink" Target="https://tinyurl.com/5x3379ve" TargetMode="External"/><Relationship Id="rId4" Type="http://schemas.openxmlformats.org/officeDocument/2006/relationships/hyperlink" Target="https://tinyurl.com/4k6s58cu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4j5ajpv9" TargetMode="External"/><Relationship Id="rId7" Type="http://schemas.openxmlformats.org/officeDocument/2006/relationships/hyperlink" Target="https://tinyurl.com/4ce58rep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s://tinyurl.com/apfnbbrj" TargetMode="External"/><Relationship Id="rId5" Type="http://schemas.openxmlformats.org/officeDocument/2006/relationships/hyperlink" Target="https://tinyurl.com/3rust8rh" TargetMode="External"/><Relationship Id="rId4" Type="http://schemas.openxmlformats.org/officeDocument/2006/relationships/hyperlink" Target="https://tinyurl.com/5n8stu34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yc5b5r63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hyperlink" Target="https://tinyurl.com/4cyxzrnc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9FB4A4-33CF-A00D-534D-63C11F5E58F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fr-FR">
                <a:latin typeface="Arial" pitchFamily="34"/>
              </a:rPr>
              <a:t>Santé mentale en bibliothèque : </a:t>
            </a:r>
            <a:br>
              <a:rPr lang="fr-FR">
                <a:latin typeface="Arial" pitchFamily="34"/>
              </a:rPr>
            </a:br>
            <a:r>
              <a:rPr lang="fr-FR">
                <a:latin typeface="Arial" pitchFamily="34"/>
              </a:rPr>
              <a:t>les apports de la bibliothérapie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39C7FDB6-5B32-FAB2-6461-1D90BBB7E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BB8042F-F8FB-4CCA-95AE-336EA9AE1A89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FA7B8376-7285-3113-B82C-19CA038CE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961E1EB-E0BB-4E3D-82C2-A4B1F8992A6C}" type="slidenum">
              <a:t>10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55016E4-EF89-89C1-0B58-1F0C90F3A6D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A VOUS LES STUDIOS !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EA9986-43A6-15ED-4B34-779BBD0DE33E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Merci pour votre attention !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endParaRPr lang="fr-FR">
              <a:solidFill>
                <a:srgbClr val="000000"/>
              </a:solidFill>
              <a:latin typeface="Arial" pitchFamily="34"/>
            </a:endParaRP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A vos questions 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3B5D013C-9781-5651-A170-939D8DBF8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F74E948-98AF-4C19-AD4A-D4A566A2EC4F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C89D0A3B-9C9F-4AA1-FFE7-3F587B58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CE329A-7C86-481E-AC41-F6D659406A0E}" type="slidenum">
              <a:t>11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90C199E-DE60-E037-DB91-7676BD90997F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ALLER PLUS LOIN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FFF21A-1FAD-1D4E-529A-9B5AC6DBD0A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fr-FR" u="sng">
                <a:solidFill>
                  <a:srgbClr val="000000"/>
                </a:solidFill>
                <a:latin typeface="Arial" pitchFamily="34"/>
              </a:rPr>
              <a:t>LIVRES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DENIS, Marine Nina. 100 idées pour pratiquer la bibliothérapie. Tom Pousse, 2023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LOUVEL, Aurélie. Bibliothérapie jeunesse : une approche expressive et créative. Dunod, 2025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OUAKNIN, Marc-Alain. Bibliothérapie : lire, c’est guérir. Seuil, 1994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PETIT, Michel. Eloge de la lecture. Belin, 2016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SHAH, Bijal. Bibliotherapy : the healing power of reading. Hachette, 2024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C0F2F1E2-EE88-F817-6325-77FE45B57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4019A713-86CB-4B44-8135-E4C81FEDAE97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B58BE19F-3DFB-C1AB-1720-9A2A2D987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730F808-0E11-43F7-90CF-379BF7594A38}" type="slidenum">
              <a:t>12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A5AF5F40-D5E4-8998-6BE7-D8E20D2CB65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ALLER PLUS LOIN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800B0AC-DFB8-F302-D6F3-E8E9B304F176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fr-FR" u="sng">
                <a:solidFill>
                  <a:srgbClr val="000000"/>
                </a:solidFill>
                <a:latin typeface="Arial" pitchFamily="34"/>
              </a:rPr>
              <a:t>ARTICLES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Aménagement d'espaces à la bibliothèque à l'université de Montréal. Stationsme.ca, 2023.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https://tinyurl.com/2ue42ar5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« Heures Calmes » dans vos médiathèques. Ermont.fr, 2025.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https://tinyurl.com/ker4y4xd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L'OMS crée une commission pour favoriser le lien social. Who.int, 2023.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https://tinyurl.com/ywdc8e97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SELVI, Aurélie. Bipolarité, schizophrénie... A Nice, cette « bibliothèque vivante » permet d'emprunter un humain pour briser le tabou de la santé mentale. In Nice Matin, 2023.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https://tinyurl.com/mr3bzppe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EE58A24B-BA21-7443-C4BF-F0DBF3C5F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AD33B282-384A-4C3B-BCF6-E2A277C3476C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8EF83B4D-16B2-DF20-5C98-866B5E4DA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7629D687-464A-4CCC-912D-F61DF74F3DFC}" type="slidenum">
              <a:t>13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05F4F8A-E34A-1DEB-C3C5-26BB289B166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ALLER PLUS LOIN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FA848B-79EB-0017-156A-4DD248256211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fr-FR" u="sng">
                <a:solidFill>
                  <a:srgbClr val="000000"/>
                </a:solidFill>
                <a:latin typeface="Arial" pitchFamily="34"/>
              </a:rPr>
              <a:t>ARTICLES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Santé mentale et bien-être des adolescents : publication d'une enquête menée auprès de collégiens et lycéens en France hexagonale. Santé Publique France, 2024.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https://tinyurl.com/y9rsua3a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30 propositions de l'Assurance Maladie pour améliorer le système de santé et maîtriser les dépenses. Ameli.fr, 2024.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https://tinyurl.com/4k6s58cu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La santé mentale des enfants et des jeunes au Canada - infographie. ICIS, 2022.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https://tinyurl.com/5x3379ve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Reading reduces stress. Fact. Blog.ncl.ac.uk, 2023.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https://tinyurl.com/3mxhzndu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BE8453C4-316F-BF2D-D8CF-EB33828153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0BB535FF-C36B-47DF-9D61-3C89C44E1F8B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E9A769E7-86B2-6760-D1BA-085A22707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ACB87E0-3A0D-48F9-9008-21D45D9855F2}" type="slidenum">
              <a:t>14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BEA16843-FA1A-D73B-2871-5851A47736A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ALLER PLUS LOIN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5887D1-AC9C-340C-55CA-68C61FEA94EB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fr-FR" u="sng">
                <a:solidFill>
                  <a:srgbClr val="000000"/>
                </a:solidFill>
                <a:latin typeface="Arial" pitchFamily="34"/>
              </a:rPr>
              <a:t>ARTICLES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Stress quotidien. Statistiques Québec, 2023.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https://tinyurl.com/4j5ajpv9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Le monde en chiffres – La santé mentale des Français. Ipsos, 2024.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https://tinyurl.com/5n8stu34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Etude Solitudes : en 2023 en France, une personne sur 10 est en situation d'isolement total. Fondation de France, 2024.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https://tinyurl.com/3rust8rh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La solitude au Canada. Statistiques Canada, 2021.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https://tinyurl.com/apfnbbrj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SIMEONE, Christine. Connaissez-vous Sadie Peterson Delaney, la femme qui a inventé la bibliothérapie ? In France Inter, In Radio France.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https://tinyurl.com/4ce58rep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05B5F467-D7AA-B828-EDE0-D1E7486B6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1254E868-1DD5-4B47-81A2-09A3BC89E54C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C98EA53F-4D3C-45A3-E82F-AF4EA7C7E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D8FC289-0AB1-475E-9207-55AC3276F3D8}" type="slidenum">
              <a:t>15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075D87F-CD3D-9CC0-7D0C-B38035BA31B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ALLER PLUS LOIN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50D7814-448C-0EC1-5EB1-1E20EE81B583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/>
            <a:r>
              <a:rPr lang="fr-FR" u="sng">
                <a:solidFill>
                  <a:srgbClr val="000000"/>
                </a:solidFill>
                <a:latin typeface="Arial" pitchFamily="34"/>
              </a:rPr>
              <a:t>ARTICLES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Reconnaître les signes d'alerte d'une souffrance psychologique chez un jeune. Ameli.fr, 2025.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https://tinyurl.com/yc5b5r63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 sz="1800">
                <a:solidFill>
                  <a:srgbClr val="000000"/>
                </a:solidFill>
                <a:latin typeface="Arial" pitchFamily="34"/>
              </a:rPr>
              <a:t>Bibliothérapie. Mediatheque-chatellailonplage.fr, 2025. Disponible à : </a:t>
            </a:r>
            <a:r>
              <a:rPr lang="fr-FR" sz="1800">
                <a:solidFill>
                  <a:srgbClr val="000000"/>
                </a:solidFill>
                <a:latin typeface="Arial" pitchFamily="34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https://tinyurl.com/4cyxzrnc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endParaRPr lang="fr-FR" sz="1800">
              <a:solidFill>
                <a:srgbClr val="000000"/>
              </a:solidFill>
              <a:latin typeface="Arial" pitchFamily="3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631AB365-F848-C071-1386-47CD6342C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FE597455-4019-436D-94DF-63FA48161C5E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2DBEBDDE-35AC-3287-F405-5D2704FFC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B484473-D798-436A-A54A-40CFB72F3157}" type="slidenum">
              <a:t>2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69D49D8-4D7A-1D0B-5D3C-A59BCA5CDCFB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>
            <a:spAutoFit/>
          </a:bodyPr>
          <a:lstStyle/>
          <a:p>
            <a:pPr lvl="0"/>
            <a:r>
              <a:rPr lang="fr-FR">
                <a:latin typeface="Arial" pitchFamily="34"/>
              </a:rPr>
              <a:t>Quelques éléments de contexte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E0F3FB-34FD-366F-C91B-173218984F5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« Bibliothérapie » contraction des termes grecs </a:t>
            </a:r>
            <a:r>
              <a:rPr lang="fr-FR" i="1">
                <a:solidFill>
                  <a:srgbClr val="000000"/>
                </a:solidFill>
                <a:latin typeface="Arial" pitchFamily="34"/>
              </a:rPr>
              <a:t>biblio</a:t>
            </a:r>
            <a:r>
              <a:rPr lang="fr-FR">
                <a:solidFill>
                  <a:srgbClr val="000000"/>
                </a:solidFill>
                <a:latin typeface="Arial" pitchFamily="34"/>
              </a:rPr>
              <a:t> (livre) et </a:t>
            </a:r>
            <a:r>
              <a:rPr lang="fr-FR" i="1">
                <a:solidFill>
                  <a:srgbClr val="000000"/>
                </a:solidFill>
                <a:latin typeface="Arial" pitchFamily="34"/>
              </a:rPr>
              <a:t>therapeuien</a:t>
            </a:r>
            <a:r>
              <a:rPr lang="fr-FR">
                <a:solidFill>
                  <a:srgbClr val="000000"/>
                </a:solidFill>
                <a:latin typeface="Arial" pitchFamily="34"/>
              </a:rPr>
              <a:t> (soin)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endParaRPr lang="fr-FR">
              <a:solidFill>
                <a:srgbClr val="000000"/>
              </a:solidFill>
              <a:latin typeface="Arial" pitchFamily="34"/>
            </a:endParaRP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« Soin » terme à double sens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endParaRPr lang="fr-FR">
              <a:solidFill>
                <a:srgbClr val="000000"/>
              </a:solidFill>
              <a:latin typeface="Arial" pitchFamily="34"/>
            </a:endParaRP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1985 Clara Richardson Lack définit la bibliothérapie développementale → celle qui nous intéresse en bibliothèque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046A866A-51B8-1FE1-86D3-34C5B622A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63E92DA4-8136-4035-9774-0452F3F3A8DD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AFDB3FA9-60AE-1CA4-25AE-AB2AC6CD7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4A824C0-A928-4941-B607-33D34078E796}" type="slidenum">
              <a:t>3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62FAB22-C517-29A5-4403-0334A69FE68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/>
              <a:t>Problème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EED746-4EA1-CF8B-41C7-704AD8DB8655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Comment les bibliothèques publiques peuvent-elles utiliser la bibliothérapie pour prévenir le mal-être des usagers, notamment les plus jeunes d’entre eux, pour encourager l’expression des émotions et cultiver les liens humains et la bienveillance, afin de contribuer à l’émergence d’une société plus équitable et solidaire 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5EE27867-B71E-AF3D-B143-FFE5BED25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F6D27845-2BD9-4E5C-9ED9-D0024F23A756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8CE689CA-BB6A-22DC-777F-47AF8E7E7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3BC9D51A-C981-4FB8-9CE0-BB26996BB432}" type="slidenum">
              <a:t>4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E9E185E7-DB22-C2E3-F4F8-F619BEF6FFF4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A- Le rôle des bibliothèques en matière de prévention santé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8B26956-A6C3-5CEF-9013-FE1894DB10D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1. Les bibliothèques : un espace refuge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2. Les bibliothèques : un espace de lien social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3. Les bibliothèques : un espace de soin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A7BFF4C2-AAED-F18C-45BD-530E949E3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6E5CFAA-A5D5-4E2A-9DF6-BA694E589EB6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DAB225B5-870B-902F-9F4E-F5643ABCC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79F359-8223-4FF6-A9CC-954060CB8112}" type="slidenum">
              <a:t>5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05F3B4F4-14B3-122B-B994-1E6DEFD1755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B – Accompagner les jeunes usagers avec la bibliothérapie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7D2867-36E3-195E-EAC1-DFBCB3A6F74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1. Le rôle des bibliothécaires dans l’accompagnement des jeunes usagers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2. Processus thérapeutique et bienfaits de la bibliothérapie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3. Distinguer les rôles de chacun pour enrichir la trousse à outils émotionnelle des jeunes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E69CA6BF-41F2-65CE-C55F-288F332C2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57CC231D-81C7-4C31-90C0-17052A07E3FF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D8A5A61F-E152-2FF7-9F7E-0DF7DBD09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BB0B563-CF1F-4737-A999-4BEAE538DC01}" type="slidenum">
              <a:t>6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185CE05-C608-12A2-B616-C46A1C5BEBCE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360000" y="50040"/>
            <a:ext cx="9360000" cy="738359"/>
          </a:xfrm>
        </p:spPr>
        <p:txBody>
          <a:bodyPr/>
          <a:lstStyle/>
          <a:p>
            <a:pPr lvl="0"/>
            <a:r>
              <a:rPr lang="fr-FR" sz="2600">
                <a:latin typeface="Arial" pitchFamily="34"/>
              </a:rPr>
              <a:t>C – La bibliothérapie pour inciter les familles à s’impliquer dans la prévention en santé mentale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1FFC8E4-E79D-1938-B300-1D9C37ECA8ED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1. La bibliothèque : laboratoire d’intelligence collective pour les familles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2. Le rôle des bibliothécaires dans le soutien émotionnel des familles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BFF47BF6-6901-6E97-5A4F-867861C16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9B0F0CFB-91CC-45F1-9F97-A940C405E7F5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9A5C888B-4C83-A77F-F25D-38107EE6B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2131385F-8796-4120-86DE-F520B95CAF47}" type="slidenum">
              <a:t>7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2D025A04-C50A-AF8D-CBB4-EA09B35A81E2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D – Et le bien-être des personnels ?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103231D-6154-29B5-4F10-E315AFE5525C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1. Les bibliothécaires au cœur de la relation usagers</a:t>
            </a:r>
          </a:p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2. Prendre soin de soi pour prendre soin des autres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0CA0CEA6-A159-EC95-7179-A7BBDC91E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084F9C09-261E-40EC-B44D-AF2924C3F934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A70E247B-A1CF-E9B3-47AE-106B3D0E2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48E6F942-DB88-4113-8946-816C2AF57AE7}" type="slidenum">
              <a:t>8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C1D587D-FBF3-8A3C-CC22-D17F56FE33D5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CONCLURE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E5B724-D3EB-D0D5-A261-EDE40156787F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 algn="just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En intégrant la bibliothérapie à leurs actions, les bibliothèques peuvent devenir de véritables lieux de prévention en matière de santé mentale, et ainsi contribuer à l’émergence d’une société plus équitable et solidaire.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1">
            <a:extLst>
              <a:ext uri="{FF2B5EF4-FFF2-40B4-BE49-F238E27FC236}">
                <a16:creationId xmlns:a16="http://schemas.microsoft.com/office/drawing/2014/main" id="{E2AFBFC8-6F41-8A7A-E553-D8234CA94E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0BC5BE4D-625F-4460-A7A3-559761695B9C}" type="datetime1">
              <a:t>22/04/2025</a:t>
            </a:fld>
            <a:endParaRPr lang="fr-FR"/>
          </a:p>
        </p:txBody>
      </p:sp>
      <p:sp>
        <p:nvSpPr>
          <p:cNvPr id="6" name="Espace réservé du numéro de diapositive 3">
            <a:extLst>
              <a:ext uri="{FF2B5EF4-FFF2-40B4-BE49-F238E27FC236}">
                <a16:creationId xmlns:a16="http://schemas.microsoft.com/office/drawing/2014/main" id="{6F31FCBA-6D08-A29B-2CBC-DCBE5F38D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EA71832-EDCF-4F1B-9EA8-CF0ADEC15E16}" type="slidenum">
              <a:t>9</a:t>
            </a:fld>
            <a:endParaRPr lang="fr-FR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0E283B0-48D6-85FC-2D9A-448DB70D99F3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lvl="0"/>
            <a:r>
              <a:rPr lang="fr-FR" sz="2600">
                <a:latin typeface="Arial" pitchFamily="34"/>
              </a:rPr>
              <a:t>POUR CONCLURE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CFB14D-2BCF-86B9-87B8-99E716A9E4C0}"/>
              </a:ext>
            </a:extLst>
          </p:cNvPr>
          <p:cNvSpPr txBox="1"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Mes services pour votre bibliothèque :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→ formation en bibliothérapie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→ mission de conseil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→ kits de premiers secours littéraires</a:t>
            </a:r>
          </a:p>
          <a:p>
            <a:pPr lvl="0">
              <a:buClr>
                <a:srgbClr val="77CAEE"/>
              </a:buClr>
              <a:buSzPct val="45000"/>
              <a:buFont typeface="StarSymbol"/>
              <a:buChar char="●"/>
            </a:pPr>
            <a:r>
              <a:rPr lang="fr-FR">
                <a:solidFill>
                  <a:srgbClr val="000000"/>
                </a:solidFill>
                <a:latin typeface="Arial" pitchFamily="34"/>
              </a:rPr>
              <a:t>→ conception et animation d’ateliers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e_Curv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Blue_Curve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0bfb82-21ae-4e2f-be57-d28e199b574e">
      <Terms xmlns="http://schemas.microsoft.com/office/infopath/2007/PartnerControls"/>
    </lcf76f155ced4ddcb4097134ff3c332f>
    <TaxCatchAll xmlns="34e9ffc5-7a6e-40ff-9943-c4fff0ac00f8" xsi:nil="true"/>
  </documentManagement>
</p:properties>
</file>

<file path=customXml/itemProps1.xml><?xml version="1.0" encoding="utf-8"?>
<ds:datastoreItem xmlns:ds="http://schemas.openxmlformats.org/officeDocument/2006/customXml" ds:itemID="{2F7B327C-9DFD-46B6-A131-BEB9B80F2D00}"/>
</file>

<file path=customXml/itemProps2.xml><?xml version="1.0" encoding="utf-8"?>
<ds:datastoreItem xmlns:ds="http://schemas.openxmlformats.org/officeDocument/2006/customXml" ds:itemID="{6149D42C-A14D-41AB-81D0-8CD24147FCFC}"/>
</file>

<file path=customXml/itemProps3.xml><?xml version="1.0" encoding="utf-8"?>
<ds:datastoreItem xmlns:ds="http://schemas.openxmlformats.org/officeDocument/2006/customXml" ds:itemID="{01C158AE-E895-4118-B723-FE8F1E70EE08}"/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890</Words>
  <Application>Microsoft Office PowerPoint</Application>
  <PresentationFormat>Grand écran</PresentationFormat>
  <Paragraphs>108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15</vt:i4>
      </vt:variant>
    </vt:vector>
  </HeadingPairs>
  <TitlesOfParts>
    <vt:vector size="22" baseType="lpstr">
      <vt:lpstr>Aptos</vt:lpstr>
      <vt:lpstr>Arial</vt:lpstr>
      <vt:lpstr>Liberation Sans</vt:lpstr>
      <vt:lpstr>StarSymbol</vt:lpstr>
      <vt:lpstr>Times New Roman</vt:lpstr>
      <vt:lpstr>Blue_Curve</vt:lpstr>
      <vt:lpstr>Blue_Curve1</vt:lpstr>
      <vt:lpstr>Santé mentale en bibliothèque :  les apports de la bibliothérapie</vt:lpstr>
      <vt:lpstr>Quelques éléments de contexte</vt:lpstr>
      <vt:lpstr>Problème</vt:lpstr>
      <vt:lpstr>A- Le rôle des bibliothèques en matière de prévention santé</vt:lpstr>
      <vt:lpstr>B – Accompagner les jeunes usagers avec la bibliothérapie</vt:lpstr>
      <vt:lpstr>C – La bibliothérapie pour inciter les familles à s’impliquer dans la prévention en santé mentale</vt:lpstr>
      <vt:lpstr>D – Et le bien-être des personnels ?</vt:lpstr>
      <vt:lpstr>POUR CONCLURE</vt:lpstr>
      <vt:lpstr>POUR CONCLURE</vt:lpstr>
      <vt:lpstr>A VOUS LES STUDIOS !</vt:lpstr>
      <vt:lpstr>POUR ALLER PLUS LOIN</vt:lpstr>
      <vt:lpstr>POUR ALLER PLUS LOIN</vt:lpstr>
      <vt:lpstr>POUR ALLER PLUS LOIN</vt:lpstr>
      <vt:lpstr>POUR ALLER PLUS LOIN</vt:lpstr>
      <vt:lpstr>POUR ALLER PLUS LOIN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Blue Curve</dc:title>
  <dc:creator>Véronique Méar</dc:creator>
  <cp:lastModifiedBy>Véronique Méar</cp:lastModifiedBy>
  <cp:revision>16</cp:revision>
  <dcterms:created xsi:type="dcterms:W3CDTF">2025-04-22T18:36:31Z</dcterms:created>
  <dcterms:modified xsi:type="dcterms:W3CDTF">2025-04-22T20:19:06Z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0x01010040C4562E475417458E009C7FB00746E1</vt:lpwstr>
  </property>
</Properties>
</file>